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3" r:id="rId6"/>
    <p:sldId id="268" r:id="rId7"/>
    <p:sldId id="270" r:id="rId8"/>
    <p:sldId id="275" r:id="rId9"/>
    <p:sldId id="278" r:id="rId10"/>
    <p:sldId id="280" r:id="rId11"/>
    <p:sldId id="281" r:id="rId12"/>
    <p:sldId id="284" r:id="rId13"/>
    <p:sldId id="286" r:id="rId14"/>
    <p:sldId id="335" r:id="rId15"/>
    <p:sldId id="292" r:id="rId16"/>
    <p:sldId id="298" r:id="rId17"/>
    <p:sldId id="297" r:id="rId18"/>
    <p:sldId id="346" r:id="rId19"/>
    <p:sldId id="345" r:id="rId20"/>
    <p:sldId id="301" r:id="rId21"/>
    <p:sldId id="310" r:id="rId22"/>
    <p:sldId id="312" r:id="rId23"/>
    <p:sldId id="315" r:id="rId24"/>
    <p:sldId id="317" r:id="rId25"/>
    <p:sldId id="342" r:id="rId26"/>
    <p:sldId id="320" r:id="rId27"/>
    <p:sldId id="340" r:id="rId28"/>
    <p:sldId id="338" r:id="rId29"/>
    <p:sldId id="329" r:id="rId30"/>
    <p:sldId id="332" r:id="rId31"/>
    <p:sldId id="333" r:id="rId32"/>
    <p:sldId id="343" r:id="rId33"/>
    <p:sldId id="330" r:id="rId34"/>
    <p:sldId id="334" r:id="rId3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Şule Şahin" initials="ŞŞ" lastIdx="0" clrIdx="0">
    <p:extLst>
      <p:ext uri="{19B8F6BF-5375-455C-9EA6-DF929625EA0E}">
        <p15:presenceInfo xmlns:p15="http://schemas.microsoft.com/office/powerpoint/2012/main" userId="S-1-5-21-1567453505-1909566795-288842301-18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8428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13A975-2C2B-40F8-B999-BD92D5531528}" type="doc">
      <dgm:prSet loTypeId="urn:microsoft.com/office/officeart/2005/8/layout/bProcess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tr-TR"/>
        </a:p>
      </dgm:t>
    </dgm:pt>
    <dgm:pt modelId="{AE81FD30-2BCE-4526-9F01-0FB89053BA04}">
      <dgm:prSet phldrT="[Metin]"/>
      <dgm:spPr/>
      <dgm:t>
        <a:bodyPr/>
        <a:lstStyle/>
        <a:p>
          <a:r>
            <a:rPr lang="en-US" dirty="0" smtClean="0"/>
            <a:t>A Alt </a:t>
          </a:r>
          <a:r>
            <a:rPr lang="en-US" dirty="0" err="1" smtClean="0"/>
            <a:t>sisteminin</a:t>
          </a:r>
          <a:r>
            <a:rPr lang="en-US" dirty="0" smtClean="0"/>
            <a:t> </a:t>
          </a:r>
          <a:r>
            <a:rPr lang="en-US" dirty="0" err="1" smtClean="0"/>
            <a:t>montajı</a:t>
          </a:r>
          <a:endParaRPr lang="tr-TR" dirty="0"/>
        </a:p>
      </dgm:t>
    </dgm:pt>
    <dgm:pt modelId="{60DC5A2C-0BC4-48B0-A986-FE119A29D4A5}" type="parTrans" cxnId="{87EA359A-03A1-4BD1-97E2-14A3B02F7A33}">
      <dgm:prSet/>
      <dgm:spPr/>
      <dgm:t>
        <a:bodyPr/>
        <a:lstStyle/>
        <a:p>
          <a:endParaRPr lang="tr-TR"/>
        </a:p>
      </dgm:t>
    </dgm:pt>
    <dgm:pt modelId="{6737FDB7-D23A-4A3F-8CDC-63D91EE04D55}" type="sibTrans" cxnId="{87EA359A-03A1-4BD1-97E2-14A3B02F7A33}">
      <dgm:prSet/>
      <dgm:spPr/>
      <dgm:t>
        <a:bodyPr/>
        <a:lstStyle/>
        <a:p>
          <a:endParaRPr lang="tr-TR"/>
        </a:p>
      </dgm:t>
    </dgm:pt>
    <dgm:pt modelId="{1EFA2A76-C0A1-41AC-A4F9-B9D87DED0A7C}">
      <dgm:prSet phldrT="[Metin]"/>
      <dgm:spPr/>
      <dgm:t>
        <a:bodyPr/>
        <a:lstStyle/>
        <a:p>
          <a:r>
            <a:rPr lang="en-US" dirty="0" smtClean="0"/>
            <a:t>B </a:t>
          </a:r>
          <a:r>
            <a:rPr lang="en-US" dirty="0" err="1" smtClean="0"/>
            <a:t>ve</a:t>
          </a:r>
          <a:r>
            <a:rPr lang="en-US" dirty="0" smtClean="0"/>
            <a:t> C Alt </a:t>
          </a:r>
          <a:r>
            <a:rPr lang="en-US" dirty="0" err="1" smtClean="0"/>
            <a:t>Sistemlerinin</a:t>
          </a:r>
          <a:r>
            <a:rPr lang="en-US" dirty="0" smtClean="0"/>
            <a:t> </a:t>
          </a:r>
          <a:r>
            <a:rPr lang="en-US" dirty="0" err="1" smtClean="0"/>
            <a:t>entegrasyonu</a:t>
          </a:r>
          <a:r>
            <a:rPr lang="en-US" dirty="0" smtClean="0"/>
            <a:t> (X)</a:t>
          </a:r>
          <a:endParaRPr lang="tr-TR" dirty="0"/>
        </a:p>
      </dgm:t>
    </dgm:pt>
    <dgm:pt modelId="{02548B13-D799-4DE0-B6C8-87A19907E5B1}" type="parTrans" cxnId="{EEDAEED2-3A57-42CA-8FD7-C48744FC1A9E}">
      <dgm:prSet/>
      <dgm:spPr/>
      <dgm:t>
        <a:bodyPr/>
        <a:lstStyle/>
        <a:p>
          <a:endParaRPr lang="tr-TR"/>
        </a:p>
      </dgm:t>
    </dgm:pt>
    <dgm:pt modelId="{E5838B8C-198A-4DAC-B3B2-3239503CA93B}" type="sibTrans" cxnId="{EEDAEED2-3A57-42CA-8FD7-C48744FC1A9E}">
      <dgm:prSet/>
      <dgm:spPr/>
      <dgm:t>
        <a:bodyPr/>
        <a:lstStyle/>
        <a:p>
          <a:endParaRPr lang="tr-TR"/>
        </a:p>
      </dgm:t>
    </dgm:pt>
    <dgm:pt modelId="{BC01CC5A-71A2-47F8-8F75-71C677AFFD6D}">
      <dgm:prSet phldrT="[Metin]"/>
      <dgm:spPr/>
      <dgm:t>
        <a:bodyPr/>
        <a:lstStyle/>
        <a:p>
          <a:r>
            <a:rPr lang="en-US" dirty="0" smtClean="0"/>
            <a:t>X </a:t>
          </a:r>
          <a:r>
            <a:rPr lang="en-US" dirty="0" err="1" smtClean="0"/>
            <a:t>ile</a:t>
          </a:r>
          <a:r>
            <a:rPr lang="en-US" dirty="0" smtClean="0"/>
            <a:t> A Alt </a:t>
          </a:r>
          <a:r>
            <a:rPr lang="en-US" dirty="0" err="1" smtClean="0"/>
            <a:t>sisteminin</a:t>
          </a:r>
          <a:r>
            <a:rPr lang="en-US" dirty="0" smtClean="0"/>
            <a:t> </a:t>
          </a:r>
          <a:r>
            <a:rPr lang="en-US" dirty="0" err="1" smtClean="0"/>
            <a:t>entegrasyonu</a:t>
          </a:r>
          <a:r>
            <a:rPr lang="en-US" dirty="0" smtClean="0"/>
            <a:t> (Y)</a:t>
          </a:r>
          <a:endParaRPr lang="tr-TR" dirty="0"/>
        </a:p>
      </dgm:t>
    </dgm:pt>
    <dgm:pt modelId="{E9B9A3A5-8807-426F-81E0-0B1D16A6DF8D}" type="parTrans" cxnId="{C25F7B03-D22A-4FB0-88BE-C93F0FEA87BF}">
      <dgm:prSet/>
      <dgm:spPr/>
      <dgm:t>
        <a:bodyPr/>
        <a:lstStyle/>
        <a:p>
          <a:endParaRPr lang="tr-TR"/>
        </a:p>
      </dgm:t>
    </dgm:pt>
    <dgm:pt modelId="{C2519A86-A790-4C9F-9AA4-82988237690B}" type="sibTrans" cxnId="{C25F7B03-D22A-4FB0-88BE-C93F0FEA87BF}">
      <dgm:prSet/>
      <dgm:spPr/>
      <dgm:t>
        <a:bodyPr/>
        <a:lstStyle/>
        <a:p>
          <a:endParaRPr lang="tr-TR"/>
        </a:p>
      </dgm:t>
    </dgm:pt>
    <dgm:pt modelId="{FF66113E-BD8F-404A-B6C1-790C0784AF9A}">
      <dgm:prSet phldrT="[Metin]"/>
      <dgm:spPr/>
      <dgm:t>
        <a:bodyPr/>
        <a:lstStyle/>
        <a:p>
          <a:r>
            <a:rPr lang="en-US" dirty="0" smtClean="0"/>
            <a:t>D Alt </a:t>
          </a:r>
          <a:r>
            <a:rPr lang="en-US" dirty="0" err="1" smtClean="0"/>
            <a:t>Sisteminin</a:t>
          </a:r>
          <a:r>
            <a:rPr lang="en-US" dirty="0" smtClean="0"/>
            <a:t> </a:t>
          </a:r>
          <a:r>
            <a:rPr lang="en-US" dirty="0" err="1" smtClean="0"/>
            <a:t>Y’ye</a:t>
          </a:r>
          <a:r>
            <a:rPr lang="en-US" dirty="0" smtClean="0"/>
            <a:t> </a:t>
          </a:r>
          <a:r>
            <a:rPr lang="en-US" dirty="0" err="1" smtClean="0"/>
            <a:t>entegrasyonu</a:t>
          </a:r>
          <a:r>
            <a:rPr lang="en-US" dirty="0" smtClean="0"/>
            <a:t> (Z)</a:t>
          </a:r>
          <a:endParaRPr lang="tr-TR" dirty="0"/>
        </a:p>
      </dgm:t>
    </dgm:pt>
    <dgm:pt modelId="{0861CD25-7126-4573-8A53-AE15EB391BB8}" type="parTrans" cxnId="{AC2D2136-E151-479B-AD2A-02C763D882EE}">
      <dgm:prSet/>
      <dgm:spPr/>
      <dgm:t>
        <a:bodyPr/>
        <a:lstStyle/>
        <a:p>
          <a:endParaRPr lang="tr-TR"/>
        </a:p>
      </dgm:t>
    </dgm:pt>
    <dgm:pt modelId="{A76C807E-7B36-45C5-B34D-5D4BB65742DB}" type="sibTrans" cxnId="{AC2D2136-E151-479B-AD2A-02C763D882EE}">
      <dgm:prSet/>
      <dgm:spPr/>
      <dgm:t>
        <a:bodyPr/>
        <a:lstStyle/>
        <a:p>
          <a:endParaRPr lang="tr-TR"/>
        </a:p>
      </dgm:t>
    </dgm:pt>
    <dgm:pt modelId="{1E7152CE-CC09-4A7F-B0FC-7E0EEF7B634B}">
      <dgm:prSet phldrT="[Metin]"/>
      <dgm:spPr/>
      <dgm:t>
        <a:bodyPr/>
        <a:lstStyle/>
        <a:p>
          <a:r>
            <a:rPr lang="en-US" dirty="0" smtClean="0"/>
            <a:t>E Alt </a:t>
          </a:r>
          <a:r>
            <a:rPr lang="en-US" dirty="0" err="1" smtClean="0"/>
            <a:t>Sisteminin</a:t>
          </a:r>
          <a:endParaRPr lang="en-US" dirty="0" smtClean="0"/>
        </a:p>
        <a:p>
          <a:r>
            <a:rPr lang="en-US" dirty="0" err="1" smtClean="0"/>
            <a:t>Z’ye</a:t>
          </a:r>
          <a:r>
            <a:rPr lang="en-US" dirty="0" smtClean="0"/>
            <a:t> </a:t>
          </a:r>
          <a:r>
            <a:rPr lang="en-US" dirty="0" err="1" smtClean="0"/>
            <a:t>entegrasyonu</a:t>
          </a:r>
          <a:r>
            <a:rPr lang="en-US" dirty="0" smtClean="0"/>
            <a:t> </a:t>
          </a:r>
          <a:endParaRPr lang="tr-TR" dirty="0"/>
        </a:p>
      </dgm:t>
    </dgm:pt>
    <dgm:pt modelId="{D753246D-E5BC-4E72-B296-37929C60CC86}" type="parTrans" cxnId="{F6762A49-C1DE-44B9-873D-45D9380DDA0E}">
      <dgm:prSet/>
      <dgm:spPr/>
      <dgm:t>
        <a:bodyPr/>
        <a:lstStyle/>
        <a:p>
          <a:endParaRPr lang="tr-TR"/>
        </a:p>
      </dgm:t>
    </dgm:pt>
    <dgm:pt modelId="{C5CEACCB-BFEC-42B0-BE94-8578553C37F8}" type="sibTrans" cxnId="{F6762A49-C1DE-44B9-873D-45D9380DDA0E}">
      <dgm:prSet/>
      <dgm:spPr/>
      <dgm:t>
        <a:bodyPr/>
        <a:lstStyle/>
        <a:p>
          <a:endParaRPr lang="tr-TR"/>
        </a:p>
      </dgm:t>
    </dgm:pt>
    <dgm:pt modelId="{D958CC94-D80C-4268-9751-A841B768CA26}">
      <dgm:prSet phldrT="[Metin]"/>
      <dgm:spPr/>
      <dgm:t>
        <a:bodyPr/>
        <a:lstStyle/>
        <a:p>
          <a:r>
            <a:rPr lang="en-US" dirty="0" err="1" smtClean="0"/>
            <a:t>Görev</a:t>
          </a:r>
          <a:r>
            <a:rPr lang="en-US" dirty="0" smtClean="0"/>
            <a:t> </a:t>
          </a:r>
          <a:r>
            <a:rPr lang="en-US" dirty="0" err="1" smtClean="0"/>
            <a:t>Yükü</a:t>
          </a:r>
          <a:endParaRPr lang="tr-TR" dirty="0"/>
        </a:p>
      </dgm:t>
    </dgm:pt>
    <dgm:pt modelId="{9353E06B-32F2-408E-8F37-A0DECD58FAD6}" type="parTrans" cxnId="{81B313ED-7C29-42CA-93A6-420282DEFD5D}">
      <dgm:prSet/>
      <dgm:spPr/>
      <dgm:t>
        <a:bodyPr/>
        <a:lstStyle/>
        <a:p>
          <a:endParaRPr lang="tr-TR"/>
        </a:p>
      </dgm:t>
    </dgm:pt>
    <dgm:pt modelId="{0BF450F0-A066-4A88-A97C-41E10588D1D1}" type="sibTrans" cxnId="{81B313ED-7C29-42CA-93A6-420282DEFD5D}">
      <dgm:prSet/>
      <dgm:spPr/>
      <dgm:t>
        <a:bodyPr/>
        <a:lstStyle/>
        <a:p>
          <a:endParaRPr lang="tr-TR"/>
        </a:p>
      </dgm:t>
    </dgm:pt>
    <dgm:pt modelId="{C5CD6D35-1473-4863-8540-48BACB20E1F7}">
      <dgm:prSet phldrT="[Metin]"/>
      <dgm:spPr/>
      <dgm:t>
        <a:bodyPr/>
        <a:lstStyle/>
        <a:p>
          <a:r>
            <a:rPr lang="en-US" dirty="0" err="1" smtClean="0"/>
            <a:t>Görev</a:t>
          </a:r>
          <a:r>
            <a:rPr lang="en-US" dirty="0" smtClean="0"/>
            <a:t> </a:t>
          </a:r>
          <a:r>
            <a:rPr lang="en-US" dirty="0" err="1" smtClean="0"/>
            <a:t>Yükünün</a:t>
          </a:r>
          <a:r>
            <a:rPr lang="en-US" dirty="0" smtClean="0"/>
            <a:t> </a:t>
          </a:r>
          <a:r>
            <a:rPr lang="en-US" dirty="0" err="1" smtClean="0"/>
            <a:t>Taşıyıcıya</a:t>
          </a:r>
          <a:r>
            <a:rPr lang="en-US" dirty="0" smtClean="0"/>
            <a:t> </a:t>
          </a:r>
          <a:r>
            <a:rPr lang="en-US" dirty="0" err="1" smtClean="0"/>
            <a:t>Entegrasyonu</a:t>
          </a:r>
          <a:endParaRPr lang="en-US" dirty="0" smtClean="0"/>
        </a:p>
        <a:p>
          <a:r>
            <a:rPr lang="en-US" dirty="0" smtClean="0"/>
            <a:t>(Model </a:t>
          </a:r>
          <a:r>
            <a:rPr lang="en-US" dirty="0" err="1" smtClean="0"/>
            <a:t>Uydu</a:t>
          </a:r>
          <a:r>
            <a:rPr lang="en-US" dirty="0" smtClean="0"/>
            <a:t>)</a:t>
          </a:r>
          <a:endParaRPr lang="tr-TR" dirty="0"/>
        </a:p>
      </dgm:t>
    </dgm:pt>
    <dgm:pt modelId="{ABFF8740-47AF-417E-9195-1713F91593A2}" type="sibTrans" cxnId="{F52FE37A-74CD-40A6-8AF6-DB6443047AF4}">
      <dgm:prSet/>
      <dgm:spPr/>
      <dgm:t>
        <a:bodyPr/>
        <a:lstStyle/>
        <a:p>
          <a:endParaRPr lang="tr-TR"/>
        </a:p>
      </dgm:t>
    </dgm:pt>
    <dgm:pt modelId="{3CE7717F-B79D-4E39-A14F-93FA056F1B4F}" type="parTrans" cxnId="{F52FE37A-74CD-40A6-8AF6-DB6443047AF4}">
      <dgm:prSet/>
      <dgm:spPr/>
      <dgm:t>
        <a:bodyPr/>
        <a:lstStyle/>
        <a:p>
          <a:endParaRPr lang="tr-TR"/>
        </a:p>
      </dgm:t>
    </dgm:pt>
    <dgm:pt modelId="{86E528E0-EFA3-4911-A16E-4B11849219C2}" type="pres">
      <dgm:prSet presAssocID="{3113A975-2C2B-40F8-B999-BD92D5531528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tr-TR"/>
        </a:p>
      </dgm:t>
    </dgm:pt>
    <dgm:pt modelId="{94C8ECC1-74D3-45F7-BB51-89D976FEC929}" type="pres">
      <dgm:prSet presAssocID="{AE81FD30-2BCE-4526-9F01-0FB89053BA04}" presName="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7D66469-8D41-4E3E-A9A6-F8EBC12B5F1C}" type="pres">
      <dgm:prSet presAssocID="{6737FDB7-D23A-4A3F-8CDC-63D91EE04D55}" presName="sibTrans" presStyleLbl="sibTrans2D1" presStyleIdx="0" presStyleCnt="6"/>
      <dgm:spPr/>
      <dgm:t>
        <a:bodyPr/>
        <a:lstStyle/>
        <a:p>
          <a:endParaRPr lang="tr-TR"/>
        </a:p>
      </dgm:t>
    </dgm:pt>
    <dgm:pt modelId="{E10D2ED4-D204-43D4-8AA7-A9204D5557E2}" type="pres">
      <dgm:prSet presAssocID="{1EFA2A76-C0A1-41AC-A4F9-B9D87DED0A7C}" presName="middleNode" presStyleCnt="0"/>
      <dgm:spPr/>
    </dgm:pt>
    <dgm:pt modelId="{0561119B-2792-4890-AD03-7F4D38A66F41}" type="pres">
      <dgm:prSet presAssocID="{1EFA2A76-C0A1-41AC-A4F9-B9D87DED0A7C}" presName="padding" presStyleLbl="node1" presStyleIdx="0" presStyleCnt="7"/>
      <dgm:spPr/>
    </dgm:pt>
    <dgm:pt modelId="{E118131B-EC66-436F-B420-21911BAD5262}" type="pres">
      <dgm:prSet presAssocID="{1EFA2A76-C0A1-41AC-A4F9-B9D87DED0A7C}" presName="shap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A142245-D8F4-43BB-AE5C-3B65C6D464AE}" type="pres">
      <dgm:prSet presAssocID="{E5838B8C-198A-4DAC-B3B2-3239503CA93B}" presName="sibTrans" presStyleLbl="sibTrans2D1" presStyleIdx="1" presStyleCnt="6"/>
      <dgm:spPr/>
      <dgm:t>
        <a:bodyPr/>
        <a:lstStyle/>
        <a:p>
          <a:endParaRPr lang="tr-TR"/>
        </a:p>
      </dgm:t>
    </dgm:pt>
    <dgm:pt modelId="{CB077E1B-E438-496E-892F-73C6DF305F38}" type="pres">
      <dgm:prSet presAssocID="{BC01CC5A-71A2-47F8-8F75-71C677AFFD6D}" presName="middleNode" presStyleCnt="0"/>
      <dgm:spPr/>
    </dgm:pt>
    <dgm:pt modelId="{1097E433-A60E-4F0C-80FC-167E1BE0372F}" type="pres">
      <dgm:prSet presAssocID="{BC01CC5A-71A2-47F8-8F75-71C677AFFD6D}" presName="padding" presStyleLbl="node1" presStyleIdx="1" presStyleCnt="7"/>
      <dgm:spPr/>
    </dgm:pt>
    <dgm:pt modelId="{D9F6F804-1712-40E8-95A6-5515304A4C74}" type="pres">
      <dgm:prSet presAssocID="{BC01CC5A-71A2-47F8-8F75-71C677AFFD6D}" presName="shap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54EE168-45C3-489E-AADC-407ABEE6EFEE}" type="pres">
      <dgm:prSet presAssocID="{C2519A86-A790-4C9F-9AA4-82988237690B}" presName="sibTrans" presStyleLbl="sibTrans2D1" presStyleIdx="2" presStyleCnt="6"/>
      <dgm:spPr/>
      <dgm:t>
        <a:bodyPr/>
        <a:lstStyle/>
        <a:p>
          <a:endParaRPr lang="tr-TR"/>
        </a:p>
      </dgm:t>
    </dgm:pt>
    <dgm:pt modelId="{8FD19045-BA87-4A92-83F4-B169E0703830}" type="pres">
      <dgm:prSet presAssocID="{FF66113E-BD8F-404A-B6C1-790C0784AF9A}" presName="middleNode" presStyleCnt="0"/>
      <dgm:spPr/>
    </dgm:pt>
    <dgm:pt modelId="{5D015078-7591-4786-86CB-B30E0D41A688}" type="pres">
      <dgm:prSet presAssocID="{FF66113E-BD8F-404A-B6C1-790C0784AF9A}" presName="padding" presStyleLbl="node1" presStyleIdx="2" presStyleCnt="7"/>
      <dgm:spPr/>
    </dgm:pt>
    <dgm:pt modelId="{429D0103-D94C-4B8F-A757-31850C9B2D3E}" type="pres">
      <dgm:prSet presAssocID="{FF66113E-BD8F-404A-B6C1-790C0784AF9A}" presName="shap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9AB7290-0FE5-4351-AF4E-7D61247F45F1}" type="pres">
      <dgm:prSet presAssocID="{A76C807E-7B36-45C5-B34D-5D4BB65742DB}" presName="sibTrans" presStyleLbl="sibTrans2D1" presStyleIdx="3" presStyleCnt="6"/>
      <dgm:spPr/>
      <dgm:t>
        <a:bodyPr/>
        <a:lstStyle/>
        <a:p>
          <a:endParaRPr lang="tr-TR"/>
        </a:p>
      </dgm:t>
    </dgm:pt>
    <dgm:pt modelId="{E4A70E3C-5EC1-4C74-A766-0CED98953E59}" type="pres">
      <dgm:prSet presAssocID="{1E7152CE-CC09-4A7F-B0FC-7E0EEF7B634B}" presName="middleNode" presStyleCnt="0"/>
      <dgm:spPr/>
    </dgm:pt>
    <dgm:pt modelId="{15857B1C-5E30-403B-BE4A-3ABA6CA2358B}" type="pres">
      <dgm:prSet presAssocID="{1E7152CE-CC09-4A7F-B0FC-7E0EEF7B634B}" presName="padding" presStyleLbl="node1" presStyleIdx="3" presStyleCnt="7"/>
      <dgm:spPr/>
    </dgm:pt>
    <dgm:pt modelId="{EA3D0070-630C-4F6C-B758-525026DD19BD}" type="pres">
      <dgm:prSet presAssocID="{1E7152CE-CC09-4A7F-B0FC-7E0EEF7B634B}" presName="shap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F41B55C-7D84-47CC-8129-28EDDC825604}" type="pres">
      <dgm:prSet presAssocID="{C5CEACCB-BFEC-42B0-BE94-8578553C37F8}" presName="sibTrans" presStyleLbl="sibTrans2D1" presStyleIdx="4" presStyleCnt="6"/>
      <dgm:spPr/>
      <dgm:t>
        <a:bodyPr/>
        <a:lstStyle/>
        <a:p>
          <a:endParaRPr lang="tr-TR"/>
        </a:p>
      </dgm:t>
    </dgm:pt>
    <dgm:pt modelId="{284917EF-F846-4A7F-AC63-7FCD425341B0}" type="pres">
      <dgm:prSet presAssocID="{D958CC94-D80C-4268-9751-A841B768CA26}" presName="middleNode" presStyleCnt="0"/>
      <dgm:spPr/>
    </dgm:pt>
    <dgm:pt modelId="{7D2C3F37-59F6-444A-B73A-2ACB5EE4EECA}" type="pres">
      <dgm:prSet presAssocID="{D958CC94-D80C-4268-9751-A841B768CA26}" presName="padding" presStyleLbl="node1" presStyleIdx="4" presStyleCnt="7"/>
      <dgm:spPr/>
    </dgm:pt>
    <dgm:pt modelId="{854EB2AC-BACC-473F-8AE5-9883F852D4C8}" type="pres">
      <dgm:prSet presAssocID="{D958CC94-D80C-4268-9751-A841B768CA26}" presName="shap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CD1A6D6-6B56-45BC-85B5-919D9CD82D9D}" type="pres">
      <dgm:prSet presAssocID="{0BF450F0-A066-4A88-A97C-41E10588D1D1}" presName="sibTrans" presStyleLbl="sibTrans2D1" presStyleIdx="5" presStyleCnt="6"/>
      <dgm:spPr/>
      <dgm:t>
        <a:bodyPr/>
        <a:lstStyle/>
        <a:p>
          <a:endParaRPr lang="tr-TR"/>
        </a:p>
      </dgm:t>
    </dgm:pt>
    <dgm:pt modelId="{5D519F24-A697-4C52-89D7-62104B431C17}" type="pres">
      <dgm:prSet presAssocID="{C5CD6D35-1473-4863-8540-48BACB20E1F7}" presName="las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A73C5FFF-1969-4BB3-954D-5B5E11D8B9CD}" type="presOf" srcId="{6737FDB7-D23A-4A3F-8CDC-63D91EE04D55}" destId="{97D66469-8D41-4E3E-A9A6-F8EBC12B5F1C}" srcOrd="0" destOrd="0" presId="urn:microsoft.com/office/officeart/2005/8/layout/bProcess2"/>
    <dgm:cxn modelId="{B34BC9CC-BA59-42F0-B5C3-54AF767E3EB6}" type="presOf" srcId="{1E7152CE-CC09-4A7F-B0FC-7E0EEF7B634B}" destId="{EA3D0070-630C-4F6C-B758-525026DD19BD}" srcOrd="0" destOrd="0" presId="urn:microsoft.com/office/officeart/2005/8/layout/bProcess2"/>
    <dgm:cxn modelId="{F52FE37A-74CD-40A6-8AF6-DB6443047AF4}" srcId="{3113A975-2C2B-40F8-B999-BD92D5531528}" destId="{C5CD6D35-1473-4863-8540-48BACB20E1F7}" srcOrd="6" destOrd="0" parTransId="{3CE7717F-B79D-4E39-A14F-93FA056F1B4F}" sibTransId="{ABFF8740-47AF-417E-9195-1713F91593A2}"/>
    <dgm:cxn modelId="{C25F7B03-D22A-4FB0-88BE-C93F0FEA87BF}" srcId="{3113A975-2C2B-40F8-B999-BD92D5531528}" destId="{BC01CC5A-71A2-47F8-8F75-71C677AFFD6D}" srcOrd="2" destOrd="0" parTransId="{E9B9A3A5-8807-426F-81E0-0B1D16A6DF8D}" sibTransId="{C2519A86-A790-4C9F-9AA4-82988237690B}"/>
    <dgm:cxn modelId="{E2E44A95-4664-417F-BA62-B876C4E73975}" type="presOf" srcId="{C2519A86-A790-4C9F-9AA4-82988237690B}" destId="{A54EE168-45C3-489E-AADC-407ABEE6EFEE}" srcOrd="0" destOrd="0" presId="urn:microsoft.com/office/officeart/2005/8/layout/bProcess2"/>
    <dgm:cxn modelId="{81B313ED-7C29-42CA-93A6-420282DEFD5D}" srcId="{3113A975-2C2B-40F8-B999-BD92D5531528}" destId="{D958CC94-D80C-4268-9751-A841B768CA26}" srcOrd="5" destOrd="0" parTransId="{9353E06B-32F2-408E-8F37-A0DECD58FAD6}" sibTransId="{0BF450F0-A066-4A88-A97C-41E10588D1D1}"/>
    <dgm:cxn modelId="{92FF0A5F-B45B-45D0-B063-DD4BADBB3347}" type="presOf" srcId="{3113A975-2C2B-40F8-B999-BD92D5531528}" destId="{86E528E0-EFA3-4911-A16E-4B11849219C2}" srcOrd="0" destOrd="0" presId="urn:microsoft.com/office/officeart/2005/8/layout/bProcess2"/>
    <dgm:cxn modelId="{4C232A0C-E76D-464E-8D18-582339FBC9C3}" type="presOf" srcId="{AE81FD30-2BCE-4526-9F01-0FB89053BA04}" destId="{94C8ECC1-74D3-45F7-BB51-89D976FEC929}" srcOrd="0" destOrd="0" presId="urn:microsoft.com/office/officeart/2005/8/layout/bProcess2"/>
    <dgm:cxn modelId="{8E386917-956E-4304-9ADC-9DFEF2CA8531}" type="presOf" srcId="{C5CEACCB-BFEC-42B0-BE94-8578553C37F8}" destId="{2F41B55C-7D84-47CC-8129-28EDDC825604}" srcOrd="0" destOrd="0" presId="urn:microsoft.com/office/officeart/2005/8/layout/bProcess2"/>
    <dgm:cxn modelId="{EA7A4450-BCBE-4CCF-8CA3-12F8F195F674}" type="presOf" srcId="{0BF450F0-A066-4A88-A97C-41E10588D1D1}" destId="{7CD1A6D6-6B56-45BC-85B5-919D9CD82D9D}" srcOrd="0" destOrd="0" presId="urn:microsoft.com/office/officeart/2005/8/layout/bProcess2"/>
    <dgm:cxn modelId="{569104E5-5DF9-42DC-BF7B-C122B63FAB00}" type="presOf" srcId="{C5CD6D35-1473-4863-8540-48BACB20E1F7}" destId="{5D519F24-A697-4C52-89D7-62104B431C17}" srcOrd="0" destOrd="0" presId="urn:microsoft.com/office/officeart/2005/8/layout/bProcess2"/>
    <dgm:cxn modelId="{1420655C-6465-45E0-9CDE-A2DB48E2814B}" type="presOf" srcId="{BC01CC5A-71A2-47F8-8F75-71C677AFFD6D}" destId="{D9F6F804-1712-40E8-95A6-5515304A4C74}" srcOrd="0" destOrd="0" presId="urn:microsoft.com/office/officeart/2005/8/layout/bProcess2"/>
    <dgm:cxn modelId="{87EA359A-03A1-4BD1-97E2-14A3B02F7A33}" srcId="{3113A975-2C2B-40F8-B999-BD92D5531528}" destId="{AE81FD30-2BCE-4526-9F01-0FB89053BA04}" srcOrd="0" destOrd="0" parTransId="{60DC5A2C-0BC4-48B0-A986-FE119A29D4A5}" sibTransId="{6737FDB7-D23A-4A3F-8CDC-63D91EE04D55}"/>
    <dgm:cxn modelId="{21DEC7C3-2F27-4AF6-9739-3B0B85947B21}" type="presOf" srcId="{FF66113E-BD8F-404A-B6C1-790C0784AF9A}" destId="{429D0103-D94C-4B8F-A757-31850C9B2D3E}" srcOrd="0" destOrd="0" presId="urn:microsoft.com/office/officeart/2005/8/layout/bProcess2"/>
    <dgm:cxn modelId="{EEDAEED2-3A57-42CA-8FD7-C48744FC1A9E}" srcId="{3113A975-2C2B-40F8-B999-BD92D5531528}" destId="{1EFA2A76-C0A1-41AC-A4F9-B9D87DED0A7C}" srcOrd="1" destOrd="0" parTransId="{02548B13-D799-4DE0-B6C8-87A19907E5B1}" sibTransId="{E5838B8C-198A-4DAC-B3B2-3239503CA93B}"/>
    <dgm:cxn modelId="{FA043871-6B9B-4E6C-AE30-E2BCE2D36784}" type="presOf" srcId="{A76C807E-7B36-45C5-B34D-5D4BB65742DB}" destId="{C9AB7290-0FE5-4351-AF4E-7D61247F45F1}" srcOrd="0" destOrd="0" presId="urn:microsoft.com/office/officeart/2005/8/layout/bProcess2"/>
    <dgm:cxn modelId="{05D56F07-4945-4652-AEA6-14FB21701EF0}" type="presOf" srcId="{1EFA2A76-C0A1-41AC-A4F9-B9D87DED0A7C}" destId="{E118131B-EC66-436F-B420-21911BAD5262}" srcOrd="0" destOrd="0" presId="urn:microsoft.com/office/officeart/2005/8/layout/bProcess2"/>
    <dgm:cxn modelId="{AC2D2136-E151-479B-AD2A-02C763D882EE}" srcId="{3113A975-2C2B-40F8-B999-BD92D5531528}" destId="{FF66113E-BD8F-404A-B6C1-790C0784AF9A}" srcOrd="3" destOrd="0" parTransId="{0861CD25-7126-4573-8A53-AE15EB391BB8}" sibTransId="{A76C807E-7B36-45C5-B34D-5D4BB65742DB}"/>
    <dgm:cxn modelId="{363C7524-33C5-4865-9440-2106546D8F89}" type="presOf" srcId="{E5838B8C-198A-4DAC-B3B2-3239503CA93B}" destId="{CA142245-D8F4-43BB-AE5C-3B65C6D464AE}" srcOrd="0" destOrd="0" presId="urn:microsoft.com/office/officeart/2005/8/layout/bProcess2"/>
    <dgm:cxn modelId="{72DDADC8-4856-4276-82F7-D3CB815CCB1B}" type="presOf" srcId="{D958CC94-D80C-4268-9751-A841B768CA26}" destId="{854EB2AC-BACC-473F-8AE5-9883F852D4C8}" srcOrd="0" destOrd="0" presId="urn:microsoft.com/office/officeart/2005/8/layout/bProcess2"/>
    <dgm:cxn modelId="{F6762A49-C1DE-44B9-873D-45D9380DDA0E}" srcId="{3113A975-2C2B-40F8-B999-BD92D5531528}" destId="{1E7152CE-CC09-4A7F-B0FC-7E0EEF7B634B}" srcOrd="4" destOrd="0" parTransId="{D753246D-E5BC-4E72-B296-37929C60CC86}" sibTransId="{C5CEACCB-BFEC-42B0-BE94-8578553C37F8}"/>
    <dgm:cxn modelId="{C352A900-13A4-4F46-B623-D6929A07943A}" type="presParOf" srcId="{86E528E0-EFA3-4911-A16E-4B11849219C2}" destId="{94C8ECC1-74D3-45F7-BB51-89D976FEC929}" srcOrd="0" destOrd="0" presId="urn:microsoft.com/office/officeart/2005/8/layout/bProcess2"/>
    <dgm:cxn modelId="{D09D7A20-D899-4FB9-BF80-3D65CDB05D1F}" type="presParOf" srcId="{86E528E0-EFA3-4911-A16E-4B11849219C2}" destId="{97D66469-8D41-4E3E-A9A6-F8EBC12B5F1C}" srcOrd="1" destOrd="0" presId="urn:microsoft.com/office/officeart/2005/8/layout/bProcess2"/>
    <dgm:cxn modelId="{66C5F5CB-A3E2-4125-BD81-26C7F2F5B1FB}" type="presParOf" srcId="{86E528E0-EFA3-4911-A16E-4B11849219C2}" destId="{E10D2ED4-D204-43D4-8AA7-A9204D5557E2}" srcOrd="2" destOrd="0" presId="urn:microsoft.com/office/officeart/2005/8/layout/bProcess2"/>
    <dgm:cxn modelId="{FAE38BC9-ADC4-4A91-9958-4701C96DCF40}" type="presParOf" srcId="{E10D2ED4-D204-43D4-8AA7-A9204D5557E2}" destId="{0561119B-2792-4890-AD03-7F4D38A66F41}" srcOrd="0" destOrd="0" presId="urn:microsoft.com/office/officeart/2005/8/layout/bProcess2"/>
    <dgm:cxn modelId="{E8B8FA23-93F3-49F0-89B3-1B1FE7D5ADA8}" type="presParOf" srcId="{E10D2ED4-D204-43D4-8AA7-A9204D5557E2}" destId="{E118131B-EC66-436F-B420-21911BAD5262}" srcOrd="1" destOrd="0" presId="urn:microsoft.com/office/officeart/2005/8/layout/bProcess2"/>
    <dgm:cxn modelId="{E05F34D7-C34A-4E87-802F-BF60836532E4}" type="presParOf" srcId="{86E528E0-EFA3-4911-A16E-4B11849219C2}" destId="{CA142245-D8F4-43BB-AE5C-3B65C6D464AE}" srcOrd="3" destOrd="0" presId="urn:microsoft.com/office/officeart/2005/8/layout/bProcess2"/>
    <dgm:cxn modelId="{511D4AAA-9060-438F-8133-9F5672FA149F}" type="presParOf" srcId="{86E528E0-EFA3-4911-A16E-4B11849219C2}" destId="{CB077E1B-E438-496E-892F-73C6DF305F38}" srcOrd="4" destOrd="0" presId="urn:microsoft.com/office/officeart/2005/8/layout/bProcess2"/>
    <dgm:cxn modelId="{04A86CE6-AF52-4BD7-B0FB-38009B345250}" type="presParOf" srcId="{CB077E1B-E438-496E-892F-73C6DF305F38}" destId="{1097E433-A60E-4F0C-80FC-167E1BE0372F}" srcOrd="0" destOrd="0" presId="urn:microsoft.com/office/officeart/2005/8/layout/bProcess2"/>
    <dgm:cxn modelId="{A6F0CB30-3EDE-4BEC-83FC-BC6BE8FDD96B}" type="presParOf" srcId="{CB077E1B-E438-496E-892F-73C6DF305F38}" destId="{D9F6F804-1712-40E8-95A6-5515304A4C74}" srcOrd="1" destOrd="0" presId="urn:microsoft.com/office/officeart/2005/8/layout/bProcess2"/>
    <dgm:cxn modelId="{533D5C84-8C09-46E9-85F8-DE8ED84AE84E}" type="presParOf" srcId="{86E528E0-EFA3-4911-A16E-4B11849219C2}" destId="{A54EE168-45C3-489E-AADC-407ABEE6EFEE}" srcOrd="5" destOrd="0" presId="urn:microsoft.com/office/officeart/2005/8/layout/bProcess2"/>
    <dgm:cxn modelId="{DC74A6AE-C27B-409B-A049-1E8552924D9F}" type="presParOf" srcId="{86E528E0-EFA3-4911-A16E-4B11849219C2}" destId="{8FD19045-BA87-4A92-83F4-B169E0703830}" srcOrd="6" destOrd="0" presId="urn:microsoft.com/office/officeart/2005/8/layout/bProcess2"/>
    <dgm:cxn modelId="{9E5E6974-3F56-4E9B-AE27-A976DAFA7ADC}" type="presParOf" srcId="{8FD19045-BA87-4A92-83F4-B169E0703830}" destId="{5D015078-7591-4786-86CB-B30E0D41A688}" srcOrd="0" destOrd="0" presId="urn:microsoft.com/office/officeart/2005/8/layout/bProcess2"/>
    <dgm:cxn modelId="{3F0D986B-8C3F-49F0-B3C3-2F549AB7644D}" type="presParOf" srcId="{8FD19045-BA87-4A92-83F4-B169E0703830}" destId="{429D0103-D94C-4B8F-A757-31850C9B2D3E}" srcOrd="1" destOrd="0" presId="urn:microsoft.com/office/officeart/2005/8/layout/bProcess2"/>
    <dgm:cxn modelId="{DF115343-8886-4C3A-AEB6-4CC0FD70EBE6}" type="presParOf" srcId="{86E528E0-EFA3-4911-A16E-4B11849219C2}" destId="{C9AB7290-0FE5-4351-AF4E-7D61247F45F1}" srcOrd="7" destOrd="0" presId="urn:microsoft.com/office/officeart/2005/8/layout/bProcess2"/>
    <dgm:cxn modelId="{718C85CB-6025-487B-8B1F-273A97DA6F5E}" type="presParOf" srcId="{86E528E0-EFA3-4911-A16E-4B11849219C2}" destId="{E4A70E3C-5EC1-4C74-A766-0CED98953E59}" srcOrd="8" destOrd="0" presId="urn:microsoft.com/office/officeart/2005/8/layout/bProcess2"/>
    <dgm:cxn modelId="{296BED4D-F123-4266-B0B1-5CA9B432DC45}" type="presParOf" srcId="{E4A70E3C-5EC1-4C74-A766-0CED98953E59}" destId="{15857B1C-5E30-403B-BE4A-3ABA6CA2358B}" srcOrd="0" destOrd="0" presId="urn:microsoft.com/office/officeart/2005/8/layout/bProcess2"/>
    <dgm:cxn modelId="{64D2C587-42E1-4BF6-81D2-53DF21B0B173}" type="presParOf" srcId="{E4A70E3C-5EC1-4C74-A766-0CED98953E59}" destId="{EA3D0070-630C-4F6C-B758-525026DD19BD}" srcOrd="1" destOrd="0" presId="urn:microsoft.com/office/officeart/2005/8/layout/bProcess2"/>
    <dgm:cxn modelId="{7A14E398-DEE3-4AEB-8A4F-E56F2388CD64}" type="presParOf" srcId="{86E528E0-EFA3-4911-A16E-4B11849219C2}" destId="{2F41B55C-7D84-47CC-8129-28EDDC825604}" srcOrd="9" destOrd="0" presId="urn:microsoft.com/office/officeart/2005/8/layout/bProcess2"/>
    <dgm:cxn modelId="{64589C0A-7CF5-4DE9-9388-6D9B2B1E9EE0}" type="presParOf" srcId="{86E528E0-EFA3-4911-A16E-4B11849219C2}" destId="{284917EF-F846-4A7F-AC63-7FCD425341B0}" srcOrd="10" destOrd="0" presId="urn:microsoft.com/office/officeart/2005/8/layout/bProcess2"/>
    <dgm:cxn modelId="{3C8C735A-2D3A-4416-B5CB-2121D522F9B9}" type="presParOf" srcId="{284917EF-F846-4A7F-AC63-7FCD425341B0}" destId="{7D2C3F37-59F6-444A-B73A-2ACB5EE4EECA}" srcOrd="0" destOrd="0" presId="urn:microsoft.com/office/officeart/2005/8/layout/bProcess2"/>
    <dgm:cxn modelId="{DCBE5292-3570-484E-87A9-EDAF02087C96}" type="presParOf" srcId="{284917EF-F846-4A7F-AC63-7FCD425341B0}" destId="{854EB2AC-BACC-473F-8AE5-9883F852D4C8}" srcOrd="1" destOrd="0" presId="urn:microsoft.com/office/officeart/2005/8/layout/bProcess2"/>
    <dgm:cxn modelId="{4AC656A3-C8CC-43BF-A34D-7691E3D14AAD}" type="presParOf" srcId="{86E528E0-EFA3-4911-A16E-4B11849219C2}" destId="{7CD1A6D6-6B56-45BC-85B5-919D9CD82D9D}" srcOrd="11" destOrd="0" presId="urn:microsoft.com/office/officeart/2005/8/layout/bProcess2"/>
    <dgm:cxn modelId="{1F3C7892-DF7B-4C4A-9794-141DB1269156}" type="presParOf" srcId="{86E528E0-EFA3-4911-A16E-4B11849219C2}" destId="{5D519F24-A697-4C52-89D7-62104B431C17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8ECC1-74D3-45F7-BB51-89D976FEC929}">
      <dsp:nvSpPr>
        <dsp:cNvPr id="0" name=""/>
        <dsp:cNvSpPr/>
      </dsp:nvSpPr>
      <dsp:spPr>
        <a:xfrm>
          <a:off x="1972078" y="424"/>
          <a:ext cx="876003" cy="8760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 Alt </a:t>
          </a:r>
          <a:r>
            <a:rPr lang="en-US" sz="700" kern="1200" dirty="0" err="1" smtClean="0"/>
            <a:t>sisteminin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montajı</a:t>
          </a:r>
          <a:endParaRPr lang="tr-TR" sz="700" kern="1200" dirty="0"/>
        </a:p>
      </dsp:txBody>
      <dsp:txXfrm>
        <a:off x="2100366" y="128712"/>
        <a:ext cx="619427" cy="619427"/>
      </dsp:txXfrm>
    </dsp:sp>
    <dsp:sp modelId="{97D66469-8D41-4E3E-A9A6-F8EBC12B5F1C}">
      <dsp:nvSpPr>
        <dsp:cNvPr id="0" name=""/>
        <dsp:cNvSpPr/>
      </dsp:nvSpPr>
      <dsp:spPr>
        <a:xfrm rot="10800000">
          <a:off x="2256779" y="989542"/>
          <a:ext cx="306601" cy="2398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131B-EC66-436F-B420-21911BAD5262}">
      <dsp:nvSpPr>
        <dsp:cNvPr id="0" name=""/>
        <dsp:cNvSpPr/>
      </dsp:nvSpPr>
      <dsp:spPr>
        <a:xfrm>
          <a:off x="2117933" y="1328884"/>
          <a:ext cx="584294" cy="584294"/>
        </a:xfrm>
        <a:prstGeom prst="ellipse">
          <a:avLst/>
        </a:prstGeom>
        <a:solidFill>
          <a:schemeClr val="accent3">
            <a:hueOff val="-189559"/>
            <a:satOff val="-781"/>
            <a:lumOff val="-1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 </a:t>
          </a:r>
          <a:r>
            <a:rPr lang="en-US" sz="500" kern="1200" dirty="0" err="1" smtClean="0"/>
            <a:t>ve</a:t>
          </a:r>
          <a:r>
            <a:rPr lang="en-US" sz="500" kern="1200" dirty="0" smtClean="0"/>
            <a:t> C Alt </a:t>
          </a:r>
          <a:r>
            <a:rPr lang="en-US" sz="500" kern="1200" dirty="0" err="1" smtClean="0"/>
            <a:t>Sistemlerinin</a:t>
          </a:r>
          <a:r>
            <a:rPr lang="en-US" sz="500" kern="1200" dirty="0" smtClean="0"/>
            <a:t> </a:t>
          </a:r>
          <a:r>
            <a:rPr lang="en-US" sz="500" kern="1200" dirty="0" err="1" smtClean="0"/>
            <a:t>entegrasyonu</a:t>
          </a:r>
          <a:r>
            <a:rPr lang="en-US" sz="500" kern="1200" dirty="0" smtClean="0"/>
            <a:t> (X)</a:t>
          </a:r>
          <a:endParaRPr lang="tr-TR" sz="500" kern="1200" dirty="0"/>
        </a:p>
      </dsp:txBody>
      <dsp:txXfrm>
        <a:off x="2203501" y="1414452"/>
        <a:ext cx="413158" cy="413158"/>
      </dsp:txXfrm>
    </dsp:sp>
    <dsp:sp modelId="{CA142245-D8F4-43BB-AE5C-3B65C6D464AE}">
      <dsp:nvSpPr>
        <dsp:cNvPr id="0" name=""/>
        <dsp:cNvSpPr/>
      </dsp:nvSpPr>
      <dsp:spPr>
        <a:xfrm rot="5400000">
          <a:off x="2920569" y="1501131"/>
          <a:ext cx="306601" cy="239801"/>
        </a:xfrm>
        <a:prstGeom prst="triangle">
          <a:avLst/>
        </a:prstGeom>
        <a:solidFill>
          <a:schemeClr val="accent3">
            <a:hueOff val="-227471"/>
            <a:satOff val="-938"/>
            <a:lumOff val="-1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6F804-1712-40E8-95A6-5515304A4C74}">
      <dsp:nvSpPr>
        <dsp:cNvPr id="0" name=""/>
        <dsp:cNvSpPr/>
      </dsp:nvSpPr>
      <dsp:spPr>
        <a:xfrm>
          <a:off x="3431939" y="1328884"/>
          <a:ext cx="584294" cy="584294"/>
        </a:xfrm>
        <a:prstGeom prst="ellipse">
          <a:avLst/>
        </a:prstGeom>
        <a:solidFill>
          <a:schemeClr val="accent3">
            <a:hueOff val="-379119"/>
            <a:satOff val="-1563"/>
            <a:lumOff val="-3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X </a:t>
          </a:r>
          <a:r>
            <a:rPr lang="en-US" sz="500" kern="1200" dirty="0" err="1" smtClean="0"/>
            <a:t>ile</a:t>
          </a:r>
          <a:r>
            <a:rPr lang="en-US" sz="500" kern="1200" dirty="0" smtClean="0"/>
            <a:t> A Alt </a:t>
          </a:r>
          <a:r>
            <a:rPr lang="en-US" sz="500" kern="1200" dirty="0" err="1" smtClean="0"/>
            <a:t>sisteminin</a:t>
          </a:r>
          <a:r>
            <a:rPr lang="en-US" sz="500" kern="1200" dirty="0" smtClean="0"/>
            <a:t> </a:t>
          </a:r>
          <a:r>
            <a:rPr lang="en-US" sz="500" kern="1200" dirty="0" err="1" smtClean="0"/>
            <a:t>entegrasyonu</a:t>
          </a:r>
          <a:r>
            <a:rPr lang="en-US" sz="500" kern="1200" dirty="0" smtClean="0"/>
            <a:t> (Y)</a:t>
          </a:r>
          <a:endParaRPr lang="tr-TR" sz="500" kern="1200" dirty="0"/>
        </a:p>
      </dsp:txBody>
      <dsp:txXfrm>
        <a:off x="3517507" y="1414452"/>
        <a:ext cx="413158" cy="413158"/>
      </dsp:txXfrm>
    </dsp:sp>
    <dsp:sp modelId="{A54EE168-45C3-489E-AADC-407ABEE6EFEE}">
      <dsp:nvSpPr>
        <dsp:cNvPr id="0" name=""/>
        <dsp:cNvSpPr/>
      </dsp:nvSpPr>
      <dsp:spPr>
        <a:xfrm>
          <a:off x="3570785" y="903041"/>
          <a:ext cx="306601" cy="239801"/>
        </a:xfrm>
        <a:prstGeom prst="triangle">
          <a:avLst/>
        </a:prstGeom>
        <a:solidFill>
          <a:schemeClr val="accent3">
            <a:hueOff val="-454943"/>
            <a:satOff val="-1876"/>
            <a:lumOff val="-3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D0103-D94C-4B8F-A757-31850C9B2D3E}">
      <dsp:nvSpPr>
        <dsp:cNvPr id="0" name=""/>
        <dsp:cNvSpPr/>
      </dsp:nvSpPr>
      <dsp:spPr>
        <a:xfrm>
          <a:off x="3431939" y="146279"/>
          <a:ext cx="584294" cy="584294"/>
        </a:xfrm>
        <a:prstGeom prst="ellipse">
          <a:avLst/>
        </a:prstGeom>
        <a:solidFill>
          <a:schemeClr val="accent3">
            <a:hueOff val="-568678"/>
            <a:satOff val="-2344"/>
            <a:lumOff val="-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 Alt </a:t>
          </a:r>
          <a:r>
            <a:rPr lang="en-US" sz="500" kern="1200" dirty="0" err="1" smtClean="0"/>
            <a:t>Sisteminin</a:t>
          </a:r>
          <a:r>
            <a:rPr lang="en-US" sz="500" kern="1200" dirty="0" smtClean="0"/>
            <a:t> </a:t>
          </a:r>
          <a:r>
            <a:rPr lang="en-US" sz="500" kern="1200" dirty="0" err="1" smtClean="0"/>
            <a:t>Y’ye</a:t>
          </a:r>
          <a:r>
            <a:rPr lang="en-US" sz="500" kern="1200" dirty="0" smtClean="0"/>
            <a:t> </a:t>
          </a:r>
          <a:r>
            <a:rPr lang="en-US" sz="500" kern="1200" dirty="0" err="1" smtClean="0"/>
            <a:t>entegrasyonu</a:t>
          </a:r>
          <a:r>
            <a:rPr lang="en-US" sz="500" kern="1200" dirty="0" smtClean="0"/>
            <a:t> (Z)</a:t>
          </a:r>
          <a:endParaRPr lang="tr-TR" sz="500" kern="1200" dirty="0"/>
        </a:p>
      </dsp:txBody>
      <dsp:txXfrm>
        <a:off x="3517507" y="231847"/>
        <a:ext cx="413158" cy="413158"/>
      </dsp:txXfrm>
    </dsp:sp>
    <dsp:sp modelId="{C9AB7290-0FE5-4351-AF4E-7D61247F45F1}">
      <dsp:nvSpPr>
        <dsp:cNvPr id="0" name=""/>
        <dsp:cNvSpPr/>
      </dsp:nvSpPr>
      <dsp:spPr>
        <a:xfrm rot="5400000">
          <a:off x="4234575" y="318525"/>
          <a:ext cx="306601" cy="239801"/>
        </a:xfrm>
        <a:prstGeom prst="triangle">
          <a:avLst/>
        </a:prstGeom>
        <a:solidFill>
          <a:schemeClr val="accent3">
            <a:hueOff val="-682414"/>
            <a:satOff val="-2813"/>
            <a:lumOff val="-5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D0070-630C-4F6C-B758-525026DD19BD}">
      <dsp:nvSpPr>
        <dsp:cNvPr id="0" name=""/>
        <dsp:cNvSpPr/>
      </dsp:nvSpPr>
      <dsp:spPr>
        <a:xfrm>
          <a:off x="4745945" y="146279"/>
          <a:ext cx="584294" cy="584294"/>
        </a:xfrm>
        <a:prstGeom prst="ellipse">
          <a:avLst/>
        </a:prstGeom>
        <a:solidFill>
          <a:schemeClr val="accent3">
            <a:hueOff val="-758238"/>
            <a:satOff val="-3126"/>
            <a:lumOff val="-6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 Alt </a:t>
          </a:r>
          <a:r>
            <a:rPr lang="en-US" sz="500" kern="1200" dirty="0" err="1" smtClean="0"/>
            <a:t>Sisteminin</a:t>
          </a:r>
          <a:endParaRPr lang="en-US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Z’ye</a:t>
          </a:r>
          <a:r>
            <a:rPr lang="en-US" sz="500" kern="1200" dirty="0" smtClean="0"/>
            <a:t> </a:t>
          </a:r>
          <a:r>
            <a:rPr lang="en-US" sz="500" kern="1200" dirty="0" err="1" smtClean="0"/>
            <a:t>entegrasyonu</a:t>
          </a:r>
          <a:r>
            <a:rPr lang="en-US" sz="500" kern="1200" dirty="0" smtClean="0"/>
            <a:t> </a:t>
          </a:r>
          <a:endParaRPr lang="tr-TR" sz="500" kern="1200" dirty="0"/>
        </a:p>
      </dsp:txBody>
      <dsp:txXfrm>
        <a:off x="4831513" y="231847"/>
        <a:ext cx="413158" cy="413158"/>
      </dsp:txXfrm>
    </dsp:sp>
    <dsp:sp modelId="{2F41B55C-7D84-47CC-8129-28EDDC825604}">
      <dsp:nvSpPr>
        <dsp:cNvPr id="0" name=""/>
        <dsp:cNvSpPr/>
      </dsp:nvSpPr>
      <dsp:spPr>
        <a:xfrm rot="10800000">
          <a:off x="4884791" y="916615"/>
          <a:ext cx="306601" cy="239801"/>
        </a:xfrm>
        <a:prstGeom prst="triangle">
          <a:avLst/>
        </a:prstGeom>
        <a:solidFill>
          <a:schemeClr val="accent3">
            <a:hueOff val="-909886"/>
            <a:satOff val="-3751"/>
            <a:lumOff val="-7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EB2AC-BACC-473F-8AE5-9883F852D4C8}">
      <dsp:nvSpPr>
        <dsp:cNvPr id="0" name=""/>
        <dsp:cNvSpPr/>
      </dsp:nvSpPr>
      <dsp:spPr>
        <a:xfrm>
          <a:off x="4745945" y="1328884"/>
          <a:ext cx="584294" cy="584294"/>
        </a:xfrm>
        <a:prstGeom prst="ellipse">
          <a:avLst/>
        </a:prstGeom>
        <a:solidFill>
          <a:schemeClr val="accent3">
            <a:hueOff val="-947797"/>
            <a:satOff val="-3907"/>
            <a:lumOff val="-8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Görev</a:t>
          </a:r>
          <a:r>
            <a:rPr lang="en-US" sz="500" kern="1200" dirty="0" smtClean="0"/>
            <a:t> </a:t>
          </a:r>
          <a:r>
            <a:rPr lang="en-US" sz="500" kern="1200" dirty="0" err="1" smtClean="0"/>
            <a:t>Yükü</a:t>
          </a:r>
          <a:endParaRPr lang="tr-TR" sz="500" kern="1200" dirty="0"/>
        </a:p>
      </dsp:txBody>
      <dsp:txXfrm>
        <a:off x="4831513" y="1414452"/>
        <a:ext cx="413158" cy="413158"/>
      </dsp:txXfrm>
    </dsp:sp>
    <dsp:sp modelId="{7CD1A6D6-6B56-45BC-85B5-919D9CD82D9D}">
      <dsp:nvSpPr>
        <dsp:cNvPr id="0" name=""/>
        <dsp:cNvSpPr/>
      </dsp:nvSpPr>
      <dsp:spPr>
        <a:xfrm rot="5400000">
          <a:off x="5475654" y="1501131"/>
          <a:ext cx="306601" cy="239801"/>
        </a:xfrm>
        <a:prstGeom prst="triangle">
          <a:avLst/>
        </a:prstGeom>
        <a:solidFill>
          <a:schemeClr val="accent3">
            <a:hueOff val="-1137357"/>
            <a:satOff val="-4689"/>
            <a:lumOff val="-9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F24-A697-4C52-89D7-62104B431C17}">
      <dsp:nvSpPr>
        <dsp:cNvPr id="0" name=""/>
        <dsp:cNvSpPr/>
      </dsp:nvSpPr>
      <dsp:spPr>
        <a:xfrm>
          <a:off x="5914096" y="1183030"/>
          <a:ext cx="876003" cy="876003"/>
        </a:xfrm>
        <a:prstGeom prst="ellipse">
          <a:avLst/>
        </a:prstGeom>
        <a:solidFill>
          <a:schemeClr val="accent3">
            <a:hueOff val="-1137357"/>
            <a:satOff val="-4689"/>
            <a:lumOff val="-9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Görev</a:t>
          </a:r>
          <a:r>
            <a:rPr lang="en-US" sz="700" kern="1200" dirty="0" smtClean="0"/>
            <a:t> </a:t>
          </a:r>
          <a:r>
            <a:rPr lang="en-US" sz="700" kern="1200" dirty="0" err="1" smtClean="0"/>
            <a:t>Yükünün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Taşıyıcıya</a:t>
          </a:r>
          <a:r>
            <a:rPr lang="en-US" sz="700" kern="1200" dirty="0" smtClean="0"/>
            <a:t> </a:t>
          </a:r>
          <a:r>
            <a:rPr lang="en-US" sz="700" kern="1200" dirty="0" err="1" smtClean="0"/>
            <a:t>Entegrasyonu</a:t>
          </a: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(Model </a:t>
          </a:r>
          <a:r>
            <a:rPr lang="en-US" sz="700" kern="1200" dirty="0" err="1" smtClean="0"/>
            <a:t>Uydu</a:t>
          </a:r>
          <a:r>
            <a:rPr lang="en-US" sz="700" kern="1200" dirty="0" smtClean="0"/>
            <a:t>)</a:t>
          </a:r>
          <a:endParaRPr lang="tr-TR" sz="700" kern="1200" dirty="0"/>
        </a:p>
      </dsp:txBody>
      <dsp:txXfrm>
        <a:off x="6042384" y="1311318"/>
        <a:ext cx="619427" cy="619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1D02C-F902-4089-B3CD-5386B6413274}" type="datetimeFigureOut">
              <a:rPr lang="tr-TR" smtClean="0"/>
              <a:pPr/>
              <a:t>21.05.2020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CEA48-2031-49A8-B11B-F61382B8212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493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944DC-7797-4018-98B2-A3F91D4C3D05}" type="datetimeFigureOut">
              <a:rPr lang="tr-TR" smtClean="0"/>
              <a:pPr/>
              <a:t>21.05.2020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CEA3A-C9C4-45FD-B6F4-2B45A0EA788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461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1729228"/>
            <a:ext cx="7315200" cy="1745899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75611"/>
            <a:ext cx="6858000" cy="1512652"/>
          </a:xfrm>
        </p:spPr>
        <p:txBody>
          <a:bodyPr/>
          <a:lstStyle>
            <a:lvl1pPr marL="0" indent="0" algn="ct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433DDD-27A3-4D57-BF79-3C63943A44E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5"/>
          </p:nvPr>
        </p:nvSpPr>
        <p:spPr>
          <a:xfrm>
            <a:off x="113484" y="6486228"/>
            <a:ext cx="2059032" cy="30421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 smtClean="0"/>
              <a:t>Sunucu: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9257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005" y="365126"/>
            <a:ext cx="4857497" cy="304799"/>
          </a:xfrm>
        </p:spPr>
        <p:txBody>
          <a:bodyPr/>
          <a:lstStyle>
            <a:lvl1pPr>
              <a:defRPr sz="2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 smtClean="0"/>
              <a:t>Sunucu: 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1854" y="6425314"/>
            <a:ext cx="6945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433DDD-27A3-4D57-BF79-3C63943A44E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483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60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smtClean="0"/>
              <a:t>Sunucu: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01277" y="6442075"/>
            <a:ext cx="394144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433DDD-27A3-4D57-BF79-3C63943A44E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233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smtClean="0"/>
              <a:t>Sunucu: </a:t>
            </a: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01277" y="6442075"/>
            <a:ext cx="394144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433DDD-27A3-4D57-BF79-3C63943A44E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733005" y="365126"/>
            <a:ext cx="4857497" cy="30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41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01277" y="6442075"/>
            <a:ext cx="3941445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824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01277" y="6442075"/>
            <a:ext cx="3941445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365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867" y="365126"/>
            <a:ext cx="4915744" cy="30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232" y="153228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261" y="6426024"/>
            <a:ext cx="2235816" cy="364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 smtClean="0"/>
              <a:t>Sunucu: 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891" y="6425314"/>
            <a:ext cx="694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AA2C35-F30A-4167-A3BF-343FE84AF40A}" type="slidenum">
              <a:rPr lang="tr-TR" smtClean="0"/>
              <a:pPr/>
              <a:t>‹#›</a:t>
            </a:fld>
            <a:endParaRPr lang="en-US" dirty="0" smtClean="0"/>
          </a:p>
        </p:txBody>
      </p:sp>
      <p:sp>
        <p:nvSpPr>
          <p:cNvPr id="15" name="Picture Placeholder 7"/>
          <p:cNvSpPr txBox="1">
            <a:spLocks/>
          </p:cNvSpPr>
          <p:nvPr userDrawn="1"/>
        </p:nvSpPr>
        <p:spPr>
          <a:xfrm>
            <a:off x="228600" y="82270"/>
            <a:ext cx="1430267" cy="8565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Takim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Logosu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228600" y="9906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7"/>
          <p:cNvSpPr>
            <a:spLocks noChangeShapeType="1"/>
          </p:cNvSpPr>
          <p:nvPr userDrawn="1"/>
        </p:nvSpPr>
        <p:spPr bwMode="auto">
          <a:xfrm>
            <a:off x="211182" y="64008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18"/>
          <p:cNvSpPr txBox="1">
            <a:spLocks/>
          </p:cNvSpPr>
          <p:nvPr userDrawn="1"/>
        </p:nvSpPr>
        <p:spPr>
          <a:xfrm>
            <a:off x="1841679" y="6486228"/>
            <a:ext cx="5731097" cy="3717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tr-TR" b="0" dirty="0" smtClean="0">
                <a:latin typeface="Arial" panose="020B0604020202020204" pitchFamily="34" charset="0"/>
                <a:cs typeface="Arial" panose="020B0604020202020204" pitchFamily="34" charset="0"/>
              </a:rPr>
              <a:t>ÜRKSAT Model Uydu Yarışması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20</a:t>
            </a:r>
            <a:r>
              <a:rPr lang="tr-TR" b="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PDR</a:t>
            </a:r>
            <a:r>
              <a:rPr lang="tr-TR" b="0" dirty="0" smtClean="0">
                <a:latin typeface="Arial" panose="020B0604020202020204" pitchFamily="34" charset="0"/>
                <a:cs typeface="Arial" panose="020B0604020202020204" pitchFamily="34" charset="0"/>
              </a:rPr>
              <a:t> Sunumu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tr-TR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</a:t>
            </a:r>
            <a:r>
              <a:rPr lang="tr-TR" b="0" dirty="0" smtClean="0">
                <a:latin typeface="Arial" panose="020B0604020202020204" pitchFamily="34" charset="0"/>
                <a:cs typeface="Arial" panose="020B0604020202020204" pitchFamily="34" charset="0"/>
              </a:rPr>
              <a:t>ı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tr-TR" b="0" dirty="0" smtClean="0">
                <a:latin typeface="Arial" panose="020B0604020202020204" pitchFamily="34" charset="0"/>
                <a:cs typeface="Arial" panose="020B0604020202020204" pitchFamily="34" charset="0"/>
              </a:rPr>
              <a:t>İ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smi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tr-TR" b="0" dirty="0" smtClean="0">
                <a:latin typeface="Arial" panose="020B0604020202020204" pitchFamily="34" charset="0"/>
                <a:cs typeface="Arial" panose="020B0604020202020204" pitchFamily="34" charset="0"/>
              </a:rPr>
              <a:t>Takım No: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####</a:t>
            </a:r>
            <a:r>
              <a:rPr lang="tr-TR" b="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80F0161C-AD8C-419F-8066-64143A0169C2" descr="56265881-C292-4101-9D2E-49E89CF35086@turksat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732" y="84059"/>
            <a:ext cx="2000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13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70C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18755"/>
            <a:ext cx="7315200" cy="2219029"/>
          </a:xfrm>
        </p:spPr>
        <p:txBody>
          <a:bodyPr>
            <a:noAutofit/>
          </a:bodyPr>
          <a:lstStyle/>
          <a:p>
            <a:r>
              <a:rPr lang="tr-TR" sz="2800" dirty="0" smtClean="0"/>
              <a:t>TÜRKSAT</a:t>
            </a:r>
            <a:br>
              <a:rPr lang="tr-TR" sz="2800" dirty="0" smtClean="0"/>
            </a:br>
            <a:r>
              <a:rPr lang="tr-TR" sz="2800" dirty="0"/>
              <a:t>5</a:t>
            </a:r>
            <a:r>
              <a:rPr lang="tr-TR" sz="2800" dirty="0" smtClean="0"/>
              <a:t>. </a:t>
            </a:r>
            <a:r>
              <a:rPr lang="en-US" sz="2800" dirty="0" smtClean="0"/>
              <a:t>Model </a:t>
            </a:r>
            <a:r>
              <a:rPr lang="en-US" sz="2800" dirty="0" err="1" smtClean="0"/>
              <a:t>Uydu</a:t>
            </a:r>
            <a:r>
              <a:rPr lang="en-US" sz="2800" dirty="0" smtClean="0"/>
              <a:t> </a:t>
            </a:r>
            <a:r>
              <a:rPr lang="en-US" sz="2800" dirty="0" err="1" smtClean="0"/>
              <a:t>Yar</a:t>
            </a:r>
            <a:r>
              <a:rPr lang="tr-TR" sz="2800" dirty="0" err="1" smtClean="0"/>
              <a:t>ışması</a:t>
            </a:r>
            <a:r>
              <a:rPr lang="en-US" sz="2800" dirty="0" smtClean="0"/>
              <a:t> 20</a:t>
            </a:r>
            <a:r>
              <a:rPr lang="tr-TR" sz="2800" dirty="0" smtClean="0"/>
              <a:t>20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tr-TR" dirty="0" smtClean="0"/>
              <a:t>Ön Tasarım Gözden Geçirme Sunumu</a:t>
            </a:r>
            <a:br>
              <a:rPr lang="tr-TR" dirty="0" smtClean="0"/>
            </a:br>
            <a:r>
              <a:rPr lang="en-US" sz="1800" b="0" dirty="0" smtClean="0"/>
              <a:t>Preliminary Design Review (PDR)</a:t>
            </a:r>
            <a:r>
              <a:rPr lang="tr-TR" sz="1800" b="0" dirty="0" smtClean="0"/>
              <a:t> Sunumu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i="1" dirty="0"/>
              <a:t>Versiyon </a:t>
            </a:r>
            <a:r>
              <a:rPr lang="tr-TR" i="1" dirty="0" smtClean="0"/>
              <a:t>1.1</a:t>
            </a:r>
            <a:endParaRPr lang="tr-TR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38058"/>
            <a:ext cx="6858000" cy="1027612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tr-TR" dirty="0" smtClean="0"/>
              <a:t>Takım Numarası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Tak</a:t>
            </a:r>
            <a:r>
              <a:rPr lang="tr-TR" dirty="0" smtClean="0"/>
              <a:t>ımın İsmi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439783" y="1031225"/>
            <a:ext cx="826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tr-T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OKUL İSMİ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tr-T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006" y="348942"/>
            <a:ext cx="5597960" cy="360506"/>
          </a:xfrm>
        </p:spPr>
        <p:txBody>
          <a:bodyPr/>
          <a:lstStyle/>
          <a:p>
            <a:r>
              <a:rPr lang="tr-TR" sz="2000" dirty="0" smtClean="0"/>
              <a:t>Görev </a:t>
            </a:r>
            <a:r>
              <a:rPr lang="tr-TR" sz="2000" dirty="0" err="1" smtClean="0"/>
              <a:t>Yükü’nün</a:t>
            </a:r>
            <a:r>
              <a:rPr lang="tr-TR" sz="2000" dirty="0" smtClean="0"/>
              <a:t> Mekanik </a:t>
            </a:r>
            <a:br>
              <a:rPr lang="tr-TR" sz="2000" dirty="0" smtClean="0"/>
            </a:br>
            <a:r>
              <a:rPr lang="tr-TR" sz="2000" dirty="0" err="1" smtClean="0"/>
              <a:t>Komponentlerinin</a:t>
            </a:r>
            <a:r>
              <a:rPr lang="tr-TR" sz="2000" dirty="0" smtClean="0"/>
              <a:t> Belirlenmesi ve Düzeni </a:t>
            </a:r>
            <a:endParaRPr lang="tr-T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Tasarımına karar verilen sistemin;</a:t>
            </a:r>
          </a:p>
          <a:p>
            <a:pPr lvl="1"/>
            <a:r>
              <a:rPr lang="tr-TR" dirty="0" smtClean="0"/>
              <a:t>Mekanik </a:t>
            </a:r>
            <a:r>
              <a:rPr lang="tr-TR" dirty="0" err="1" smtClean="0"/>
              <a:t>komponentlerin</a:t>
            </a:r>
            <a:r>
              <a:rPr lang="tr-TR" dirty="0" smtClean="0"/>
              <a:t> tasarımının açıklanması,</a:t>
            </a:r>
          </a:p>
          <a:p>
            <a:pPr lvl="1"/>
            <a:r>
              <a:rPr lang="tr-TR" dirty="0" smtClean="0"/>
              <a:t>Komponentlerin sistemdeki görev ve yerleri belirtilmelidir.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9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006" y="348942"/>
            <a:ext cx="5597960" cy="360506"/>
          </a:xfrm>
        </p:spPr>
        <p:txBody>
          <a:bodyPr/>
          <a:lstStyle/>
          <a:p>
            <a:r>
              <a:rPr lang="tr-TR" sz="2000" dirty="0" err="1" smtClean="0"/>
              <a:t>Taşıyıcı’nın</a:t>
            </a:r>
            <a:r>
              <a:rPr lang="tr-TR" sz="2000" dirty="0" smtClean="0"/>
              <a:t> Mekanik </a:t>
            </a:r>
            <a:br>
              <a:rPr lang="tr-TR" sz="2000" dirty="0" smtClean="0"/>
            </a:br>
            <a:r>
              <a:rPr lang="tr-TR" sz="2000" dirty="0" err="1" smtClean="0"/>
              <a:t>Komponentlerinin</a:t>
            </a:r>
            <a:r>
              <a:rPr lang="tr-TR" sz="2000" dirty="0" smtClean="0"/>
              <a:t> Belirlenmesi ve Düzeni </a:t>
            </a:r>
            <a:endParaRPr lang="tr-T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Tasarımına karar verilen sistemin;</a:t>
            </a:r>
          </a:p>
          <a:p>
            <a:pPr lvl="1"/>
            <a:r>
              <a:rPr lang="tr-TR" dirty="0"/>
              <a:t>Mekanik </a:t>
            </a:r>
            <a:r>
              <a:rPr lang="tr-TR" dirty="0" err="1"/>
              <a:t>komponentlerin</a:t>
            </a:r>
            <a:r>
              <a:rPr lang="tr-TR" dirty="0"/>
              <a:t> tasarımının açıklanması,</a:t>
            </a:r>
          </a:p>
          <a:p>
            <a:pPr lvl="1"/>
            <a:r>
              <a:rPr lang="tr-TR" dirty="0" err="1"/>
              <a:t>Komponentlerin</a:t>
            </a:r>
            <a:r>
              <a:rPr lang="tr-TR" dirty="0"/>
              <a:t> sistemdeki görev ve yerleri belirtilmelidir.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92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HAVİ Genel Bakış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Haberleşme ve veri işleme alt sisteminin elemanlar ve aralarındaki ilişkiler bir diyagramda gösterilmelidir.</a:t>
            </a:r>
          </a:p>
          <a:p>
            <a:r>
              <a:rPr lang="tr-TR" dirty="0" smtClean="0"/>
              <a:t>Sensörlerin, diğer e</a:t>
            </a:r>
            <a:r>
              <a:rPr lang="en-US" dirty="0" smtClean="0"/>
              <a:t>l</a:t>
            </a:r>
            <a:r>
              <a:rPr lang="tr-TR" dirty="0" err="1" smtClean="0"/>
              <a:t>ektronik</a:t>
            </a:r>
            <a:r>
              <a:rPr lang="tr-TR" dirty="0" smtClean="0"/>
              <a:t> elemanların ve haberleşme modülünün hangi iletişim protokollerini kullandığı diyagram üzerinde belirtilmelidir.</a:t>
            </a:r>
          </a:p>
          <a:p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57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Kablosuz Haberleşme Konfigürasyonu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232" y="1532288"/>
            <a:ext cx="7886700" cy="3624598"/>
          </a:xfrm>
        </p:spPr>
        <p:txBody>
          <a:bodyPr>
            <a:normAutofit/>
          </a:bodyPr>
          <a:lstStyle/>
          <a:p>
            <a:r>
              <a:rPr lang="tr-TR" dirty="0" smtClean="0"/>
              <a:t>Hangi </a:t>
            </a:r>
            <a:r>
              <a:rPr lang="en-US" dirty="0" err="1" smtClean="0"/>
              <a:t>iletişim</a:t>
            </a:r>
            <a:r>
              <a:rPr lang="tr-TR" dirty="0" smtClean="0"/>
              <a:t> modülünün</a:t>
            </a:r>
            <a:r>
              <a:rPr lang="en-US" dirty="0" smtClean="0"/>
              <a:t>/</a:t>
            </a:r>
            <a:r>
              <a:rPr lang="en-US" dirty="0" err="1" smtClean="0"/>
              <a:t>lerinin</a:t>
            </a:r>
            <a:r>
              <a:rPr lang="tr-TR" dirty="0" smtClean="0"/>
              <a:t> kullanılacağı açıklanacaktır.</a:t>
            </a:r>
          </a:p>
          <a:p>
            <a:r>
              <a:rPr lang="tr-TR" dirty="0" smtClean="0"/>
              <a:t>Radyo modülünün protokol yapısı ve </a:t>
            </a:r>
            <a:r>
              <a:rPr lang="en-US" dirty="0" err="1" smtClean="0"/>
              <a:t>nasıl</a:t>
            </a:r>
            <a:r>
              <a:rPr lang="en-US" dirty="0" smtClean="0"/>
              <a:t> </a:t>
            </a:r>
            <a:r>
              <a:rPr lang="tr-TR" dirty="0" smtClean="0"/>
              <a:t>yapılandırıl</a:t>
            </a:r>
            <a:r>
              <a:rPr lang="en-US" dirty="0" err="1" smtClean="0"/>
              <a:t>acağı</a:t>
            </a:r>
            <a:r>
              <a:rPr lang="tr-TR" dirty="0" smtClean="0"/>
              <a:t> gösterilme</a:t>
            </a:r>
            <a:r>
              <a:rPr lang="en-US" dirty="0" err="1" smtClean="0"/>
              <a:t>lidir</a:t>
            </a:r>
            <a:r>
              <a:rPr lang="en-US" dirty="0" smtClean="0"/>
              <a:t>.</a:t>
            </a:r>
            <a:r>
              <a:rPr lang="tr-TR" dirty="0" smtClean="0"/>
              <a:t> (mod, adres</a:t>
            </a:r>
            <a:r>
              <a:rPr lang="en-US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)</a:t>
            </a:r>
          </a:p>
          <a:p>
            <a:r>
              <a:rPr lang="tr-TR" dirty="0" smtClean="0"/>
              <a:t>İletişim kontrolü nasıl sağlanır?</a:t>
            </a:r>
          </a:p>
          <a:p>
            <a:pPr lvl="1"/>
            <a:r>
              <a:rPr lang="tr-TR" dirty="0" smtClean="0"/>
              <a:t>Haberleşme sisteminin çalışma fazları nelerdir ve nasıl ilerler?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14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79" y="339000"/>
            <a:ext cx="4857497" cy="304799"/>
          </a:xfrm>
        </p:spPr>
        <p:txBody>
          <a:bodyPr/>
          <a:lstStyle/>
          <a:p>
            <a:r>
              <a:rPr lang="tr-TR" dirty="0" smtClean="0"/>
              <a:t>Görev </a:t>
            </a:r>
            <a:r>
              <a:rPr lang="tr-TR" dirty="0" err="1" smtClean="0"/>
              <a:t>Yükü’nün</a:t>
            </a:r>
            <a:r>
              <a:rPr lang="tr-TR" dirty="0" smtClean="0"/>
              <a:t> Anteninin Belirlenmesi ve Temini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Anten seçim kriterleri belirtilmelidir.</a:t>
            </a:r>
          </a:p>
          <a:p>
            <a:r>
              <a:rPr lang="tr-TR" dirty="0" smtClean="0"/>
              <a:t>Anten çekim mesafeleri ve </a:t>
            </a:r>
            <a:r>
              <a:rPr lang="tr-TR" dirty="0"/>
              <a:t>modelleri belirtilmelidir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Karşılaştırmalı olarak tartışılmalı ve belirlenen anten sebebiyle açıklanmalıdır.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51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79" y="339000"/>
            <a:ext cx="4857497" cy="304799"/>
          </a:xfrm>
        </p:spPr>
        <p:txBody>
          <a:bodyPr/>
          <a:lstStyle/>
          <a:p>
            <a:r>
              <a:rPr lang="tr-TR" dirty="0" smtClean="0"/>
              <a:t>Video Aktarımı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50000"/>
              </a:lnSpc>
            </a:pPr>
            <a:r>
              <a:rPr lang="tr-TR" dirty="0" err="1"/>
              <a:t>Türksat</a:t>
            </a:r>
            <a:r>
              <a:rPr lang="tr-TR" dirty="0"/>
              <a:t> tarafından sağlanan maksimum 2MB’lık (.mp4, .</a:t>
            </a:r>
            <a:r>
              <a:rPr lang="tr-TR" dirty="0" err="1"/>
              <a:t>avi</a:t>
            </a:r>
            <a:r>
              <a:rPr lang="tr-TR" dirty="0"/>
              <a:t>, ..</a:t>
            </a:r>
            <a:r>
              <a:rPr lang="tr-TR" dirty="0" err="1"/>
              <a:t>vb</a:t>
            </a:r>
            <a:r>
              <a:rPr lang="tr-TR" dirty="0"/>
              <a:t> formatında) bir video paketi yer istasyonu </a:t>
            </a:r>
            <a:r>
              <a:rPr lang="tr-TR" dirty="0" err="1"/>
              <a:t>arayüzünden</a:t>
            </a:r>
            <a:r>
              <a:rPr lang="tr-TR" dirty="0"/>
              <a:t> iniş anındaki model uyduya gönderilerek görev yükü üzerindeki SD karta kaydedilme sürecinin;</a:t>
            </a:r>
          </a:p>
          <a:p>
            <a:pPr marL="742950" lvl="1" indent="-285750">
              <a:lnSpc>
                <a:spcPct val="150000"/>
              </a:lnSpc>
            </a:pPr>
            <a:r>
              <a:rPr lang="tr-TR" sz="2800" dirty="0"/>
              <a:t>İşleyiş prensibi,</a:t>
            </a:r>
          </a:p>
          <a:p>
            <a:pPr marL="742950" lvl="1" indent="-285750">
              <a:lnSpc>
                <a:spcPct val="150000"/>
              </a:lnSpc>
            </a:pPr>
            <a:r>
              <a:rPr lang="tr-TR" sz="2800" dirty="0"/>
              <a:t>Yer İstasyonu </a:t>
            </a:r>
            <a:r>
              <a:rPr lang="tr-TR" sz="2800" dirty="0" err="1"/>
              <a:t>arayüzündeki</a:t>
            </a:r>
            <a:r>
              <a:rPr lang="tr-TR" sz="2800" dirty="0"/>
              <a:t> video yükleme paneli,</a:t>
            </a:r>
          </a:p>
          <a:p>
            <a:pPr marL="742950" lvl="1" indent="-285750">
              <a:lnSpc>
                <a:spcPct val="150000"/>
              </a:lnSpc>
            </a:pPr>
            <a:r>
              <a:rPr lang="tr-TR" sz="2800" dirty="0"/>
              <a:t>Yer İstasyonu </a:t>
            </a:r>
            <a:r>
              <a:rPr lang="tr-TR" sz="2800" dirty="0" err="1"/>
              <a:t>arayüzündeki</a:t>
            </a:r>
            <a:r>
              <a:rPr lang="tr-TR" sz="2800" dirty="0"/>
              <a:t> video yükleme panelinden görev yükü üzerindeki SD karta kaydedilene kadarki sürecin akış </a:t>
            </a:r>
            <a:r>
              <a:rPr lang="tr-TR" sz="2800" dirty="0" err="1"/>
              <a:t>diagramı</a:t>
            </a:r>
            <a:r>
              <a:rPr lang="tr-TR" sz="2800" dirty="0"/>
              <a:t> ve detaylandırılması belirtilmelidir.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43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</a:t>
            </a:r>
            <a:r>
              <a:rPr lang="tr-TR" dirty="0" smtClean="0"/>
              <a:t>Aktar</a:t>
            </a:r>
            <a:r>
              <a:rPr lang="tr-TR" dirty="0"/>
              <a:t>ım</a:t>
            </a:r>
            <a:r>
              <a:rPr lang="tr-TR" dirty="0" smtClean="0"/>
              <a:t>ının </a:t>
            </a:r>
            <a:r>
              <a:rPr lang="tr-TR" dirty="0"/>
              <a:t>Sürekliliği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Bu slaytta;</a:t>
            </a:r>
          </a:p>
          <a:p>
            <a:r>
              <a:rPr lang="tr-TR" dirty="0" smtClean="0"/>
              <a:t>Görev yükünün özellikle yere indikten sonraki haberleşme sürekliliğinin sağlanması,</a:t>
            </a:r>
          </a:p>
          <a:p>
            <a:r>
              <a:rPr lang="tr-TR" dirty="0" smtClean="0"/>
              <a:t>GPS verisinin alınması ve yer istasyonuna aktarılma sürekliliğinin sağlanması belirtilmelidir.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28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Elektrik Alt Sistemine Genel Bakış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Bataryalar, regulatörler ve anahtarlar açıklamalarıyla birlikte bir diyagramda gösterilmelidir</a:t>
            </a:r>
          </a:p>
          <a:p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41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Uçuş Yazılımına Genel Bakış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Model Uydunun uçuş yazılımına genel bakış aşağıdakileri içerir;</a:t>
            </a:r>
          </a:p>
          <a:p>
            <a:pPr lvl="1"/>
            <a:r>
              <a:rPr lang="tr-TR" dirty="0" smtClean="0"/>
              <a:t>Temel uçuş yazılımı mimarisini, </a:t>
            </a:r>
          </a:p>
          <a:p>
            <a:pPr lvl="1"/>
            <a:r>
              <a:rPr lang="tr-TR" dirty="0" smtClean="0"/>
              <a:t>Uçuş yazılımının temelde yapacaklarını,</a:t>
            </a:r>
          </a:p>
          <a:p>
            <a:pPr lvl="1"/>
            <a:r>
              <a:rPr lang="tr-TR" dirty="0" smtClean="0"/>
              <a:t>Hangi programlama dillerinin kullanılacağını,</a:t>
            </a:r>
          </a:p>
          <a:p>
            <a:pPr lvl="1"/>
            <a:r>
              <a:rPr lang="tr-TR" dirty="0" smtClean="0"/>
              <a:t>Geliştirme ortamlarını.</a:t>
            </a:r>
          </a:p>
          <a:p>
            <a:pPr lvl="1"/>
            <a:endParaRPr lang="tr-TR" dirty="0" smtClean="0"/>
          </a:p>
          <a:p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3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Uçuş Yazılımı Durum Diyagramı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08" y="1371596"/>
            <a:ext cx="7886700" cy="4415250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Uçuş yazılımı diyagramı, </a:t>
            </a:r>
            <a:r>
              <a:rPr lang="tr-TR" dirty="0"/>
              <a:t>M</a:t>
            </a:r>
            <a:r>
              <a:rPr lang="tr-TR" dirty="0" smtClean="0"/>
              <a:t>odel </a:t>
            </a:r>
            <a:r>
              <a:rPr lang="tr-TR" dirty="0" err="1" smtClean="0"/>
              <a:t>Uydu’nun</a:t>
            </a:r>
            <a:r>
              <a:rPr lang="tr-TR" dirty="0" smtClean="0"/>
              <a:t> uçuş sürecindeki durumlarını içerir.</a:t>
            </a:r>
          </a:p>
          <a:p>
            <a:pPr lvl="1"/>
            <a:r>
              <a:rPr lang="tr-TR" dirty="0" smtClean="0"/>
              <a:t>Sensör örnekleme süreleri göz önünde bulundurulmalıdır.</a:t>
            </a:r>
          </a:p>
          <a:p>
            <a:pPr lvl="1"/>
            <a:r>
              <a:rPr lang="tr-TR" dirty="0" smtClean="0"/>
              <a:t>Haberleşme (komutlar ve telemetri verileri)</a:t>
            </a:r>
          </a:p>
          <a:p>
            <a:pPr lvl="1"/>
            <a:r>
              <a:rPr lang="tr-TR" dirty="0" smtClean="0"/>
              <a:t>Mekanizma aktivasyonları (</a:t>
            </a:r>
            <a:r>
              <a:rPr lang="tr-TR" dirty="0"/>
              <a:t>a</a:t>
            </a:r>
            <a:r>
              <a:rPr lang="tr-TR" dirty="0" smtClean="0"/>
              <a:t>yrılma algoritması)</a:t>
            </a:r>
          </a:p>
          <a:p>
            <a:pPr lvl="1"/>
            <a:r>
              <a:rPr lang="tr-TR" dirty="0" smtClean="0"/>
              <a:t>Önemli karar noktaları</a:t>
            </a:r>
          </a:p>
          <a:p>
            <a:pPr lvl="1"/>
            <a:r>
              <a:rPr lang="tr-TR" dirty="0" smtClean="0"/>
              <a:t>Güç yönetimi</a:t>
            </a:r>
          </a:p>
          <a:p>
            <a:r>
              <a:rPr lang="tr-TR" dirty="0" smtClean="0"/>
              <a:t>Uçuş anında işlemcinin yeniden başlaması durumunda uçuş yazılımının hangi verileri kurtaracağı belirtilmelidir.</a:t>
            </a:r>
          </a:p>
          <a:p>
            <a:r>
              <a:rPr lang="tr-TR" dirty="0" smtClean="0"/>
              <a:t>Hangi veriler yere inişte kurtarma için kullanılacaktır.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4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Uydu Tasarımının Belirlenmesi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Yapılmasına karar verilen ve ona alternatif tasarlanan model uydu tasarımları gösterilecektir (En az 2 tasarım belirtilecektir).</a:t>
            </a:r>
          </a:p>
          <a:p>
            <a:r>
              <a:rPr lang="tr-TR" dirty="0" smtClean="0"/>
              <a:t>Karar verilen tasarımın kriterleri belirtilecektir.</a:t>
            </a:r>
          </a:p>
          <a:p>
            <a:pPr lvl="1"/>
            <a:r>
              <a:rPr lang="tr-TR" dirty="0" smtClean="0"/>
              <a:t>Neden bu tasarıma karar verildiği belirtilecektir.</a:t>
            </a:r>
          </a:p>
          <a:p>
            <a:r>
              <a:rPr lang="tr-TR" dirty="0" smtClean="0"/>
              <a:t>Tasarımların kabataslağı ve çizimleri eklenecektir. (CAD çizimleri)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6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Yer İstasyonuna Genel Bakış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Yer istasyonuna genel bakış; sistemin genel çalışma prensibini ve bileşenlerin aralarındaki ilişkileri göstermelidir.</a:t>
            </a:r>
          </a:p>
          <a:p>
            <a:pPr lvl="1"/>
            <a:r>
              <a:rPr lang="tr-TR" dirty="0" smtClean="0"/>
              <a:t>Bilgisayar</a:t>
            </a:r>
          </a:p>
          <a:p>
            <a:pPr lvl="1"/>
            <a:r>
              <a:rPr lang="tr-TR" dirty="0" smtClean="0"/>
              <a:t>Anten</a:t>
            </a:r>
          </a:p>
          <a:p>
            <a:pPr lvl="1"/>
            <a:r>
              <a:rPr lang="tr-TR" dirty="0" smtClean="0"/>
              <a:t>Adaptörler</a:t>
            </a:r>
          </a:p>
          <a:p>
            <a:pPr lvl="1"/>
            <a:endParaRPr lang="tr-TR" dirty="0" smtClean="0"/>
          </a:p>
          <a:p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63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Yer İstasyonu Anteninin Belirlenmesi ve Temini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Anten düzeneğinin nasıl kurulacağı açıklanmalıdır.</a:t>
            </a:r>
          </a:p>
          <a:p>
            <a:pPr lvl="1"/>
            <a:r>
              <a:rPr lang="tr-TR" dirty="0" smtClean="0"/>
              <a:t>Görevini gerçekleştirmek için nasıl konumlandırılacağı,</a:t>
            </a:r>
          </a:p>
          <a:p>
            <a:pPr lvl="1"/>
            <a:r>
              <a:rPr lang="tr-TR" dirty="0" smtClean="0"/>
              <a:t>Anten sistemine çevredeki insanların takılmaması için nasıl güvenlik önlemleri alınacağı,</a:t>
            </a:r>
          </a:p>
          <a:p>
            <a:pPr lvl="1"/>
            <a:r>
              <a:rPr lang="tr-TR" dirty="0" smtClean="0"/>
              <a:t>Anten taşıma stratejisi belirtilmelidir.</a:t>
            </a:r>
          </a:p>
          <a:p>
            <a:r>
              <a:rPr lang="tr-TR" dirty="0" smtClean="0"/>
              <a:t>Alternatif antenler karşılaştırılmalıdır</a:t>
            </a:r>
          </a:p>
          <a:p>
            <a:pPr lvl="1"/>
            <a:r>
              <a:rPr lang="tr-TR" dirty="0" smtClean="0"/>
              <a:t>Kullanılacak anten sebebiyle birlikte belirtilmelidir.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1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Yer İstasyonu Yazılımı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232" y="1532288"/>
            <a:ext cx="7886700" cy="4332935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Kullanıcı arayüzünün nasıl olacağını gösteren prototipler gösterilmelidir.</a:t>
            </a:r>
          </a:p>
          <a:p>
            <a:r>
              <a:rPr lang="tr-TR" dirty="0" smtClean="0"/>
              <a:t>Hangi yazılım paketinin kullanılacağı belirtilmelidir.</a:t>
            </a:r>
          </a:p>
          <a:p>
            <a:r>
              <a:rPr lang="tr-TR" dirty="0" smtClean="0"/>
              <a:t>Verilerin arşivlenmesi ve </a:t>
            </a:r>
            <a:r>
              <a:rPr lang="tr-TR" dirty="0" err="1" smtClean="0"/>
              <a:t>arayüze</a:t>
            </a:r>
            <a:r>
              <a:rPr lang="tr-TR" dirty="0" smtClean="0"/>
              <a:t> geri alma yaklaşımları belirtilmelidir.</a:t>
            </a:r>
          </a:p>
          <a:p>
            <a:r>
              <a:rPr lang="tr-TR" dirty="0" smtClean="0"/>
              <a:t>Yarışma görevlilerine verilecek .</a:t>
            </a:r>
            <a:r>
              <a:rPr lang="tr-TR" dirty="0" err="1" smtClean="0"/>
              <a:t>csv</a:t>
            </a:r>
            <a:r>
              <a:rPr lang="tr-TR" dirty="0" smtClean="0"/>
              <a:t>/</a:t>
            </a:r>
            <a:r>
              <a:rPr lang="tr-TR" dirty="0" err="1" smtClean="0"/>
              <a:t>excel</a:t>
            </a:r>
            <a:r>
              <a:rPr lang="tr-TR" dirty="0" smtClean="0"/>
              <a:t> telemetri dosyasının nasıl oluşturulacağı belirtilmelidir.</a:t>
            </a:r>
          </a:p>
          <a:p>
            <a:r>
              <a:rPr lang="tr-TR" dirty="0" smtClean="0"/>
              <a:t>Model uydu yarışma kılavuzu 5.2 Eksen Duruş Bilgisi başlığında belirtilen duruşun, </a:t>
            </a:r>
            <a:r>
              <a:rPr lang="tr-TR" dirty="0" err="1" smtClean="0"/>
              <a:t>arayüzdeki</a:t>
            </a:r>
            <a:r>
              <a:rPr lang="tr-TR" dirty="0" smtClean="0"/>
              <a:t> simülasyonunun </a:t>
            </a:r>
            <a:r>
              <a:rPr lang="tr-TR" dirty="0"/>
              <a:t>nasıl </a:t>
            </a:r>
            <a:r>
              <a:rPr lang="tr-TR" dirty="0" smtClean="0"/>
              <a:t>oluşturulacağı gösterilmelidir.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000" dirty="0" smtClean="0"/>
              <a:t>Model </a:t>
            </a:r>
            <a:r>
              <a:rPr lang="tr-TR" sz="2000" dirty="0" err="1" smtClean="0"/>
              <a:t>Uydu’nun</a:t>
            </a:r>
            <a:r>
              <a:rPr lang="tr-TR" sz="2000" dirty="0" smtClean="0"/>
              <a:t> Birleştirme Aşamalarına ve Testlerine Genel Bakış</a:t>
            </a:r>
            <a:endParaRPr lang="tr-T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232" y="1532288"/>
            <a:ext cx="7886700" cy="260310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tr-TR" sz="1200" dirty="0" smtClean="0"/>
              <a:t>Alt sistemlerin nasıl birleştirileceği tartışılmalıdır.</a:t>
            </a:r>
          </a:p>
          <a:p>
            <a:pPr lvl="1">
              <a:lnSpc>
                <a:spcPct val="110000"/>
              </a:lnSpc>
            </a:pPr>
            <a:r>
              <a:rPr lang="tr-TR" sz="1200" dirty="0" smtClean="0"/>
              <a:t>Sıra(Alt sistemlerin hangi sıra ile birleştirileceği bir diyagramda gösterilmelidir.)</a:t>
            </a:r>
          </a:p>
          <a:p>
            <a:pPr>
              <a:lnSpc>
                <a:spcPct val="110000"/>
              </a:lnSpc>
            </a:pPr>
            <a:r>
              <a:rPr lang="tr-TR" sz="1200" dirty="0" smtClean="0"/>
              <a:t>Sistem ve alt sistem düzeyinde testler tartışılmalıdır.</a:t>
            </a:r>
          </a:p>
          <a:p>
            <a:pPr lvl="1">
              <a:lnSpc>
                <a:spcPct val="110000"/>
              </a:lnSpc>
            </a:pPr>
            <a:r>
              <a:rPr lang="tr-TR" sz="1200" b="1" dirty="0" smtClean="0"/>
              <a:t>Sıra diyagramında </a:t>
            </a:r>
            <a:r>
              <a:rPr lang="tr-TR" sz="1200" dirty="0" smtClean="0"/>
              <a:t>geçişlerde; hangi testler uygulanarak bir sonraki alt s</a:t>
            </a:r>
            <a:r>
              <a:rPr lang="en-US" sz="1200" dirty="0" err="1" smtClean="0"/>
              <a:t>i</a:t>
            </a:r>
            <a:r>
              <a:rPr lang="tr-TR" sz="1200" dirty="0" err="1" smtClean="0"/>
              <a:t>stem</a:t>
            </a:r>
            <a:r>
              <a:rPr lang="en-US" sz="1200" dirty="0" smtClean="0"/>
              <a:t> </a:t>
            </a:r>
            <a:r>
              <a:rPr lang="en-US" sz="1200" dirty="0" err="1" smtClean="0"/>
              <a:t>ile</a:t>
            </a:r>
            <a:r>
              <a:rPr lang="tr-TR" sz="1200" dirty="0" smtClean="0"/>
              <a:t> birleştirme aşamasına geçileceği belirtil</a:t>
            </a:r>
            <a:r>
              <a:rPr lang="en-US" sz="1200" dirty="0" err="1" smtClean="0"/>
              <a:t>meli</a:t>
            </a:r>
            <a:r>
              <a:rPr lang="tr-TR" sz="1200" dirty="0" err="1" smtClean="0"/>
              <a:t>dir</a:t>
            </a:r>
            <a:r>
              <a:rPr lang="tr-TR" sz="12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tr-TR" sz="1200" dirty="0" smtClean="0"/>
              <a:t>PDR aşamasında bu başlıktaki hedefler;</a:t>
            </a:r>
          </a:p>
          <a:p>
            <a:pPr lvl="1">
              <a:lnSpc>
                <a:spcPct val="110000"/>
              </a:lnSpc>
            </a:pPr>
            <a:r>
              <a:rPr lang="tr-TR" sz="1200" dirty="0" smtClean="0"/>
              <a:t>Takım üyelerinin hep birlikte sistemin alt sistemlerinin entegrasyonunun belirlenmesi ve diyagram halinde gösterilmesi,</a:t>
            </a:r>
          </a:p>
          <a:p>
            <a:pPr lvl="1">
              <a:lnSpc>
                <a:spcPct val="110000"/>
              </a:lnSpc>
            </a:pPr>
            <a:r>
              <a:rPr lang="tr-TR" sz="1200" dirty="0"/>
              <a:t>Takım üyelerinin hep birlikte </a:t>
            </a:r>
            <a:r>
              <a:rPr lang="tr-TR" sz="1200" dirty="0" smtClean="0"/>
              <a:t>sistemin hangi birleştirme aşamasında hangi testlerin yapılacağının belirlenmesidir.</a:t>
            </a:r>
          </a:p>
          <a:p>
            <a:pPr marL="457200" lvl="1" indent="0">
              <a:buNone/>
            </a:pPr>
            <a:endParaRPr lang="tr-TR" sz="1200" dirty="0" smtClean="0"/>
          </a:p>
          <a:p>
            <a:pPr marL="0" indent="0">
              <a:buNone/>
            </a:pPr>
            <a:endParaRPr lang="tr-TR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23</a:t>
            </a:fld>
            <a:endParaRPr lang="tr-TR"/>
          </a:p>
        </p:txBody>
      </p:sp>
      <p:graphicFrame>
        <p:nvGraphicFramePr>
          <p:cNvPr id="24" name="Diyagram 23"/>
          <p:cNvGraphicFramePr/>
          <p:nvPr>
            <p:extLst>
              <p:ext uri="{D42A27DB-BD31-4B8C-83A1-F6EECF244321}">
                <p14:modId xmlns:p14="http://schemas.microsoft.com/office/powerpoint/2010/main" val="1665033064"/>
              </p:ext>
            </p:extLst>
          </p:nvPr>
        </p:nvGraphicFramePr>
        <p:xfrm>
          <a:off x="214183" y="4135395"/>
          <a:ext cx="8762179" cy="2059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Metin kutusu 24"/>
          <p:cNvSpPr txBox="1"/>
          <p:nvPr/>
        </p:nvSpPr>
        <p:spPr>
          <a:xfrm>
            <a:off x="1679575" y="507206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A Alt </a:t>
            </a:r>
            <a:r>
              <a:rPr lang="en-US" sz="600" dirty="0" err="1" smtClean="0"/>
              <a:t>Sisteminin</a:t>
            </a:r>
            <a:r>
              <a:rPr lang="en-US" sz="600" dirty="0" smtClean="0"/>
              <a:t> </a:t>
            </a:r>
            <a:r>
              <a:rPr lang="en-US" sz="600" dirty="0" err="1" smtClean="0"/>
              <a:t>elle</a:t>
            </a:r>
            <a:r>
              <a:rPr lang="en-US" sz="600" dirty="0" smtClean="0"/>
              <a:t> </a:t>
            </a:r>
            <a:r>
              <a:rPr lang="en-US" sz="600" dirty="0" err="1" smtClean="0"/>
              <a:t>ve</a:t>
            </a:r>
            <a:r>
              <a:rPr lang="en-US" sz="600" dirty="0" smtClean="0"/>
              <a:t> </a:t>
            </a:r>
            <a:r>
              <a:rPr lang="en-US" sz="600" dirty="0" err="1" smtClean="0"/>
              <a:t>gözle</a:t>
            </a:r>
            <a:r>
              <a:rPr lang="en-US" sz="600" dirty="0" smtClean="0"/>
              <a:t> </a:t>
            </a:r>
            <a:r>
              <a:rPr lang="en-US" sz="600" dirty="0" err="1" smtClean="0"/>
              <a:t>muayenesi</a:t>
            </a:r>
            <a:endParaRPr lang="en-US" sz="600" dirty="0"/>
          </a:p>
        </p:txBody>
      </p:sp>
      <p:sp>
        <p:nvSpPr>
          <p:cNvPr id="28" name="Metin kutusu 27"/>
          <p:cNvSpPr txBox="1"/>
          <p:nvPr/>
        </p:nvSpPr>
        <p:spPr>
          <a:xfrm>
            <a:off x="2841625" y="5917855"/>
            <a:ext cx="985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Bağlantıların</a:t>
            </a:r>
            <a:r>
              <a:rPr lang="en-US" sz="600" dirty="0" smtClean="0"/>
              <a:t> </a:t>
            </a:r>
            <a:r>
              <a:rPr lang="en-US" sz="600" dirty="0" err="1" smtClean="0"/>
              <a:t>multimetre</a:t>
            </a:r>
            <a:r>
              <a:rPr lang="en-US" sz="600" dirty="0" smtClean="0"/>
              <a:t> </a:t>
            </a:r>
            <a:r>
              <a:rPr lang="en-US" sz="600" dirty="0" err="1" smtClean="0"/>
              <a:t>ile</a:t>
            </a:r>
            <a:r>
              <a:rPr lang="en-US" sz="600" dirty="0" smtClean="0"/>
              <a:t> </a:t>
            </a:r>
            <a:r>
              <a:rPr lang="en-US" sz="600" dirty="0" err="1" smtClean="0"/>
              <a:t>kontrol</a:t>
            </a:r>
            <a:r>
              <a:rPr lang="en-US" sz="600" dirty="0" smtClean="0"/>
              <a:t> </a:t>
            </a:r>
            <a:r>
              <a:rPr lang="en-US" sz="600" dirty="0" err="1" smtClean="0"/>
              <a:t>testi</a:t>
            </a:r>
            <a:endParaRPr lang="en-US" sz="600" dirty="0"/>
          </a:p>
        </p:txBody>
      </p:sp>
      <p:sp>
        <p:nvSpPr>
          <p:cNvPr id="31" name="Metin kutusu 30"/>
          <p:cNvSpPr txBox="1"/>
          <p:nvPr/>
        </p:nvSpPr>
        <p:spPr>
          <a:xfrm>
            <a:off x="3536949" y="5046841"/>
            <a:ext cx="2905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… </a:t>
            </a:r>
            <a:endParaRPr lang="en-US" sz="600" dirty="0"/>
          </a:p>
        </p:txBody>
      </p:sp>
      <p:sp>
        <p:nvSpPr>
          <p:cNvPr id="32" name="Yuvarlatılmış Dikdörtgen 31"/>
          <p:cNvSpPr/>
          <p:nvPr/>
        </p:nvSpPr>
        <p:spPr>
          <a:xfrm>
            <a:off x="820057" y="4069123"/>
            <a:ext cx="7461797" cy="217927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Metin kutusu 32"/>
          <p:cNvSpPr txBox="1"/>
          <p:nvPr/>
        </p:nvSpPr>
        <p:spPr>
          <a:xfrm rot="16200000">
            <a:off x="177183" y="4851171"/>
            <a:ext cx="91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ÖRNEK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95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000" dirty="0" smtClean="0"/>
              <a:t>Alt Sistem Seviyesi Test Planı</a:t>
            </a:r>
            <a:endParaRPr lang="tr-T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232" y="1532288"/>
            <a:ext cx="7886700" cy="3307604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Her bir alt sistem</a:t>
            </a:r>
            <a:r>
              <a:rPr lang="en-US" dirty="0"/>
              <a:t>e </a:t>
            </a:r>
            <a:r>
              <a:rPr lang="en-US" dirty="0" err="1"/>
              <a:t>uygulanacak</a:t>
            </a:r>
            <a:r>
              <a:rPr lang="en-US" dirty="0"/>
              <a:t> </a:t>
            </a:r>
            <a:r>
              <a:rPr lang="tr-TR" dirty="0"/>
              <a:t>test</a:t>
            </a:r>
            <a:r>
              <a:rPr lang="en-US" dirty="0" err="1"/>
              <a:t>lerin</a:t>
            </a:r>
            <a:r>
              <a:rPr lang="tr-TR" dirty="0"/>
              <a:t> </a:t>
            </a:r>
            <a:r>
              <a:rPr lang="tr-TR" dirty="0" smtClean="0"/>
              <a:t>planları</a:t>
            </a:r>
            <a:r>
              <a:rPr lang="en-US" dirty="0" smtClean="0"/>
              <a:t>(alt </a:t>
            </a:r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/>
              <a:t>hangi</a:t>
            </a:r>
            <a:r>
              <a:rPr lang="en-US" dirty="0"/>
              <a:t> alt </a:t>
            </a:r>
            <a:r>
              <a:rPr lang="en-US" dirty="0" err="1"/>
              <a:t>ekibin</a:t>
            </a:r>
            <a:r>
              <a:rPr lang="en-US" dirty="0"/>
              <a:t>, ne zaman,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tesleri</a:t>
            </a:r>
            <a:r>
              <a:rPr lang="en-US" dirty="0"/>
              <a:t> </a:t>
            </a:r>
            <a:r>
              <a:rPr lang="en-US" dirty="0" err="1"/>
              <a:t>yapacağı</a:t>
            </a:r>
            <a:r>
              <a:rPr lang="en-US" dirty="0"/>
              <a:t>) </a:t>
            </a:r>
            <a:r>
              <a:rPr lang="tr-TR" dirty="0"/>
              <a:t>belirtilecektir.</a:t>
            </a:r>
            <a:endParaRPr lang="en-US" dirty="0"/>
          </a:p>
          <a:p>
            <a:pPr lvl="1"/>
            <a:r>
              <a:rPr lang="en-US" dirty="0" smtClean="0"/>
              <a:t>Sensör alt </a:t>
            </a:r>
            <a:r>
              <a:rPr lang="en-US" dirty="0" err="1" smtClean="0"/>
              <a:t>sistemine</a:t>
            </a:r>
            <a:r>
              <a:rPr lang="en-US" dirty="0" smtClean="0"/>
              <a:t> </a:t>
            </a:r>
            <a:r>
              <a:rPr lang="tr-TR" dirty="0" smtClean="0"/>
              <a:t>adım adım uygulanacak testler</a:t>
            </a:r>
            <a:r>
              <a:rPr lang="en-US" dirty="0" smtClean="0"/>
              <a:t>in </a:t>
            </a:r>
            <a:r>
              <a:rPr lang="en-US" dirty="0" err="1" smtClean="0"/>
              <a:t>planı</a:t>
            </a:r>
            <a:endParaRPr lang="tr-TR" dirty="0" smtClean="0"/>
          </a:p>
          <a:p>
            <a:pPr lvl="1"/>
            <a:r>
              <a:rPr lang="tr-TR" dirty="0" smtClean="0"/>
              <a:t>HAVI alt </a:t>
            </a:r>
            <a:r>
              <a:rPr lang="tr-TR" dirty="0"/>
              <a:t>sisteminde adım adım </a:t>
            </a:r>
            <a:r>
              <a:rPr lang="tr-TR" dirty="0" err="1" smtClean="0"/>
              <a:t>uygulanaca</a:t>
            </a:r>
            <a:r>
              <a:rPr lang="en-US" dirty="0" smtClean="0"/>
              <a:t>k </a:t>
            </a:r>
            <a:r>
              <a:rPr lang="tr-TR" dirty="0"/>
              <a:t>testler</a:t>
            </a:r>
            <a:r>
              <a:rPr lang="en-US" dirty="0"/>
              <a:t>in </a:t>
            </a:r>
            <a:r>
              <a:rPr lang="en-US" dirty="0" err="1"/>
              <a:t>planı</a:t>
            </a:r>
            <a:endParaRPr lang="tr-TR" dirty="0" smtClean="0"/>
          </a:p>
          <a:p>
            <a:pPr lvl="1"/>
            <a:r>
              <a:rPr lang="tr-TR" dirty="0" smtClean="0"/>
              <a:t>Güç </a:t>
            </a:r>
            <a:r>
              <a:rPr lang="tr-TR" dirty="0"/>
              <a:t>alt sisteminde adım adım </a:t>
            </a:r>
            <a:r>
              <a:rPr lang="tr-TR" dirty="0" err="1" smtClean="0"/>
              <a:t>uygulanaca</a:t>
            </a:r>
            <a:r>
              <a:rPr lang="en-US" dirty="0" smtClean="0"/>
              <a:t>k </a:t>
            </a:r>
            <a:r>
              <a:rPr lang="tr-TR" dirty="0"/>
              <a:t>testler</a:t>
            </a:r>
            <a:r>
              <a:rPr lang="en-US" dirty="0"/>
              <a:t>in </a:t>
            </a:r>
            <a:r>
              <a:rPr lang="en-US" dirty="0" err="1"/>
              <a:t>planı</a:t>
            </a:r>
            <a:endParaRPr lang="tr-TR" dirty="0" smtClean="0"/>
          </a:p>
          <a:p>
            <a:pPr lvl="1"/>
            <a:r>
              <a:rPr lang="tr-TR" dirty="0" smtClean="0"/>
              <a:t>Uçuş yazılımı alt sisteminde </a:t>
            </a:r>
            <a:r>
              <a:rPr lang="tr-TR" dirty="0"/>
              <a:t>adım adım </a:t>
            </a:r>
            <a:r>
              <a:rPr lang="tr-TR" dirty="0" err="1" smtClean="0"/>
              <a:t>uygulanaca</a:t>
            </a:r>
            <a:r>
              <a:rPr lang="en-US" dirty="0" smtClean="0"/>
              <a:t>k </a:t>
            </a:r>
            <a:r>
              <a:rPr lang="tr-TR" dirty="0"/>
              <a:t>testler</a:t>
            </a:r>
            <a:r>
              <a:rPr lang="en-US" dirty="0"/>
              <a:t>in </a:t>
            </a:r>
            <a:r>
              <a:rPr lang="en-US" dirty="0" err="1"/>
              <a:t>planı</a:t>
            </a:r>
            <a:endParaRPr lang="tr-TR" dirty="0"/>
          </a:p>
          <a:p>
            <a:pPr lvl="1"/>
            <a:r>
              <a:rPr lang="tr-TR" dirty="0" smtClean="0"/>
              <a:t>Mekanik alt sisteminde </a:t>
            </a:r>
            <a:r>
              <a:rPr lang="tr-TR" dirty="0"/>
              <a:t>adım adım uygulanacak testler</a:t>
            </a:r>
            <a:r>
              <a:rPr lang="en-US" dirty="0"/>
              <a:t>in </a:t>
            </a:r>
            <a:r>
              <a:rPr lang="en-US" dirty="0" err="1"/>
              <a:t>planı</a:t>
            </a:r>
            <a:endParaRPr lang="tr-TR" dirty="0"/>
          </a:p>
          <a:p>
            <a:pPr lvl="1"/>
            <a:r>
              <a:rPr lang="tr-TR" dirty="0" smtClean="0"/>
              <a:t>İniş kontrol sistemlerinde </a:t>
            </a:r>
            <a:r>
              <a:rPr lang="tr-TR" dirty="0"/>
              <a:t>adım adım uygulanacak testler</a:t>
            </a:r>
            <a:r>
              <a:rPr lang="en-US" dirty="0"/>
              <a:t>in </a:t>
            </a:r>
            <a:r>
              <a:rPr lang="en-US" dirty="0" err="1"/>
              <a:t>planı</a:t>
            </a:r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24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04157" y="5012870"/>
            <a:ext cx="7893775" cy="9307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742408" y="5185846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Not:</a:t>
            </a:r>
            <a:r>
              <a:rPr lang="tr-TR" sz="1600" dirty="0"/>
              <a:t> Bu planlamayı en sona bırakmamanızı, çalışmalarınızın belirli aşamalarında bu </a:t>
            </a:r>
            <a:r>
              <a:rPr lang="tr-TR" sz="1600" dirty="0" smtClean="0"/>
              <a:t>konuyu</a:t>
            </a:r>
            <a:r>
              <a:rPr lang="en-US" sz="1600" dirty="0" smtClean="0"/>
              <a:t> </a:t>
            </a:r>
            <a:r>
              <a:rPr lang="en-US" sz="1600" dirty="0" err="1" smtClean="0"/>
              <a:t>tekrar</a:t>
            </a:r>
            <a:r>
              <a:rPr lang="en-US" sz="1600" dirty="0" smtClean="0"/>
              <a:t> </a:t>
            </a:r>
            <a:r>
              <a:rPr lang="en-US" sz="1600" dirty="0" err="1" smtClean="0"/>
              <a:t>tekrar</a:t>
            </a:r>
            <a:r>
              <a:rPr lang="tr-TR" sz="1600" dirty="0" smtClean="0"/>
              <a:t> </a:t>
            </a:r>
            <a:r>
              <a:rPr lang="tr-TR" sz="1600" dirty="0"/>
              <a:t>tartışmanızı ve diyagramınızı geliştirmenizi/güncellemenizi öneririz</a:t>
            </a:r>
            <a:r>
              <a:rPr lang="tr-TR" sz="1600" dirty="0" smtClean="0"/>
              <a:t>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890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000" dirty="0" smtClean="0"/>
              <a:t>Sistem Seviyesi Test Planı</a:t>
            </a:r>
            <a:endParaRPr lang="tr-T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232" y="1532288"/>
            <a:ext cx="7886700" cy="3307604"/>
          </a:xfrm>
        </p:spPr>
        <p:txBody>
          <a:bodyPr>
            <a:normAutofit/>
          </a:bodyPr>
          <a:lstStyle/>
          <a:p>
            <a:pPr lvl="1"/>
            <a:r>
              <a:rPr lang="tr-TR" dirty="0" smtClean="0"/>
              <a:t>Taşıyıcı ve Görev </a:t>
            </a:r>
            <a:r>
              <a:rPr lang="tr-TR" dirty="0" err="1" smtClean="0"/>
              <a:t>Yükü’nün</a:t>
            </a:r>
            <a:r>
              <a:rPr lang="tr-TR" dirty="0" smtClean="0"/>
              <a:t> </a:t>
            </a:r>
            <a:r>
              <a:rPr lang="en-US" dirty="0" err="1" smtClean="0"/>
              <a:t>entegre</a:t>
            </a:r>
            <a:r>
              <a:rPr lang="en-US" dirty="0" smtClean="0"/>
              <a:t> </a:t>
            </a:r>
            <a:r>
              <a:rPr lang="en-US" dirty="0" err="1" smtClean="0"/>
              <a:t>edilmiş</a:t>
            </a:r>
            <a:r>
              <a:rPr lang="en-US" dirty="0" smtClean="0"/>
              <a:t> </a:t>
            </a:r>
            <a:r>
              <a:rPr lang="tr-TR" dirty="0" smtClean="0"/>
              <a:t>hali</a:t>
            </a:r>
            <a:r>
              <a:rPr lang="en-US" dirty="0" smtClean="0"/>
              <a:t> (Model </a:t>
            </a:r>
            <a:r>
              <a:rPr lang="en-US" dirty="0" err="1" smtClean="0"/>
              <a:t>Uydu</a:t>
            </a:r>
            <a:r>
              <a:rPr lang="en-US" dirty="0" smtClean="0"/>
              <a:t>)</a:t>
            </a:r>
            <a:r>
              <a:rPr lang="tr-TR" dirty="0" smtClean="0"/>
              <a:t> için;</a:t>
            </a:r>
          </a:p>
          <a:p>
            <a:pPr lvl="2"/>
            <a:r>
              <a:rPr lang="tr-TR" dirty="0" smtClean="0"/>
              <a:t>Haberleşme test</a:t>
            </a:r>
            <a:r>
              <a:rPr lang="en-US" dirty="0" err="1" smtClean="0"/>
              <a:t>inin</a:t>
            </a:r>
            <a:r>
              <a:rPr lang="tr-TR" dirty="0" smtClean="0"/>
              <a:t> planı,</a:t>
            </a:r>
          </a:p>
          <a:p>
            <a:pPr lvl="2"/>
            <a:r>
              <a:rPr lang="tr-TR" dirty="0" smtClean="0"/>
              <a:t>Mekanizmaların testlerinin planı,</a:t>
            </a:r>
          </a:p>
          <a:p>
            <a:pPr lvl="2"/>
            <a:r>
              <a:rPr lang="tr-TR" dirty="0" smtClean="0"/>
              <a:t>Ayrılma testinin planı belirtilmelidir.</a:t>
            </a:r>
          </a:p>
          <a:p>
            <a:pPr lvl="1"/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25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04157" y="5012870"/>
            <a:ext cx="7893775" cy="9307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742408" y="5185846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Not:</a:t>
            </a:r>
            <a:r>
              <a:rPr lang="tr-TR" sz="1600" dirty="0"/>
              <a:t> Bu planlamayı en sona bırakmamanızı, çalışmalarınızın belirli aşamalarında bu konuyu</a:t>
            </a:r>
            <a:r>
              <a:rPr lang="en-US" sz="1600" dirty="0"/>
              <a:t> </a:t>
            </a:r>
            <a:r>
              <a:rPr lang="en-US" sz="1600" dirty="0" err="1"/>
              <a:t>tekrar</a:t>
            </a:r>
            <a:r>
              <a:rPr lang="en-US" sz="1600" dirty="0"/>
              <a:t> </a:t>
            </a:r>
            <a:r>
              <a:rPr lang="en-US" sz="1600" dirty="0" err="1"/>
              <a:t>tekrar</a:t>
            </a:r>
            <a:r>
              <a:rPr lang="tr-TR" sz="1600" dirty="0"/>
              <a:t> tartışmanızı ve diyagramınızı geliştirmenizi/güncellemenizi öneririz.</a:t>
            </a:r>
          </a:p>
        </p:txBody>
      </p:sp>
    </p:spTree>
    <p:extLst>
      <p:ext uri="{BB962C8B-B14F-4D97-AF65-F5344CB8AC3E}">
        <p14:creationId xmlns:p14="http://schemas.microsoft.com/office/powerpoint/2010/main" val="34069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Sonuçlar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Sunum özeti ve sonuçları içermelidir.</a:t>
            </a:r>
          </a:p>
          <a:p>
            <a:r>
              <a:rPr lang="tr-TR" dirty="0" smtClean="0"/>
              <a:t>Genel olarak aşagıdakileri içerir;</a:t>
            </a:r>
          </a:p>
          <a:p>
            <a:pPr lvl="1"/>
            <a:r>
              <a:rPr lang="tr-TR" dirty="0" smtClean="0"/>
              <a:t>Tamalanan işler</a:t>
            </a:r>
          </a:p>
          <a:p>
            <a:pPr lvl="1"/>
            <a:r>
              <a:rPr lang="tr-TR" dirty="0" smtClean="0"/>
              <a:t>Tamamlanmayan işler</a:t>
            </a:r>
          </a:p>
          <a:p>
            <a:pPr lvl="1"/>
            <a:r>
              <a:rPr lang="tr-TR" smtClean="0"/>
              <a:t>Planın </a:t>
            </a:r>
            <a:r>
              <a:rPr lang="tr-TR" dirty="0" smtClean="0"/>
              <a:t>ilerisinde mi gerisinde mi olunduğu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71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1894114"/>
            <a:ext cx="7086601" cy="1619795"/>
          </a:xfrm>
        </p:spPr>
        <p:txBody>
          <a:bodyPr/>
          <a:lstStyle/>
          <a:p>
            <a:r>
              <a:rPr lang="tr-TR" dirty="0" smtClean="0"/>
              <a:t>PDR Sunum Puanlaması</a:t>
            </a:r>
            <a:br>
              <a:rPr lang="tr-TR" dirty="0" smtClean="0"/>
            </a:br>
            <a:r>
              <a:rPr lang="tr-TR" dirty="0" smtClean="0"/>
              <a:t> ve Ek Bilgiler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tr-TR" dirty="0" smtClean="0"/>
          </a:p>
          <a:p>
            <a:r>
              <a:rPr lang="tr-TR" dirty="0" smtClean="0"/>
              <a:t>Devam </a:t>
            </a:r>
            <a:r>
              <a:rPr lang="tr-TR" dirty="0"/>
              <a:t>eden </a:t>
            </a:r>
            <a:r>
              <a:rPr lang="tr-TR" dirty="0" smtClean="0"/>
              <a:t>slaytlarda </a:t>
            </a:r>
            <a:r>
              <a:rPr lang="tr-TR" dirty="0"/>
              <a:t>puanlama </a:t>
            </a:r>
            <a:r>
              <a:rPr lang="tr-TR" dirty="0" smtClean="0"/>
              <a:t>bilgisi yer almaktadır.</a:t>
            </a:r>
            <a:endParaRPr lang="tr-TR" dirty="0"/>
          </a:p>
          <a:p>
            <a:r>
              <a:rPr lang="tr-TR" sz="4600" dirty="0">
                <a:solidFill>
                  <a:srgbClr val="FF0000"/>
                </a:solidFill>
              </a:rPr>
              <a:t>Bu ve </a:t>
            </a:r>
            <a:r>
              <a:rPr lang="tr-TR" sz="4600" dirty="0" smtClean="0">
                <a:solidFill>
                  <a:srgbClr val="FF0000"/>
                </a:solidFill>
              </a:rPr>
              <a:t>bundan sonraki slaytları sunumunuzdan çıkarın.</a:t>
            </a:r>
            <a:r>
              <a:rPr lang="tr-TR" sz="4600" dirty="0" smtClean="0"/>
              <a:t> </a:t>
            </a:r>
            <a:endParaRPr lang="tr-TR" sz="4600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27</a:t>
            </a:fld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7" name="Altıgen 6"/>
          <p:cNvSpPr/>
          <p:nvPr/>
        </p:nvSpPr>
        <p:spPr>
          <a:xfrm>
            <a:off x="1651225" y="1463040"/>
            <a:ext cx="5612947" cy="2612571"/>
          </a:xfrm>
          <a:prstGeom prst="hexag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66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Sunum Formatı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08" y="2256538"/>
            <a:ext cx="7886700" cy="4351338"/>
          </a:xfrm>
        </p:spPr>
        <p:txBody>
          <a:bodyPr>
            <a:normAutofit/>
          </a:bodyPr>
          <a:lstStyle/>
          <a:p>
            <a:r>
              <a:rPr lang="tr-TR" sz="1800" dirty="0"/>
              <a:t>Sunum içeriği </a:t>
            </a:r>
            <a:r>
              <a:rPr lang="tr-TR" sz="1800" dirty="0" smtClean="0"/>
              <a:t>yukarıda </a:t>
            </a:r>
            <a:r>
              <a:rPr lang="tr-TR" sz="1800" dirty="0"/>
              <a:t>belirtilen konular kapsamında değerlendirilerek hazırlanmalıdır.</a:t>
            </a:r>
          </a:p>
          <a:p>
            <a:r>
              <a:rPr lang="tr-TR" sz="1800" dirty="0" smtClean="0"/>
              <a:t>Sunum formatı ve özgünlüğü takımın tercihine bırakılmıştır.</a:t>
            </a:r>
          </a:p>
          <a:p>
            <a:r>
              <a:rPr lang="tr-TR" sz="1800" dirty="0" smtClean="0"/>
              <a:t>Sunum süresi 20 dakika olup sunumdan sonra 5 dakika soru cevap olacaktır.</a:t>
            </a:r>
          </a:p>
          <a:p>
            <a:r>
              <a:rPr lang="tr-TR" sz="1800" dirty="0" smtClean="0"/>
              <a:t>Bu süreyi aşmayacak şekilde sunum tamamlanmalıdır.</a:t>
            </a:r>
          </a:p>
          <a:p>
            <a:endParaRPr lang="tr-TR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5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Değerlendirme Kriterleri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en-US" sz="2400" dirty="0" err="1"/>
              <a:t>Sunumun</a:t>
            </a:r>
            <a:r>
              <a:rPr lang="en-US" sz="2400" dirty="0"/>
              <a:t> </a:t>
            </a:r>
            <a:r>
              <a:rPr lang="en-US" sz="2400" dirty="0" err="1"/>
              <a:t>kalitesi</a:t>
            </a:r>
            <a:r>
              <a:rPr lang="en-US" sz="2400" dirty="0"/>
              <a:t> </a:t>
            </a:r>
            <a:r>
              <a:rPr lang="en-US" sz="2400" dirty="0" err="1"/>
              <a:t>hakemler</a:t>
            </a:r>
            <a:r>
              <a:rPr lang="en-US" sz="2400" dirty="0"/>
              <a:t> </a:t>
            </a:r>
            <a:r>
              <a:rPr lang="en-US" sz="2400" dirty="0" err="1"/>
              <a:t>tarafından</a:t>
            </a:r>
            <a:r>
              <a:rPr lang="en-US" sz="2400" dirty="0"/>
              <a:t> 0-10 </a:t>
            </a:r>
            <a:r>
              <a:rPr lang="en-US" sz="2400" dirty="0" err="1"/>
              <a:t>aralığında</a:t>
            </a:r>
            <a:r>
              <a:rPr lang="en-US" sz="2400" dirty="0"/>
              <a:t> </a:t>
            </a:r>
            <a:r>
              <a:rPr lang="en-US" sz="2400" dirty="0" err="1"/>
              <a:t>puanlandırılır</a:t>
            </a:r>
            <a:r>
              <a:rPr lang="en-US" sz="2400" dirty="0" smtClean="0"/>
              <a:t>.</a:t>
            </a:r>
            <a:r>
              <a:rPr lang="tr-TR" sz="2400" dirty="0" smtClean="0"/>
              <a:t> Puanlama kriterleri;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2000" dirty="0" smtClean="0"/>
              <a:t>Düzen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görsel</a:t>
            </a:r>
            <a:r>
              <a:rPr lang="en-US" sz="2000" dirty="0" smtClean="0"/>
              <a:t> </a:t>
            </a:r>
            <a:r>
              <a:rPr lang="en-US" sz="2000" dirty="0" err="1" smtClean="0"/>
              <a:t>zenginlik</a:t>
            </a:r>
            <a:endParaRPr lang="tr-T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2000" dirty="0" smtClean="0"/>
              <a:t>Özgünlük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2000" dirty="0" smtClean="0"/>
              <a:t>Anlaşılır olması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 smtClean="0"/>
              <a:t>Kısa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öz</a:t>
            </a:r>
            <a:r>
              <a:rPr lang="en-US" sz="2000" dirty="0" smtClean="0"/>
              <a:t> </a:t>
            </a:r>
            <a:r>
              <a:rPr lang="en-US" sz="2000" dirty="0" err="1" smtClean="0"/>
              <a:t>olması</a:t>
            </a:r>
            <a:endParaRPr lang="tr-T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2000" dirty="0" smtClean="0"/>
              <a:t>Telekonferans performansı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tr-TR" sz="2000" dirty="0"/>
          </a:p>
          <a:p>
            <a:endParaRPr lang="tr-TR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40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Sensör Alt</a:t>
            </a:r>
            <a:r>
              <a:rPr lang="en-US" dirty="0" smtClean="0"/>
              <a:t> S</a:t>
            </a:r>
            <a:r>
              <a:rPr lang="tr-TR" dirty="0" smtClean="0"/>
              <a:t>istemine Genel Bakış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tabloda kullanımına karar verilen sensörler belirtilecektir. Tabloda;</a:t>
            </a:r>
          </a:p>
          <a:p>
            <a:pPr lvl="1"/>
            <a:r>
              <a:rPr lang="tr-TR" dirty="0" smtClean="0"/>
              <a:t>Sensörlerin tipleri ve modelleri,</a:t>
            </a:r>
          </a:p>
          <a:p>
            <a:pPr lvl="1"/>
            <a:r>
              <a:rPr lang="tr-TR" dirty="0" smtClean="0"/>
              <a:t>Sadece seçilen </a:t>
            </a:r>
            <a:r>
              <a:rPr lang="tr-TR" dirty="0" err="1" smtClean="0"/>
              <a:t>sensörler</a:t>
            </a:r>
            <a:r>
              <a:rPr lang="tr-TR" dirty="0" smtClean="0"/>
              <a:t> belirtilecektir.</a:t>
            </a:r>
          </a:p>
          <a:p>
            <a:pPr lvl="1"/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11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Sunum Şablonunun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232" y="1532288"/>
            <a:ext cx="7670622" cy="1439512"/>
          </a:xfrm>
        </p:spPr>
        <p:txBody>
          <a:bodyPr>
            <a:normAutofit fontScale="40000" lnSpcReduction="20000"/>
          </a:bodyPr>
          <a:lstStyle/>
          <a:p>
            <a:r>
              <a:rPr lang="tr-TR" dirty="0" smtClean="0"/>
              <a:t>Takım logoları;</a:t>
            </a:r>
          </a:p>
          <a:p>
            <a:pPr lvl="1"/>
            <a:r>
              <a:rPr lang="tr-TR" dirty="0" smtClean="0"/>
              <a:t>Takım logosu </a:t>
            </a:r>
            <a:r>
              <a:rPr lang="en-US" dirty="0" smtClean="0"/>
              <a:t>“</a:t>
            </a:r>
            <a:r>
              <a:rPr lang="tr-TR" dirty="0" smtClean="0"/>
              <a:t>görünüm(</a:t>
            </a:r>
            <a:r>
              <a:rPr lang="tr-TR" dirty="0" err="1" smtClean="0"/>
              <a:t>view</a:t>
            </a:r>
            <a:r>
              <a:rPr lang="tr-TR" dirty="0"/>
              <a:t>)</a:t>
            </a:r>
            <a:r>
              <a:rPr lang="en-US" dirty="0" smtClean="0"/>
              <a:t>-</a:t>
            </a:r>
            <a:r>
              <a:rPr lang="tr-TR" dirty="0" smtClean="0"/>
              <a:t>asıl slayt (</a:t>
            </a:r>
            <a:r>
              <a:rPr lang="tr-TR" dirty="0" err="1" smtClean="0"/>
              <a:t>slide</a:t>
            </a:r>
            <a:r>
              <a:rPr lang="tr-TR" dirty="0" smtClean="0"/>
              <a:t> </a:t>
            </a:r>
            <a:r>
              <a:rPr lang="tr-TR" dirty="0" err="1" smtClean="0"/>
              <a:t>master</a:t>
            </a:r>
            <a:r>
              <a:rPr lang="tr-TR" dirty="0" smtClean="0"/>
              <a:t>)</a:t>
            </a:r>
            <a:r>
              <a:rPr lang="en-US" dirty="0" smtClean="0"/>
              <a:t>- (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tr-TR" dirty="0" smtClean="0"/>
              <a:t>üstteki </a:t>
            </a:r>
            <a:r>
              <a:rPr lang="tr-TR" dirty="0" err="1" smtClean="0"/>
              <a:t>sablonun</a:t>
            </a:r>
            <a:r>
              <a:rPr lang="tr-TR" dirty="0" smtClean="0"/>
              <a:t> sol üst köşesine logo eklenir</a:t>
            </a:r>
            <a:r>
              <a:rPr lang="en-US" dirty="0" smtClean="0"/>
              <a:t>)</a:t>
            </a:r>
            <a:r>
              <a:rPr lang="tr-TR" dirty="0" smtClean="0"/>
              <a:t> – close master view tıklanır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Her </a:t>
            </a:r>
            <a:r>
              <a:rPr lang="en-US" dirty="0" err="1" smtClean="0"/>
              <a:t>tak</a:t>
            </a:r>
            <a:r>
              <a:rPr lang="tr-TR" dirty="0" smtClean="0"/>
              <a:t>ım kendi </a:t>
            </a:r>
            <a:r>
              <a:rPr lang="tr-TR" b="1" dirty="0" smtClean="0"/>
              <a:t>takımının ismini ve numarasını </a:t>
            </a:r>
            <a:r>
              <a:rPr lang="tr-TR" dirty="0" smtClean="0"/>
              <a:t>şablona eklemelidir.</a:t>
            </a:r>
          </a:p>
          <a:p>
            <a:pPr lvl="1"/>
            <a:r>
              <a:rPr lang="tr-TR" dirty="0" smtClean="0"/>
              <a:t>Görünüm(</a:t>
            </a:r>
            <a:r>
              <a:rPr lang="en-US" dirty="0" smtClean="0"/>
              <a:t>view</a:t>
            </a:r>
            <a:r>
              <a:rPr lang="tr-TR" dirty="0" smtClean="0"/>
              <a:t>)</a:t>
            </a:r>
            <a:r>
              <a:rPr lang="en-US" dirty="0" smtClean="0"/>
              <a:t>-</a:t>
            </a:r>
            <a:r>
              <a:rPr lang="tr-TR" dirty="0" smtClean="0"/>
              <a:t>asıl slayt(</a:t>
            </a:r>
            <a:r>
              <a:rPr lang="en-US" dirty="0" smtClean="0"/>
              <a:t>slide master</a:t>
            </a:r>
            <a:r>
              <a:rPr lang="tr-TR" dirty="0" smtClean="0"/>
              <a:t>)</a:t>
            </a:r>
            <a:r>
              <a:rPr lang="en-US" dirty="0" smtClean="0"/>
              <a:t>- </a:t>
            </a:r>
            <a:r>
              <a:rPr lang="en-US" dirty="0"/>
              <a:t>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tr-TR" dirty="0"/>
              <a:t>üstteki sablonun </a:t>
            </a:r>
            <a:r>
              <a:rPr lang="tr-TR" dirty="0" smtClean="0"/>
              <a:t>ilgili kısmında gerekli düzenleme yapılır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r>
              <a:rPr lang="tr-TR" dirty="0"/>
              <a:t>– close master view </a:t>
            </a:r>
            <a:r>
              <a:rPr lang="tr-TR" dirty="0" smtClean="0"/>
              <a:t>tıklanır</a:t>
            </a:r>
          </a:p>
          <a:p>
            <a:r>
              <a:rPr lang="tr-TR" dirty="0" smtClean="0"/>
              <a:t>Sunum yapacak kişinin ismi sunum yapacağı sayfalara eklenmelidir. Bu sayede yarışma görevlileri ilgili kişiye soruyu sorabilecektir.</a:t>
            </a:r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30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b="837"/>
          <a:stretch/>
        </p:blipFill>
        <p:spPr>
          <a:xfrm>
            <a:off x="611232" y="2971801"/>
            <a:ext cx="3763692" cy="227560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t="-1" b="3152"/>
          <a:stretch/>
        </p:blipFill>
        <p:spPr>
          <a:xfrm>
            <a:off x="4640881" y="2971800"/>
            <a:ext cx="3860332" cy="2275610"/>
          </a:xfrm>
          <a:prstGeom prst="rect">
            <a:avLst/>
          </a:prstGeom>
        </p:spPr>
      </p:pic>
      <p:sp>
        <p:nvSpPr>
          <p:cNvPr id="8" name="Yukarı Ok Belirtme Çizgisi 7"/>
          <p:cNvSpPr/>
          <p:nvPr/>
        </p:nvSpPr>
        <p:spPr>
          <a:xfrm>
            <a:off x="2108199" y="3130551"/>
            <a:ext cx="403225" cy="311150"/>
          </a:xfrm>
          <a:prstGeom prst="up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2159000" y="3162300"/>
            <a:ext cx="26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0" name="Yukarı Ok Belirtme Çizgisi 9"/>
          <p:cNvSpPr/>
          <p:nvPr/>
        </p:nvSpPr>
        <p:spPr>
          <a:xfrm>
            <a:off x="1212849" y="3327401"/>
            <a:ext cx="403225" cy="311150"/>
          </a:xfrm>
          <a:prstGeom prst="up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1263650" y="3359150"/>
            <a:ext cx="26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Yukarı Ok Belirtme Çizgisi 11"/>
          <p:cNvSpPr/>
          <p:nvPr/>
        </p:nvSpPr>
        <p:spPr>
          <a:xfrm rot="16200000">
            <a:off x="5206433" y="3376894"/>
            <a:ext cx="354012" cy="412185"/>
          </a:xfrm>
          <a:prstGeom prst="up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5293299" y="3398320"/>
            <a:ext cx="26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Yukarı Ok Belirtme Çizgisi 13"/>
          <p:cNvSpPr/>
          <p:nvPr/>
        </p:nvSpPr>
        <p:spPr>
          <a:xfrm>
            <a:off x="5705233" y="3572908"/>
            <a:ext cx="403225" cy="311150"/>
          </a:xfrm>
          <a:prstGeom prst="up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etin kutusu 14"/>
          <p:cNvSpPr txBox="1"/>
          <p:nvPr/>
        </p:nvSpPr>
        <p:spPr>
          <a:xfrm>
            <a:off x="5756034" y="3604657"/>
            <a:ext cx="26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Yukarı Ok Belirtme Çizgisi 21"/>
          <p:cNvSpPr/>
          <p:nvPr/>
        </p:nvSpPr>
        <p:spPr>
          <a:xfrm rot="10800000">
            <a:off x="7072069" y="4636294"/>
            <a:ext cx="403225" cy="396002"/>
          </a:xfrm>
          <a:prstGeom prst="up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Metin kutusu 22"/>
          <p:cNvSpPr txBox="1"/>
          <p:nvPr/>
        </p:nvSpPr>
        <p:spPr>
          <a:xfrm>
            <a:off x="7138743" y="4585856"/>
            <a:ext cx="26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5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 Slayt Oluşturmak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Slaytta belirtilenleri açıklamanız ve göstermeniz için ekstra slaytlar kullanabilirsiniz;</a:t>
            </a:r>
          </a:p>
          <a:p>
            <a:pPr lvl="1"/>
            <a:r>
              <a:rPr lang="tr-TR" dirty="0"/>
              <a:t>Farklı bir başlıkla slayt </a:t>
            </a:r>
            <a:r>
              <a:rPr lang="tr-TR" dirty="0" smtClean="0"/>
              <a:t>oluşturulmayacaktır!</a:t>
            </a:r>
          </a:p>
          <a:p>
            <a:pPr lvl="1"/>
            <a:r>
              <a:rPr lang="tr-TR" dirty="0" smtClean="0"/>
              <a:t>Ek slayta yine aynı slayt başlığı, aşağıdaki örneğe göre oluşturulacaktır.</a:t>
            </a:r>
          </a:p>
          <a:p>
            <a:pPr lvl="2"/>
            <a:r>
              <a:rPr lang="tr-TR" dirty="0" smtClean="0"/>
              <a:t>Örnek olarak; </a:t>
            </a:r>
            <a:r>
              <a:rPr lang="en-US" dirty="0" smtClean="0"/>
              <a:t>“</a:t>
            </a:r>
            <a:r>
              <a:rPr lang="tr-TR" dirty="0"/>
              <a:t>Model Uydunun Birleştirmesi ve Testlerine Genel </a:t>
            </a:r>
            <a:r>
              <a:rPr lang="tr-TR" dirty="0" smtClean="0"/>
              <a:t>Bakış</a:t>
            </a:r>
            <a:r>
              <a:rPr lang="en-US" dirty="0" smtClean="0"/>
              <a:t>” </a:t>
            </a:r>
            <a:r>
              <a:rPr lang="en-US" dirty="0" err="1" smtClean="0"/>
              <a:t>ba</a:t>
            </a:r>
            <a:r>
              <a:rPr lang="tr-TR" dirty="0" smtClean="0"/>
              <a:t>şlığı 6 slayt ile açıklanmış olsun.</a:t>
            </a:r>
          </a:p>
          <a:p>
            <a:pPr lvl="2"/>
            <a:r>
              <a:rPr lang="tr-TR" dirty="0" smtClean="0"/>
              <a:t>Slayt başlıkları şu şekilde olacaktır;</a:t>
            </a:r>
          </a:p>
          <a:p>
            <a:pPr lvl="3"/>
            <a:r>
              <a:rPr lang="tr-TR" dirty="0"/>
              <a:t>Model Uydunun </a:t>
            </a:r>
            <a:r>
              <a:rPr lang="tr-TR" dirty="0" smtClean="0"/>
              <a:t>Birleştirilmesi </a:t>
            </a:r>
            <a:r>
              <a:rPr lang="tr-TR" dirty="0"/>
              <a:t>ve Testlerine Genel </a:t>
            </a:r>
            <a:r>
              <a:rPr lang="tr-TR" dirty="0" smtClean="0"/>
              <a:t>Bakış (1/6)</a:t>
            </a:r>
          </a:p>
          <a:p>
            <a:pPr lvl="3"/>
            <a:r>
              <a:rPr lang="tr-TR" dirty="0"/>
              <a:t>Model Uydunun </a:t>
            </a:r>
            <a:r>
              <a:rPr lang="tr-TR" dirty="0" smtClean="0"/>
              <a:t>Birleştirilmesi </a:t>
            </a:r>
            <a:r>
              <a:rPr lang="tr-TR" dirty="0"/>
              <a:t>ve Testlerine Genel Bakış </a:t>
            </a:r>
            <a:r>
              <a:rPr lang="tr-TR" dirty="0" smtClean="0"/>
              <a:t>(2/6</a:t>
            </a:r>
            <a:r>
              <a:rPr lang="tr-TR" dirty="0"/>
              <a:t>)</a:t>
            </a:r>
          </a:p>
          <a:p>
            <a:pPr marL="1371600" lvl="3" indent="0">
              <a:buNone/>
            </a:pPr>
            <a:r>
              <a:rPr lang="tr-TR" dirty="0" smtClean="0"/>
              <a:t>				.</a:t>
            </a:r>
          </a:p>
          <a:p>
            <a:pPr marL="1371600" lvl="3" indent="0">
              <a:buNone/>
            </a:pPr>
            <a:r>
              <a:rPr lang="tr-TR" dirty="0" smtClean="0"/>
              <a:t>				.</a:t>
            </a:r>
          </a:p>
          <a:p>
            <a:pPr marL="1371600" lvl="3" indent="0">
              <a:buNone/>
            </a:pPr>
            <a:r>
              <a:rPr lang="tr-TR" dirty="0" smtClean="0"/>
              <a:t>				.</a:t>
            </a:r>
          </a:p>
          <a:p>
            <a:pPr lvl="3"/>
            <a:r>
              <a:rPr lang="tr-TR" dirty="0"/>
              <a:t>Model Uydunun </a:t>
            </a:r>
            <a:r>
              <a:rPr lang="tr-TR" dirty="0" smtClean="0"/>
              <a:t>Birleştirilmesi </a:t>
            </a:r>
            <a:r>
              <a:rPr lang="tr-TR" dirty="0"/>
              <a:t>ve Testlerine Genel Bakış </a:t>
            </a:r>
            <a:r>
              <a:rPr lang="tr-TR" dirty="0" smtClean="0"/>
              <a:t>(6/6</a:t>
            </a:r>
            <a:r>
              <a:rPr lang="tr-TR" dirty="0"/>
              <a:t>)</a:t>
            </a:r>
          </a:p>
          <a:p>
            <a:pPr lvl="3"/>
            <a:endParaRPr lang="tr-TR" dirty="0"/>
          </a:p>
          <a:p>
            <a:pPr lvl="1"/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95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GPS Alıcısı</a:t>
            </a:r>
            <a:r>
              <a:rPr lang="en-US" dirty="0" smtClean="0"/>
              <a:t>n</a:t>
            </a:r>
            <a:r>
              <a:rPr lang="tr-TR" dirty="0"/>
              <a:t>ı</a:t>
            </a:r>
            <a:r>
              <a:rPr lang="en-US" dirty="0" smtClean="0"/>
              <a:t>n</a:t>
            </a:r>
            <a:r>
              <a:rPr lang="tr-TR" dirty="0" smtClean="0"/>
              <a:t> </a:t>
            </a:r>
            <a:r>
              <a:rPr lang="en-US" dirty="0" err="1"/>
              <a:t>Belirlenmesi</a:t>
            </a:r>
            <a:r>
              <a:rPr lang="en-US" dirty="0"/>
              <a:t> </a:t>
            </a:r>
            <a:r>
              <a:rPr lang="tr-TR" dirty="0" smtClean="0"/>
              <a:t>ve Temini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232" y="1532288"/>
            <a:ext cx="7886700" cy="3366283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Tasarlanan Model </a:t>
            </a:r>
            <a:r>
              <a:rPr lang="tr-TR" dirty="0" err="1" smtClean="0"/>
              <a:t>Uydu’da</a:t>
            </a:r>
            <a:r>
              <a:rPr lang="tr-TR" dirty="0" smtClean="0"/>
              <a:t> kullanılabilecek GPS alıcıları bu slaytta bir tabloda karşılaştırılacaktır</a:t>
            </a:r>
            <a:r>
              <a:rPr lang="tr-TR" dirty="0"/>
              <a:t>. Tabloda;</a:t>
            </a:r>
          </a:p>
          <a:p>
            <a:pPr lvl="1"/>
            <a:r>
              <a:rPr lang="tr-TR" dirty="0" err="1"/>
              <a:t>Sensör</a:t>
            </a:r>
            <a:r>
              <a:rPr lang="tr-TR" dirty="0"/>
              <a:t> özellikleri,</a:t>
            </a:r>
          </a:p>
          <a:p>
            <a:pPr lvl="1"/>
            <a:r>
              <a:rPr lang="tr-TR" dirty="0"/>
              <a:t>Boyutlar ve ağırlık,</a:t>
            </a:r>
          </a:p>
          <a:p>
            <a:pPr lvl="1"/>
            <a:r>
              <a:rPr lang="tr-TR" dirty="0"/>
              <a:t>Fiyat bilgisi bulunmalıdır.</a:t>
            </a:r>
          </a:p>
          <a:p>
            <a:r>
              <a:rPr lang="tr-TR" dirty="0" smtClean="0"/>
              <a:t>Hangi ürüne neden karar verildiği belirtilecektir.</a:t>
            </a:r>
          </a:p>
          <a:p>
            <a:r>
              <a:rPr lang="tr-TR" dirty="0" smtClean="0"/>
              <a:t>Ürünün nasıl temin edileceği belirtilecektir.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7" name="Rectangle 5"/>
          <p:cNvSpPr/>
          <p:nvPr/>
        </p:nvSpPr>
        <p:spPr>
          <a:xfrm>
            <a:off x="192789" y="5355770"/>
            <a:ext cx="8723586" cy="107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solidFill>
                  <a:schemeClr val="bg1"/>
                </a:solidFill>
              </a:rPr>
              <a:t>GPS verisinin sürekliliğinin sağlanması konusundaki çözümler detaylı bir şekilde belirtilmelidir!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1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Auto-</a:t>
            </a:r>
            <a:r>
              <a:rPr lang="tr-TR" dirty="0" err="1"/>
              <a:t>Gyro</a:t>
            </a:r>
            <a:r>
              <a:rPr lang="tr-TR" dirty="0"/>
              <a:t> </a:t>
            </a:r>
            <a:r>
              <a:rPr lang="tr-TR" dirty="0" err="1"/>
              <a:t>Sensör</a:t>
            </a:r>
            <a:r>
              <a:rPr lang="tr-TR" dirty="0"/>
              <a:t> Seçimi ve Temini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232" y="1532288"/>
            <a:ext cx="7886700" cy="3575289"/>
          </a:xfrm>
        </p:spPr>
        <p:txBody>
          <a:bodyPr>
            <a:normAutofit/>
          </a:bodyPr>
          <a:lstStyle/>
          <a:p>
            <a:r>
              <a:rPr lang="tr-TR" sz="2400" dirty="0" smtClean="0"/>
              <a:t>Tasarlanan Model </a:t>
            </a:r>
            <a:r>
              <a:rPr lang="tr-TR" sz="2400" dirty="0" err="1" smtClean="0"/>
              <a:t>Uydu’da</a:t>
            </a:r>
            <a:r>
              <a:rPr lang="tr-TR" sz="2400" dirty="0" smtClean="0"/>
              <a:t> kullanılabilecek Auto-</a:t>
            </a:r>
            <a:r>
              <a:rPr lang="tr-TR" sz="2400" dirty="0" err="1" smtClean="0"/>
              <a:t>Gyro</a:t>
            </a:r>
            <a:r>
              <a:rPr lang="tr-TR" sz="2400" dirty="0" smtClean="0"/>
              <a:t> bu slaytta bir tabloda alternatifleriyle karşılaştırılacaktır. (En az 2 </a:t>
            </a:r>
            <a:r>
              <a:rPr lang="tr-TR" sz="2400" dirty="0" err="1" smtClean="0"/>
              <a:t>sensör</a:t>
            </a:r>
            <a:r>
              <a:rPr lang="tr-TR" sz="2400" dirty="0" smtClean="0"/>
              <a:t> karşılaştırılmalıdır.) Tabloda;</a:t>
            </a:r>
          </a:p>
          <a:p>
            <a:pPr lvl="1"/>
            <a:r>
              <a:rPr lang="tr-TR" sz="2000" dirty="0" err="1" smtClean="0"/>
              <a:t>Sensör</a:t>
            </a:r>
            <a:r>
              <a:rPr lang="tr-TR" sz="2000" dirty="0" smtClean="0"/>
              <a:t> özellikleri,</a:t>
            </a:r>
          </a:p>
          <a:p>
            <a:pPr lvl="1"/>
            <a:r>
              <a:rPr lang="tr-TR" sz="2000" dirty="0" smtClean="0"/>
              <a:t>Çalışma Prensibi,</a:t>
            </a:r>
          </a:p>
          <a:p>
            <a:pPr lvl="1"/>
            <a:r>
              <a:rPr lang="tr-TR" sz="2000" dirty="0" smtClean="0"/>
              <a:t>Boyutlar ve ağırlık,</a:t>
            </a:r>
          </a:p>
          <a:p>
            <a:pPr lvl="1"/>
            <a:r>
              <a:rPr lang="tr-TR" sz="2000" dirty="0" smtClean="0"/>
              <a:t>Fiyat bilgisi bulunmalıdır.</a:t>
            </a:r>
          </a:p>
          <a:p>
            <a:r>
              <a:rPr lang="tr-TR" sz="2400" dirty="0" smtClean="0"/>
              <a:t>Hangi ürüne neden karar verildiği belirtilecektir.</a:t>
            </a:r>
          </a:p>
          <a:p>
            <a:r>
              <a:rPr lang="tr-TR" sz="2400" dirty="0"/>
              <a:t>Ürünün nasıl temin edileceği belirtilecektir</a:t>
            </a:r>
            <a:r>
              <a:rPr lang="tr-TR" sz="2400" dirty="0" smtClean="0"/>
              <a:t>.</a:t>
            </a:r>
          </a:p>
          <a:p>
            <a:endParaRPr lang="tr-TR" dirty="0" smtClean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7" name="Rectangle 5"/>
          <p:cNvSpPr/>
          <p:nvPr/>
        </p:nvSpPr>
        <p:spPr>
          <a:xfrm>
            <a:off x="192789" y="5264331"/>
            <a:ext cx="8723586" cy="10764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solidFill>
                  <a:schemeClr val="bg1"/>
                </a:solidFill>
              </a:rPr>
              <a:t>Gyro </a:t>
            </a:r>
            <a:r>
              <a:rPr lang="tr-TR" sz="2000" b="1" dirty="0" err="1" smtClean="0">
                <a:solidFill>
                  <a:schemeClr val="bg1"/>
                </a:solidFill>
              </a:rPr>
              <a:t>sensörünün</a:t>
            </a:r>
            <a:r>
              <a:rPr lang="tr-TR" sz="2000" b="1" dirty="0" smtClean="0">
                <a:solidFill>
                  <a:schemeClr val="bg1"/>
                </a:solidFill>
              </a:rPr>
              <a:t> tasarımda nasıl konumlandırılacağı ,duruş bilgisi ve </a:t>
            </a:r>
            <a:r>
              <a:rPr lang="tr-TR" sz="2000" b="1" dirty="0" err="1" smtClean="0">
                <a:solidFill>
                  <a:schemeClr val="bg1"/>
                </a:solidFill>
              </a:rPr>
              <a:t>simüle</a:t>
            </a:r>
            <a:r>
              <a:rPr lang="tr-TR" sz="2000" b="1" dirty="0" smtClean="0">
                <a:solidFill>
                  <a:schemeClr val="bg1"/>
                </a:solidFill>
              </a:rPr>
              <a:t> edilecek eksen değerlendirmesi detaylı bir şekilde anlatılmalıdır!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İniş Kontrol Sistemine Genel Bakış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Taşıyıcının ve </a:t>
            </a:r>
            <a:r>
              <a:rPr lang="en-US" dirty="0" smtClean="0"/>
              <a:t>Model </a:t>
            </a:r>
            <a:r>
              <a:rPr lang="en-US" dirty="0" err="1" smtClean="0"/>
              <a:t>Uydu</a:t>
            </a:r>
            <a:r>
              <a:rPr lang="tr-TR" dirty="0" smtClean="0"/>
              <a:t>’</a:t>
            </a:r>
            <a:r>
              <a:rPr lang="en-US" dirty="0" smtClean="0"/>
              <a:t>nun </a:t>
            </a:r>
            <a:r>
              <a:rPr lang="tr-TR" dirty="0" smtClean="0"/>
              <a:t>iniş sistemini özetleyen bir slayt olacaktır.</a:t>
            </a:r>
          </a:p>
          <a:p>
            <a:r>
              <a:rPr lang="tr-TR" dirty="0" smtClean="0"/>
              <a:t>Bu genel bakış seçilen komponentlerin ve tasarımın gereksinimlerini içerecektir.</a:t>
            </a:r>
          </a:p>
          <a:p>
            <a:r>
              <a:rPr lang="tr-TR" dirty="0" smtClean="0"/>
              <a:t>Çeşitli yükseklik aralıkları için iniş kontrol stratejilerini özetleyen diyagramlar eklenecektir.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72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</a:t>
            </a:r>
            <a:r>
              <a:rPr lang="tr-TR" dirty="0" smtClean="0"/>
              <a:t>şıyıcı İniş Kontrol Stratejisi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İniş kontrol stratejisinin belirlenmesi ve bunun için temin edilmesi gerekenler belirtilecektir.</a:t>
            </a:r>
          </a:p>
          <a:p>
            <a:r>
              <a:rPr lang="tr-TR" dirty="0" smtClean="0"/>
              <a:t>Ayrıca şunların bilgisi eklenecektir;</a:t>
            </a:r>
          </a:p>
          <a:p>
            <a:pPr lvl="1"/>
            <a:r>
              <a:rPr lang="tr-TR" dirty="0"/>
              <a:t>Taşıyıcı ile </a:t>
            </a:r>
            <a:r>
              <a:rPr lang="tr-TR" dirty="0" smtClean="0"/>
              <a:t>pasif iniş </a:t>
            </a:r>
            <a:r>
              <a:rPr lang="tr-TR" dirty="0"/>
              <a:t>kontrol sisteminin montajının ve ayrılmanın nasıl gerçekleştirileceği,</a:t>
            </a:r>
          </a:p>
          <a:p>
            <a:pPr lvl="1"/>
            <a:r>
              <a:rPr lang="tr-TR" dirty="0" smtClean="0"/>
              <a:t>Uçuş öncesi test edilebilirliği.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5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 Yükü İniş Kontrol Stratejisi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İniş kontrol stratejisinin belirlenmesi ve bunun için temin edilmesi gerekenler belirtilecektir.</a:t>
            </a:r>
          </a:p>
          <a:p>
            <a:r>
              <a:rPr lang="tr-TR" dirty="0" smtClean="0"/>
              <a:t>Ayrıca şunların bilgisi eklenecektir;</a:t>
            </a:r>
          </a:p>
          <a:p>
            <a:pPr lvl="1"/>
            <a:r>
              <a:rPr lang="tr-TR" dirty="0"/>
              <a:t>Görev Yükü ile </a:t>
            </a:r>
            <a:r>
              <a:rPr lang="tr-TR" dirty="0" smtClean="0"/>
              <a:t>aktif </a:t>
            </a:r>
            <a:r>
              <a:rPr lang="tr-TR" dirty="0"/>
              <a:t>iniş kontrol sisteminin montajının nasıl olacağı ve ayrılmanın nasıl </a:t>
            </a:r>
            <a:r>
              <a:rPr lang="tr-TR" dirty="0" smtClean="0"/>
              <a:t>gerçekleştirileceği,</a:t>
            </a:r>
          </a:p>
          <a:p>
            <a:pPr lvl="1"/>
            <a:r>
              <a:rPr lang="tr-TR" dirty="0" smtClean="0"/>
              <a:t>Aktif İniş Sistemi çalışma prensibinin detayları,</a:t>
            </a:r>
            <a:endParaRPr lang="tr-TR" dirty="0"/>
          </a:p>
          <a:p>
            <a:pPr lvl="1"/>
            <a:r>
              <a:rPr lang="tr-TR" dirty="0" smtClean="0"/>
              <a:t>Uçuş öncesi test </a:t>
            </a:r>
            <a:r>
              <a:rPr lang="tr-TR" dirty="0" smtClean="0"/>
              <a:t>edilebilirliği.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44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Mekanik Alt Sisteme Genel Bakış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Mekanik alt sisteme genel bakış bir slaytta şunları içermelidir;</a:t>
            </a:r>
          </a:p>
          <a:p>
            <a:pPr lvl="1"/>
            <a:r>
              <a:rPr lang="tr-TR" dirty="0" smtClean="0"/>
              <a:t>Önemli yapısal elemanları,</a:t>
            </a:r>
          </a:p>
          <a:p>
            <a:pPr lvl="1"/>
            <a:r>
              <a:rPr lang="tr-TR" dirty="0" smtClean="0"/>
              <a:t>Malzeme seçimini,</a:t>
            </a:r>
          </a:p>
          <a:p>
            <a:pPr lvl="1"/>
            <a:r>
              <a:rPr lang="tr-TR" dirty="0" smtClean="0"/>
              <a:t>Bağlantı elemanlarını,</a:t>
            </a:r>
          </a:p>
          <a:p>
            <a:pPr lvl="1"/>
            <a:r>
              <a:rPr lang="tr-TR" dirty="0" err="1" smtClean="0"/>
              <a:t>Taşıyıcı’nın</a:t>
            </a:r>
            <a:r>
              <a:rPr lang="tr-TR" dirty="0" smtClean="0"/>
              <a:t> ve Görev </a:t>
            </a:r>
            <a:r>
              <a:rPr lang="tr-TR" dirty="0" err="1" smtClean="0"/>
              <a:t>Yükü’nün</a:t>
            </a:r>
            <a:r>
              <a:rPr lang="tr-TR" dirty="0" smtClean="0"/>
              <a:t> yapısal görünüşünü.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Sunucu: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DD-27A3-4D57-BF79-3C63943A44E8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Üniversite xmlns="95a7b65b-bc74-4330-89a5-e2dc755c283e">Üniversite seçiniz...</Üniversite>
    <_Status xmlns="http://schemas.microsoft.com/sharepoint/v3/fields">Taslak</_Status>
    <Takım_x0020_İsmi xmlns="95a7b65b-bc74-4330-89a5-e2dc755c283e" xsi:nil="true"/>
    <Takım_x0020_No xmlns="95a7b65b-bc74-4330-89a5-e2dc755c283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Şablon" ma:contentTypeID="0x01010085757E98095E154BBD9DF6F56FFD1649" ma:contentTypeVersion="3" ma:contentTypeDescription="Yarışmada kullanılacak şablondur." ma:contentTypeScope="" ma:versionID="d02a1f82053eff2b2df4e72fdbcd1463">
  <xsd:schema xmlns:xsd="http://www.w3.org/2001/XMLSchema" xmlns:xs="http://www.w3.org/2001/XMLSchema" xmlns:p="http://schemas.microsoft.com/office/2006/metadata/properties" xmlns:ns2="http://schemas.microsoft.com/sharepoint/v3/fields" xmlns:ns3="95a7b65b-bc74-4330-89a5-e2dc755c283e" targetNamespace="http://schemas.microsoft.com/office/2006/metadata/properties" ma:root="true" ma:fieldsID="8bb19ac38008cb686368b63619a84321" ns2:_="" ns3:_="">
    <xsd:import namespace="http://schemas.microsoft.com/sharepoint/v3/fields"/>
    <xsd:import namespace="95a7b65b-bc74-4330-89a5-e2dc755c283e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3:Takım_x0020_İsmi" minOccurs="0"/>
                <xsd:element ref="ns3:Üniversite"/>
                <xsd:element ref="ns3:Takım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Durum" ma:default="Taslak" ma:format="Dropdown" ma:internalName="Durum">
      <xsd:simpleType>
        <xsd:restriction base="dms:Choice">
          <xsd:enumeration value="Taslak"/>
          <xsd:enumeration value="Gözden Geçirildi"/>
          <xsd:enumeration value="Onaylandı"/>
          <xsd:enumeration value="Reddedildi"/>
          <xsd:enumeration value="Yayımlandı"/>
          <xsd:enumeration value="Gönderildi"/>
          <xsd:enumeration value="Teslim Alındı"/>
          <xsd:enumeration value="Açık"/>
          <xsd:enumeration value="Bekleniyor"/>
          <xsd:enumeration value="Kapandı"/>
          <xsd:enumeration value="Süresi Doldu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7b65b-bc74-4330-89a5-e2dc755c283e" elementFormDefault="qualified">
    <xsd:import namespace="http://schemas.microsoft.com/office/2006/documentManagement/types"/>
    <xsd:import namespace="http://schemas.microsoft.com/office/infopath/2007/PartnerControls"/>
    <xsd:element name="Takım_x0020_İsmi" ma:index="9" nillable="true" ma:displayName="Takım İsmi" ma:description="Yarışmaya katılan takımın ismidir." ma:indexed="true" ma:internalName="Tak_x0131_m_x0020__x0130_smi">
      <xsd:simpleType>
        <xsd:restriction base="dms:Text">
          <xsd:maxLength value="255"/>
        </xsd:restriction>
      </xsd:simpleType>
    </xsd:element>
    <xsd:element name="Üniversite" ma:index="10" ma:displayName="Üniversite" ma:default="Üniversite seçiniz..." ma:format="Dropdown" ma:internalName="_x00dc_niversite">
      <xsd:simpleType>
        <xsd:union memberTypes="dms:Text">
          <xsd:simpleType>
            <xsd:restriction base="dms:Choice">
              <xsd:enumeration value="Üniversite seçiniz..."/>
              <xsd:enumeration value="19 Mayıs Üniversitesi"/>
              <xsd:enumeration value="Abdullah GÜL Üniversitesi"/>
              <xsd:enumeration value="Afyon Kocatepe Üniversitesi"/>
              <xsd:enumeration value="Akdeniz Üniversitesi"/>
              <xsd:enumeration value="Amasya Üniversitesi"/>
              <xsd:enumeration value="Ankara Üniversitesi"/>
              <xsd:enumeration value="Ankara Yıldırım Beyazıt Üniversitesi"/>
              <xsd:enumeration value="Atılım Üniversitesi"/>
              <xsd:enumeration value="Başkent Üniversitesi"/>
              <xsd:enumeration value="Bursa Teknik Üniversitesi"/>
              <xsd:enumeration value="Bülent Ecevit Üniversitesi"/>
              <xsd:enumeration value="Çanakkale 18 Mart Üniversitesi"/>
              <xsd:enumeration value="Ege Üniversitesi"/>
              <xsd:enumeration value="Erzurum Teknik Üniversitesi"/>
              <xsd:enumeration value="Fırat Üniversitesi"/>
              <xsd:enumeration value="Gaziantep Üniversitesi"/>
              <xsd:enumeration value="Gebze Teknik Üniversitesi"/>
              <xsd:enumeration value="Hacettepe Üniversitesi"/>
              <xsd:enumeration value="İstanbul Aydın Üniversitesi"/>
              <xsd:enumeration value="İstanbul Gedik Üniversitesi"/>
              <xsd:enumeration value="İstanbul Şehir Üniversitesi"/>
              <xsd:enumeration value="İstanbul Teknik Üniversitesi"/>
              <xsd:enumeration value="İstanbul Üniversitesi"/>
              <xsd:enumeration value="Kahramanmaraş Sütçü İmam Üniversitesi"/>
              <xsd:enumeration value="Karadeniz Teknik Üniversitesi"/>
              <xsd:enumeration value="Kırıkkale Üniversitesi"/>
              <xsd:enumeration value="Okan Üniversitesi"/>
              <xsd:enumeration value="Sakarya Üniversitesi"/>
              <xsd:enumeration value="Türk Hava Kurumu Üniversitesi"/>
              <xsd:enumeration value="Yıldız Teknik Üniversitesi"/>
            </xsd:restriction>
          </xsd:simpleType>
        </xsd:union>
      </xsd:simpleType>
    </xsd:element>
    <xsd:element name="Takım_x0020_No" ma:index="11" nillable="true" ma:displayName="Takım No" ma:decimals="0" ma:description="Takıma atanan 4 haneli benzersiz numaradır." ma:indexed="true" ma:internalName="Tak_x0131_m_x0020_No" ma:percentage="FALSE">
      <xsd:simpleType>
        <xsd:restriction base="dms:Number">
          <xsd:maxInclusive value="9999"/>
          <xsd:minInclusive value="100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Durum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0C38D6-2FD3-4BBE-B661-06708E4318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E800B7-3468-4047-859C-3B56DC29EE64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95a7b65b-bc74-4330-89a5-e2dc755c283e"/>
    <ds:schemaRef ds:uri="http://purl.org/dc/terms/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A31E31-1D45-40F1-9CD6-DA9E4A550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95a7b65b-bc74-4330-89a5-e2dc755c28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4034</TotalTime>
  <Words>1574</Words>
  <Application>Microsoft Office PowerPoint</Application>
  <PresentationFormat>Ekran Gösterisi (4:3)</PresentationFormat>
  <Paragraphs>259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TÜRKSAT 5. Model Uydu Yarışması 2020  Ön Tasarım Gözden Geçirme Sunumu Preliminary Design Review (PDR) Sunumu  Versiyon 1.1</vt:lpstr>
      <vt:lpstr>Model Uydu Tasarımının Belirlenmesi</vt:lpstr>
      <vt:lpstr>Sensör Alt Sistemine Genel Bakış</vt:lpstr>
      <vt:lpstr>GPS Alıcısının Belirlenmesi ve Temini</vt:lpstr>
      <vt:lpstr>Auto-Gyro Sensör Seçimi ve Temini</vt:lpstr>
      <vt:lpstr>İniş Kontrol Sistemine Genel Bakış</vt:lpstr>
      <vt:lpstr>Taşıyıcı İniş Kontrol Stratejisi</vt:lpstr>
      <vt:lpstr>Görev Yükü İniş Kontrol Stratejisi</vt:lpstr>
      <vt:lpstr>Mekanik Alt Sisteme Genel Bakış</vt:lpstr>
      <vt:lpstr>Görev Yükü’nün Mekanik  Komponentlerinin Belirlenmesi ve Düzeni </vt:lpstr>
      <vt:lpstr>Taşıyıcı’nın Mekanik  Komponentlerinin Belirlenmesi ve Düzeni </vt:lpstr>
      <vt:lpstr>HAVİ Genel Bakış</vt:lpstr>
      <vt:lpstr>Kablosuz Haberleşme Konfigürasyonu</vt:lpstr>
      <vt:lpstr>Görev Yükü’nün Anteninin Belirlenmesi ve Temini</vt:lpstr>
      <vt:lpstr>Video Aktarımı</vt:lpstr>
      <vt:lpstr>Veri Aktarımının Sürekliliği</vt:lpstr>
      <vt:lpstr>Elektrik Alt Sistemine Genel Bakış</vt:lpstr>
      <vt:lpstr>Uçuş Yazılımına Genel Bakış</vt:lpstr>
      <vt:lpstr>Uçuş Yazılımı Durum Diyagramı</vt:lpstr>
      <vt:lpstr>Yer İstasyonuna Genel Bakış</vt:lpstr>
      <vt:lpstr>Yer İstasyonu Anteninin Belirlenmesi ve Temini</vt:lpstr>
      <vt:lpstr>Yer İstasyonu Yazılımı</vt:lpstr>
      <vt:lpstr>Model Uydu’nun Birleştirme Aşamalarına ve Testlerine Genel Bakış</vt:lpstr>
      <vt:lpstr>Alt Sistem Seviyesi Test Planı</vt:lpstr>
      <vt:lpstr>Sistem Seviyesi Test Planı</vt:lpstr>
      <vt:lpstr>Sonuçlar </vt:lpstr>
      <vt:lpstr>PDR Sunum Puanlaması  ve Ek Bilgiler</vt:lpstr>
      <vt:lpstr>Sunum Formatı</vt:lpstr>
      <vt:lpstr>Değerlendirme Kriterleri</vt:lpstr>
      <vt:lpstr>Sunum Şablonunun Kullanımı</vt:lpstr>
      <vt:lpstr>Ek Slayt Oluşturmak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Ön Tasarım Gözden Geçirme Raporu</dc:title>
  <dc:creator>Eren Ömer KOÇULU</dc:creator>
  <cp:keywords>model uydu; tmuy</cp:keywords>
  <cp:lastModifiedBy>Şule Şahin</cp:lastModifiedBy>
  <cp:revision>470</cp:revision>
  <dcterms:created xsi:type="dcterms:W3CDTF">2016-03-11T08:34:40Z</dcterms:created>
  <dcterms:modified xsi:type="dcterms:W3CDTF">2020-05-21T14:28:48Z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0x01010085757E98095E154BBD9DF6F56FFD1649</vt:lpwstr>
  </property>
  <property fmtid="{D5CDD505-2E9C-101B-9397-08002B2CF9AE}" pid="3" name="TaxKeyword">
    <vt:lpwstr>2;#tmuy|107d8c62-4b10-4b57-8c67-8ee3ee79b332;#1;#model uydu|29f7fbd1-54fd-4873-a549-2eb9e5eb68f6</vt:lpwstr>
  </property>
</Properties>
</file>