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 smtClean="0"/>
              <a:t>Regression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1800" dirty="0"/>
              <a:t>Perhaps the most common goal in statistics is to answer the question: Is the variable X </a:t>
            </a:r>
            <a:r>
              <a:rPr lang="en-US" sz="1800" dirty="0" smtClean="0"/>
              <a:t>associated </a:t>
            </a:r>
            <a:r>
              <a:rPr lang="en-US" sz="1800" dirty="0"/>
              <a:t>with a variable Y, and, if so, what is the relationship and can we use it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predict </a:t>
            </a:r>
            <a:r>
              <a:rPr lang="en-US" sz="1800" dirty="0"/>
              <a:t>Y</a:t>
            </a:r>
            <a:r>
              <a:rPr lang="en-US" sz="1800" dirty="0" smtClean="0"/>
              <a:t>?</a:t>
            </a:r>
            <a:endParaRPr lang="tr-TR" sz="1800" dirty="0" smtClean="0"/>
          </a:p>
          <a:p>
            <a:r>
              <a:rPr lang="en-US" sz="1800" dirty="0"/>
              <a:t>Simple linear regression models the relationship between the magnitude of one variable and that of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second </a:t>
            </a:r>
            <a:r>
              <a:rPr lang="en-US" sz="1800" dirty="0"/>
              <a:t>— for example, as X increases, Y also increases. Or as X increases, Y </a:t>
            </a:r>
            <a:r>
              <a:rPr lang="en-US" sz="1800" dirty="0" smtClean="0"/>
              <a:t>decreases</a:t>
            </a:r>
            <a:endParaRPr lang="tr-TR" sz="1800" dirty="0" smtClean="0"/>
          </a:p>
          <a:p>
            <a:r>
              <a:rPr lang="tr-TR" sz="1800" dirty="0"/>
              <a:t>Correlation </a:t>
            </a:r>
            <a:r>
              <a:rPr lang="tr-TR" sz="1800" dirty="0" smtClean="0"/>
              <a:t>is </a:t>
            </a:r>
            <a:r>
              <a:rPr lang="en-US" sz="1800" dirty="0" smtClean="0"/>
              <a:t>another </a:t>
            </a:r>
            <a:r>
              <a:rPr lang="en-US" sz="1800" dirty="0"/>
              <a:t>way to measure how two variables are related</a:t>
            </a:r>
            <a:endParaRPr lang="tr-TR" sz="1800" dirty="0" smtClean="0"/>
          </a:p>
          <a:p>
            <a:r>
              <a:rPr lang="en-US" sz="1800" dirty="0"/>
              <a:t>The difference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that </a:t>
            </a:r>
            <a:r>
              <a:rPr lang="en-US" sz="1800" dirty="0"/>
              <a:t>while correlation measures the strength of an association between two variables, </a:t>
            </a:r>
            <a:r>
              <a:rPr lang="en-US" sz="1800" dirty="0" smtClean="0"/>
              <a:t>regression</a:t>
            </a:r>
            <a:r>
              <a:rPr lang="tr-TR" sz="1800" dirty="0" smtClean="0"/>
              <a:t> </a:t>
            </a:r>
            <a:r>
              <a:rPr lang="en-US" sz="1800" dirty="0" smtClean="0"/>
              <a:t>quantifies </a:t>
            </a:r>
            <a:r>
              <a:rPr lang="en-US" sz="1800" dirty="0"/>
              <a:t>the nature of the relationship.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28373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Model Selection and Stepwise Regression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Adding more variables, however, does not necessarily mean we have a better model. Statisticians use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principle </a:t>
            </a:r>
            <a:r>
              <a:rPr lang="en-US" sz="1800" dirty="0"/>
              <a:t>of </a:t>
            </a:r>
            <a:r>
              <a:rPr lang="en-US" sz="1800" b="1" i="1" dirty="0"/>
              <a:t>Occam’s razor </a:t>
            </a:r>
            <a:r>
              <a:rPr lang="en-US" sz="1800" dirty="0"/>
              <a:t>to guide the choice of a model: all things being equal, a simpler model </a:t>
            </a:r>
            <a:r>
              <a:rPr lang="en-US" sz="1800" dirty="0" smtClean="0"/>
              <a:t>should</a:t>
            </a:r>
            <a:r>
              <a:rPr lang="tr-TR" sz="1800" dirty="0" smtClean="0"/>
              <a:t> </a:t>
            </a:r>
            <a:r>
              <a:rPr lang="en-US" sz="1800" dirty="0" smtClean="0"/>
              <a:t>be </a:t>
            </a:r>
            <a:r>
              <a:rPr lang="en-US" sz="1800" dirty="0"/>
              <a:t>used in preference to a more complicated model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Including additional variables always reduces RMSE and increases . Hence, these are not </a:t>
            </a:r>
            <a:r>
              <a:rPr lang="en-US" sz="1800" dirty="0" smtClean="0"/>
              <a:t>appropriate</a:t>
            </a:r>
            <a:r>
              <a:rPr lang="tr-TR" sz="1800" dirty="0" smtClean="0"/>
              <a:t> </a:t>
            </a:r>
            <a:r>
              <a:rPr lang="en-US" sz="1800" dirty="0" smtClean="0"/>
              <a:t>to </a:t>
            </a:r>
            <a:r>
              <a:rPr lang="en-US" sz="1800" dirty="0"/>
              <a:t>help guide the model choice.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the 1970s, </a:t>
            </a:r>
            <a:r>
              <a:rPr lang="en-US" sz="1800" dirty="0" err="1"/>
              <a:t>Hirotugu</a:t>
            </a:r>
            <a:r>
              <a:rPr lang="en-US" sz="1800" dirty="0"/>
              <a:t> </a:t>
            </a:r>
            <a:r>
              <a:rPr lang="en-US" sz="1800" dirty="0" err="1"/>
              <a:t>Akaike</a:t>
            </a:r>
            <a:r>
              <a:rPr lang="en-US" sz="1800" dirty="0"/>
              <a:t>, the eminent Japanese </a:t>
            </a:r>
            <a:r>
              <a:rPr lang="en-US" sz="1800" dirty="0" smtClean="0"/>
              <a:t>statistician,</a:t>
            </a:r>
            <a:r>
              <a:rPr lang="tr-TR" sz="1800" dirty="0" smtClean="0"/>
              <a:t> </a:t>
            </a:r>
            <a:r>
              <a:rPr lang="en-US" sz="1800" dirty="0" err="1" smtClean="0"/>
              <a:t>deve</a:t>
            </a:r>
            <a:r>
              <a:rPr lang="tr-TR" sz="1800" dirty="0" smtClean="0"/>
              <a:t>l</a:t>
            </a:r>
            <a:r>
              <a:rPr lang="en-US" sz="1800" dirty="0" err="1" smtClean="0"/>
              <a:t>oped</a:t>
            </a:r>
            <a:r>
              <a:rPr lang="en-US" sz="1800" dirty="0" smtClean="0"/>
              <a:t> </a:t>
            </a:r>
            <a:r>
              <a:rPr lang="en-US" sz="1800" dirty="0"/>
              <a:t>a metric called AIC (</a:t>
            </a:r>
            <a:r>
              <a:rPr lang="en-US" sz="1800" dirty="0" err="1"/>
              <a:t>Akaike’s</a:t>
            </a:r>
            <a:r>
              <a:rPr lang="en-US" sz="1800" dirty="0"/>
              <a:t> Information Criteria) that penalizes adding terms to a </a:t>
            </a:r>
            <a:r>
              <a:rPr lang="en-US" sz="1800" dirty="0" smtClean="0"/>
              <a:t>model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How do we find the model that minimizes AIC? One approach is to search through all possible </a:t>
            </a:r>
            <a:r>
              <a:rPr lang="en-US" sz="1800" dirty="0" smtClean="0"/>
              <a:t>models,</a:t>
            </a:r>
            <a:r>
              <a:rPr lang="tr-TR" sz="1800" dirty="0" smtClean="0"/>
              <a:t> </a:t>
            </a:r>
            <a:r>
              <a:rPr lang="en-US" sz="1800" dirty="0" smtClean="0"/>
              <a:t>called </a:t>
            </a:r>
            <a:r>
              <a:rPr lang="en-US" sz="1800" dirty="0"/>
              <a:t>all subset regression. This is computationally expensive and is not feasible for problems </a:t>
            </a:r>
            <a:r>
              <a:rPr lang="en-US" sz="1800" dirty="0" smtClean="0"/>
              <a:t>with</a:t>
            </a:r>
            <a:r>
              <a:rPr lang="tr-TR" sz="1800" dirty="0" smtClean="0"/>
              <a:t> </a:t>
            </a:r>
            <a:r>
              <a:rPr lang="en-US" sz="1800" dirty="0" smtClean="0"/>
              <a:t>large </a:t>
            </a:r>
            <a:r>
              <a:rPr lang="en-US" sz="1800" dirty="0"/>
              <a:t>data and many </a:t>
            </a:r>
            <a:r>
              <a:rPr lang="en-US" sz="1800" dirty="0" smtClean="0"/>
              <a:t>variables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An attractive alternative is to use stepwise regression, which </a:t>
            </a:r>
            <a:r>
              <a:rPr lang="en-US" sz="1800" dirty="0" smtClean="0"/>
              <a:t>successively</a:t>
            </a:r>
            <a:r>
              <a:rPr lang="tr-TR" sz="1800" dirty="0" smtClean="0"/>
              <a:t> </a:t>
            </a:r>
            <a:r>
              <a:rPr lang="en-US" sz="1800" dirty="0" smtClean="0"/>
              <a:t>adds </a:t>
            </a:r>
            <a:r>
              <a:rPr lang="en-US" sz="1800" dirty="0"/>
              <a:t>and drops predictors to find a model that lowers </a:t>
            </a:r>
            <a:r>
              <a:rPr lang="en-US" sz="1800" dirty="0" smtClean="0"/>
              <a:t>AIC</a:t>
            </a:r>
            <a:r>
              <a:rPr lang="tr-TR" sz="1800" dirty="0" smtClean="0"/>
              <a:t>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1800" dirty="0"/>
              <a:t>Simpler yet are forward selection and backward </a:t>
            </a:r>
            <a:r>
              <a:rPr lang="en-US" sz="1800" dirty="0" smtClean="0"/>
              <a:t>selection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In forward selection, you start with </a:t>
            </a:r>
            <a:r>
              <a:rPr lang="en-US" sz="1800" dirty="0" smtClean="0"/>
              <a:t>no</a:t>
            </a:r>
            <a:r>
              <a:rPr lang="tr-TR" sz="1800" dirty="0" smtClean="0"/>
              <a:t> </a:t>
            </a:r>
            <a:r>
              <a:rPr lang="en-US" sz="1800" dirty="0" smtClean="0"/>
              <a:t>predictors </a:t>
            </a:r>
            <a:r>
              <a:rPr lang="en-US" sz="1800" dirty="0"/>
              <a:t>and add them one-by-one, at each step adding the predictor that has the largest contribution </a:t>
            </a:r>
            <a:r>
              <a:rPr lang="en-US" sz="1800" dirty="0" smtClean="0"/>
              <a:t>to</a:t>
            </a:r>
            <a:r>
              <a:rPr lang="tr-TR" sz="1800" dirty="0" smtClean="0"/>
              <a:t> R-squared</a:t>
            </a:r>
            <a:r>
              <a:rPr lang="en-US" sz="1800" dirty="0" smtClean="0"/>
              <a:t>, </a:t>
            </a:r>
            <a:r>
              <a:rPr lang="en-US" sz="1800" dirty="0"/>
              <a:t>stopping when the contribution is no longer statistically </a:t>
            </a:r>
            <a:r>
              <a:rPr lang="en-US" sz="1800" dirty="0" smtClean="0"/>
              <a:t>significant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In backward selection, </a:t>
            </a:r>
            <a:r>
              <a:rPr lang="en-US" sz="1800" dirty="0" smtClean="0"/>
              <a:t>or</a:t>
            </a:r>
            <a:r>
              <a:rPr lang="tr-TR" sz="1800" dirty="0" smtClean="0"/>
              <a:t> </a:t>
            </a:r>
            <a:r>
              <a:rPr lang="en-US" sz="1800" dirty="0" smtClean="0"/>
              <a:t>backward </a:t>
            </a:r>
            <a:r>
              <a:rPr lang="en-US" sz="1800" dirty="0"/>
              <a:t>elimination, you start with the full model and take away predictors that are not </a:t>
            </a:r>
            <a:r>
              <a:rPr lang="en-US" sz="1800" dirty="0" smtClean="0"/>
              <a:t>statistically</a:t>
            </a:r>
            <a:r>
              <a:rPr lang="tr-TR" sz="1800" dirty="0" smtClean="0"/>
              <a:t> </a:t>
            </a:r>
            <a:r>
              <a:rPr lang="en-US" sz="1800" dirty="0" smtClean="0"/>
              <a:t>significant </a:t>
            </a:r>
            <a:r>
              <a:rPr lang="en-US" sz="1800" dirty="0"/>
              <a:t>until you are left with a model in which all predictors are statistically </a:t>
            </a:r>
            <a:r>
              <a:rPr lang="en-US" sz="1800" dirty="0" smtClean="0"/>
              <a:t>significant.</a:t>
            </a:r>
            <a:endParaRPr lang="tr-TR" sz="1800" dirty="0" smtClean="0"/>
          </a:p>
          <a:p>
            <a:r>
              <a:rPr lang="en-US" sz="1800" b="1" i="1" dirty="0"/>
              <a:t>Penalized regression </a:t>
            </a:r>
            <a:r>
              <a:rPr lang="en-US" sz="1800" dirty="0"/>
              <a:t>is similar in spirit to AIC. Instead of explicitly searching through a discrete set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models</a:t>
            </a:r>
            <a:r>
              <a:rPr lang="en-US" sz="1800" dirty="0"/>
              <a:t>, the model-fitting equation incorporates a constraint that penalizes the model for too </a:t>
            </a:r>
            <a:r>
              <a:rPr lang="en-US" sz="1800" dirty="0" smtClean="0"/>
              <a:t>many</a:t>
            </a:r>
            <a:r>
              <a:rPr lang="tr-TR" sz="1800" dirty="0" smtClean="0"/>
              <a:t> </a:t>
            </a:r>
            <a:r>
              <a:rPr lang="en-US" sz="1800" dirty="0" smtClean="0"/>
              <a:t>variables </a:t>
            </a:r>
            <a:r>
              <a:rPr lang="en-US" sz="1800" dirty="0"/>
              <a:t>(parameters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r>
              <a:rPr lang="en-US" sz="1800" dirty="0"/>
              <a:t>Common penalized regression methods are ridge regression and lasso regression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Stepwise regression and all subset regression are in-sample methods to assess and tune models. </a:t>
            </a:r>
            <a:r>
              <a:rPr lang="en-US" sz="1800" dirty="0" smtClean="0"/>
              <a:t>This</a:t>
            </a:r>
            <a:r>
              <a:rPr lang="tr-TR" sz="1800" dirty="0" smtClean="0"/>
              <a:t> </a:t>
            </a:r>
            <a:r>
              <a:rPr lang="en-US" sz="1800" dirty="0" smtClean="0"/>
              <a:t>means </a:t>
            </a:r>
            <a:r>
              <a:rPr lang="en-US" sz="1800" dirty="0"/>
              <a:t>the model selection is possibly subject to </a:t>
            </a:r>
            <a:r>
              <a:rPr lang="en-US" sz="1800" dirty="0" err="1"/>
              <a:t>overfitting</a:t>
            </a:r>
            <a:r>
              <a:rPr lang="en-US" sz="1800" dirty="0"/>
              <a:t> and may not perform as well when applied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new </a:t>
            </a:r>
            <a:r>
              <a:rPr lang="en-US" sz="1800" dirty="0"/>
              <a:t>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One common approach to avoid this is to use cross-validation to validate the models. In </a:t>
            </a:r>
            <a:r>
              <a:rPr lang="en-US" sz="1800" dirty="0" smtClean="0"/>
              <a:t>linear</a:t>
            </a:r>
            <a:r>
              <a:rPr lang="tr-TR" sz="1800" dirty="0" smtClean="0"/>
              <a:t> </a:t>
            </a:r>
            <a:r>
              <a:rPr lang="en-US" sz="1800" dirty="0" smtClean="0"/>
              <a:t>regression</a:t>
            </a:r>
            <a:r>
              <a:rPr lang="en-US" sz="1800" dirty="0"/>
              <a:t>, </a:t>
            </a:r>
            <a:r>
              <a:rPr lang="en-US" sz="1800" dirty="0" err="1"/>
              <a:t>overfitting</a:t>
            </a:r>
            <a:r>
              <a:rPr lang="en-US" sz="1800" dirty="0"/>
              <a:t> is typically not a major issue, due to the simple (linear) global structure </a:t>
            </a:r>
            <a:r>
              <a:rPr lang="en-US" sz="1800" dirty="0" smtClean="0"/>
              <a:t>imposed</a:t>
            </a:r>
            <a:r>
              <a:rPr lang="tr-TR" sz="1800" dirty="0" smtClean="0"/>
              <a:t> </a:t>
            </a:r>
            <a:r>
              <a:rPr lang="en-US" sz="1800" dirty="0" smtClean="0"/>
              <a:t>on </a:t>
            </a:r>
            <a:r>
              <a:rPr lang="en-US" sz="1800" dirty="0"/>
              <a:t>the data.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The Dangers of Extrapolation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Regression models should not be used to extrapolate beyond the range of the data.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model is </a:t>
            </a:r>
            <a:r>
              <a:rPr lang="en-US" sz="1800" dirty="0" smtClean="0"/>
              <a:t>valid</a:t>
            </a:r>
            <a:r>
              <a:rPr lang="tr-TR" sz="1800" dirty="0" smtClean="0"/>
              <a:t> </a:t>
            </a:r>
            <a:r>
              <a:rPr lang="en-US" sz="1800" dirty="0" smtClean="0"/>
              <a:t>only </a:t>
            </a:r>
            <a:r>
              <a:rPr lang="en-US" sz="1800" dirty="0"/>
              <a:t>for predictor values for which the data has sufficient </a:t>
            </a:r>
            <a:r>
              <a:rPr lang="en-US" sz="1800" dirty="0" smtClean="0"/>
              <a:t>values</a:t>
            </a:r>
            <a:r>
              <a:rPr lang="tr-TR" sz="1800" dirty="0" smtClean="0"/>
              <a:t>.</a:t>
            </a:r>
          </a:p>
          <a:p>
            <a:endParaRPr lang="tr-TR" sz="1800" dirty="0" smtClean="0"/>
          </a:p>
          <a:p>
            <a:r>
              <a:rPr lang="en-US" sz="1800" dirty="0"/>
              <a:t>As </a:t>
            </a:r>
            <a:r>
              <a:rPr lang="en-US" sz="1800" dirty="0" smtClean="0"/>
              <a:t>an</a:t>
            </a:r>
            <a:r>
              <a:rPr lang="tr-TR" sz="1800" dirty="0" smtClean="0"/>
              <a:t> </a:t>
            </a:r>
            <a:r>
              <a:rPr lang="en-US" sz="1800" dirty="0" smtClean="0"/>
              <a:t>extreme </a:t>
            </a:r>
            <a:r>
              <a:rPr lang="en-US" sz="1800" dirty="0"/>
              <a:t>case, suppose </a:t>
            </a:r>
            <a:r>
              <a:rPr lang="en-US" sz="1800" dirty="0" err="1"/>
              <a:t>model_lm</a:t>
            </a:r>
            <a:r>
              <a:rPr lang="en-US" sz="1800" dirty="0"/>
              <a:t> is used to predict the value of a 5,000-square-foot empty lot.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such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case</a:t>
            </a:r>
            <a:r>
              <a:rPr lang="en-US" sz="1800" dirty="0"/>
              <a:t>, all the predictors related to the building would have a value of 0 and the regression equation </a:t>
            </a:r>
            <a:r>
              <a:rPr lang="en-US" sz="1800" dirty="0" smtClean="0"/>
              <a:t>would</a:t>
            </a:r>
            <a:r>
              <a:rPr lang="tr-TR" sz="1800" dirty="0" smtClean="0"/>
              <a:t> </a:t>
            </a:r>
            <a:r>
              <a:rPr lang="en-US" sz="1800" dirty="0" smtClean="0"/>
              <a:t>yield </a:t>
            </a:r>
            <a:r>
              <a:rPr lang="en-US" sz="1800" dirty="0"/>
              <a:t>an absurd prediction of –521,900 + 5,000 × –.0605 = –$522,202. </a:t>
            </a:r>
            <a:endParaRPr lang="tr-TR" sz="1800" dirty="0" smtClean="0"/>
          </a:p>
          <a:p>
            <a:r>
              <a:rPr lang="en-US" sz="1800" dirty="0" smtClean="0"/>
              <a:t>Why </a:t>
            </a:r>
            <a:r>
              <a:rPr lang="en-US" sz="1800" dirty="0"/>
              <a:t>did this happen? The </a:t>
            </a:r>
            <a:r>
              <a:rPr lang="en-US" sz="1800" dirty="0" smtClean="0"/>
              <a:t>data</a:t>
            </a:r>
            <a:r>
              <a:rPr lang="tr-TR" sz="1800" dirty="0" smtClean="0"/>
              <a:t> </a:t>
            </a:r>
            <a:r>
              <a:rPr lang="en-US" sz="1800" dirty="0" smtClean="0"/>
              <a:t>contains </a:t>
            </a:r>
            <a:r>
              <a:rPr lang="en-US" sz="1800" dirty="0"/>
              <a:t>only parcels with buildings — there are no records corresponding to vacant land. </a:t>
            </a:r>
            <a:endParaRPr lang="tr-TR" sz="1800" dirty="0" smtClean="0"/>
          </a:p>
          <a:p>
            <a:r>
              <a:rPr lang="en-US" sz="1800" dirty="0" smtClean="0"/>
              <a:t>Consequently,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model has no information to tell it how to predict the sales price for vacant land.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Factor Variables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i="1" dirty="0"/>
              <a:t>Factor </a:t>
            </a:r>
            <a:r>
              <a:rPr lang="en-US" sz="1800" dirty="0"/>
              <a:t>variables, also termed </a:t>
            </a:r>
            <a:r>
              <a:rPr lang="en-US" sz="1800" i="1" dirty="0"/>
              <a:t>categorical </a:t>
            </a:r>
            <a:r>
              <a:rPr lang="en-US" sz="1800" dirty="0"/>
              <a:t>variables, take on a limited number of discrete values. </a:t>
            </a:r>
            <a:r>
              <a:rPr lang="en-US" sz="1800" dirty="0" smtClean="0"/>
              <a:t>For</a:t>
            </a:r>
            <a:r>
              <a:rPr lang="tr-TR" sz="1800" dirty="0" smtClean="0"/>
              <a:t> </a:t>
            </a:r>
            <a:r>
              <a:rPr lang="en-US" sz="1800" dirty="0" smtClean="0"/>
              <a:t>example</a:t>
            </a:r>
            <a:r>
              <a:rPr lang="en-US" sz="1800" dirty="0"/>
              <a:t>, a loan purpose can be “debt consolidation,” “wedding,” “car,” and so on.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binary (yes/no</a:t>
            </a:r>
            <a:r>
              <a:rPr lang="en-US" sz="1800" dirty="0" smtClean="0"/>
              <a:t>)</a:t>
            </a:r>
            <a:r>
              <a:rPr lang="tr-TR" sz="1800" dirty="0" smtClean="0"/>
              <a:t> </a:t>
            </a:r>
            <a:r>
              <a:rPr lang="en-US" sz="1800" dirty="0" smtClean="0"/>
              <a:t>variable</a:t>
            </a:r>
            <a:r>
              <a:rPr lang="en-US" sz="1800" dirty="0"/>
              <a:t>, also called an </a:t>
            </a:r>
            <a:r>
              <a:rPr lang="en-US" sz="1800" i="1" dirty="0"/>
              <a:t>indicator </a:t>
            </a:r>
            <a:r>
              <a:rPr lang="en-US" sz="1800" dirty="0"/>
              <a:t>variable, is a special case of a factor variable. </a:t>
            </a:r>
            <a:endParaRPr lang="tr-TR" sz="1800" dirty="0" smtClean="0"/>
          </a:p>
          <a:p>
            <a:r>
              <a:rPr lang="en-US" sz="1800" dirty="0" smtClean="0"/>
              <a:t>Regression requires</a:t>
            </a:r>
            <a:r>
              <a:rPr lang="tr-TR" sz="1800" dirty="0" smtClean="0"/>
              <a:t> </a:t>
            </a:r>
            <a:r>
              <a:rPr lang="en-US" sz="1800" dirty="0" smtClean="0"/>
              <a:t>numerical </a:t>
            </a:r>
            <a:r>
              <a:rPr lang="en-US" sz="1800" dirty="0"/>
              <a:t>inputs, so factor variables need to be recoded to use in the model.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most common </a:t>
            </a:r>
            <a:r>
              <a:rPr lang="en-US" sz="1800" dirty="0" smtClean="0"/>
              <a:t>approach</a:t>
            </a:r>
            <a:r>
              <a:rPr lang="tr-TR" sz="1800" dirty="0" smtClean="0"/>
              <a:t> </a:t>
            </a:r>
            <a:r>
              <a:rPr lang="en-US" sz="1800" dirty="0" smtClean="0"/>
              <a:t>is </a:t>
            </a:r>
            <a:r>
              <a:rPr lang="en-US" sz="1800" dirty="0"/>
              <a:t>to convert a variable into a set of binary </a:t>
            </a:r>
            <a:r>
              <a:rPr lang="en-US" sz="1800" i="1" dirty="0"/>
              <a:t>dummy </a:t>
            </a:r>
            <a:r>
              <a:rPr lang="en-US" sz="1800" dirty="0"/>
              <a:t>variables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machine learning community, this representation is referred to as one hot encoding</a:t>
            </a:r>
            <a:endParaRPr lang="tr-T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22721"/>
            <a:ext cx="5019675" cy="127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In the regression setting, a factor variable with P distinct levels is usually represented by a matrix </a:t>
            </a:r>
            <a:r>
              <a:rPr lang="en-US" sz="1800" dirty="0" smtClean="0"/>
              <a:t>with</a:t>
            </a:r>
            <a:r>
              <a:rPr lang="tr-TR" sz="1800" dirty="0" smtClean="0"/>
              <a:t> </a:t>
            </a:r>
            <a:r>
              <a:rPr lang="en-US" sz="1800" dirty="0" smtClean="0"/>
              <a:t>only </a:t>
            </a:r>
            <a:r>
              <a:rPr lang="en-US" sz="1800" dirty="0"/>
              <a:t>P – 1 columns. </a:t>
            </a:r>
            <a:r>
              <a:rPr lang="en-US" sz="1800" dirty="0" smtClean="0"/>
              <a:t>This </a:t>
            </a:r>
            <a:r>
              <a:rPr lang="en-US" sz="1800" dirty="0"/>
              <a:t>is because a regression model typically includes an intercept term. </a:t>
            </a:r>
            <a:endParaRPr lang="tr-TR" sz="1800" dirty="0" smtClean="0"/>
          </a:p>
          <a:p>
            <a:r>
              <a:rPr lang="en-US" sz="1800" dirty="0" smtClean="0"/>
              <a:t>With an</a:t>
            </a:r>
            <a:r>
              <a:rPr lang="tr-TR" sz="1800" dirty="0" smtClean="0"/>
              <a:t> </a:t>
            </a:r>
            <a:r>
              <a:rPr lang="en-US" sz="1800" dirty="0" smtClean="0"/>
              <a:t>intercept</a:t>
            </a:r>
            <a:r>
              <a:rPr lang="en-US" sz="1800" dirty="0"/>
              <a:t>, once you have defined the values for P – 1 binaries, the value for the </a:t>
            </a:r>
            <a:r>
              <a:rPr lang="en-US" sz="1800" dirty="0" err="1"/>
              <a:t>Pth</a:t>
            </a:r>
            <a:r>
              <a:rPr lang="en-US" sz="1800" dirty="0"/>
              <a:t> is known and could </a:t>
            </a:r>
            <a:r>
              <a:rPr lang="en-US" sz="1800" dirty="0" smtClean="0"/>
              <a:t>be</a:t>
            </a:r>
            <a:r>
              <a:rPr lang="tr-TR" sz="1800" dirty="0" smtClean="0"/>
              <a:t> </a:t>
            </a:r>
            <a:r>
              <a:rPr lang="en-US" sz="1800" dirty="0" smtClean="0"/>
              <a:t>considered </a:t>
            </a:r>
            <a:r>
              <a:rPr lang="en-US" sz="1800" dirty="0"/>
              <a:t>redundant. </a:t>
            </a:r>
            <a:endParaRPr lang="tr-TR" sz="1800" dirty="0" smtClean="0"/>
          </a:p>
          <a:p>
            <a:r>
              <a:rPr lang="en-US" sz="1800" dirty="0" smtClean="0"/>
              <a:t>Adding </a:t>
            </a:r>
            <a:r>
              <a:rPr lang="en-US" sz="1800" dirty="0"/>
              <a:t>the </a:t>
            </a:r>
            <a:r>
              <a:rPr lang="en-US" sz="1800" dirty="0" err="1"/>
              <a:t>Pth</a:t>
            </a:r>
            <a:r>
              <a:rPr lang="en-US" sz="1800" dirty="0"/>
              <a:t> column will cause a </a:t>
            </a:r>
            <a:r>
              <a:rPr lang="en-US" sz="1800" dirty="0" err="1"/>
              <a:t>multicollinearity</a:t>
            </a:r>
            <a:r>
              <a:rPr lang="en-US" sz="1800" dirty="0"/>
              <a:t> </a:t>
            </a:r>
            <a:r>
              <a:rPr lang="en-US" sz="1800" dirty="0" smtClean="0"/>
              <a:t>error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There is no coefficient of </a:t>
            </a:r>
            <a:r>
              <a:rPr lang="en-US" sz="1800" dirty="0" smtClean="0"/>
              <a:t>Multiplex</a:t>
            </a:r>
            <a:r>
              <a:rPr lang="tr-TR" sz="1800" dirty="0" smtClean="0"/>
              <a:t> </a:t>
            </a:r>
            <a:r>
              <a:rPr lang="en-US" sz="1800" dirty="0" smtClean="0"/>
              <a:t>since </a:t>
            </a:r>
            <a:r>
              <a:rPr lang="en-US" sz="1800" dirty="0"/>
              <a:t>it is implicitly defined when </a:t>
            </a:r>
            <a:r>
              <a:rPr lang="en-US" sz="1800" dirty="0" err="1" smtClean="0"/>
              <a:t>PropertyTypeSingle</a:t>
            </a:r>
            <a:r>
              <a:rPr lang="en-US" sz="1800" dirty="0" smtClean="0"/>
              <a:t> </a:t>
            </a:r>
            <a:r>
              <a:rPr lang="en-US" sz="1800" dirty="0"/>
              <a:t>Family == 0 and </a:t>
            </a:r>
            <a:r>
              <a:rPr lang="en-US" sz="1800" dirty="0" err="1" smtClean="0"/>
              <a:t>PropertyTypeTownhouse</a:t>
            </a:r>
            <a:r>
              <a:rPr lang="tr-TR" sz="1800" dirty="0" smtClean="0"/>
              <a:t> </a:t>
            </a:r>
            <a:r>
              <a:rPr lang="en-US" sz="1800" dirty="0" smtClean="0"/>
              <a:t>== </a:t>
            </a:r>
            <a:r>
              <a:rPr lang="en-US" sz="1800" dirty="0"/>
              <a:t>0.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coefficients are interpreted as relative to Multiplex, so a home that is Single Family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worth </a:t>
            </a:r>
            <a:r>
              <a:rPr lang="en-US" sz="1800" dirty="0"/>
              <a:t>almost $85,000 less, and a home that is Townhouse is worth over $150,000 </a:t>
            </a:r>
            <a:r>
              <a:rPr lang="en-US" sz="1800" dirty="0" smtClean="0"/>
              <a:t>less</a:t>
            </a:r>
            <a:endParaRPr lang="tr-TR" sz="1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49746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Factor Variables with Many Levels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Some factor variables can produce a huge number of binary dummies — zip codes are a factor </a:t>
            </a:r>
            <a:r>
              <a:rPr lang="en-US" sz="1800" dirty="0" smtClean="0"/>
              <a:t>variable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there are 43,000 zip codes in the US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In such cases, it is useful to explore the data, and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relationships </a:t>
            </a:r>
            <a:r>
              <a:rPr lang="en-US" sz="1800" dirty="0"/>
              <a:t>between predictor variables and the outcome, to determine whether useful information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contained </a:t>
            </a:r>
            <a:r>
              <a:rPr lang="en-US" sz="1800" dirty="0"/>
              <a:t>in the categories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In some problems, you can consolidate a zip code using the first two or three </a:t>
            </a:r>
            <a:r>
              <a:rPr lang="en-US" sz="1800" dirty="0" smtClean="0"/>
              <a:t>digits,</a:t>
            </a:r>
            <a:r>
              <a:rPr lang="tr-TR" sz="1800" dirty="0" smtClean="0"/>
              <a:t> </a:t>
            </a:r>
            <a:r>
              <a:rPr lang="en-US" sz="1800" dirty="0" smtClean="0"/>
              <a:t>corresponding </a:t>
            </a:r>
            <a:r>
              <a:rPr lang="en-US" sz="1800" dirty="0"/>
              <a:t>to a </a:t>
            </a:r>
            <a:r>
              <a:rPr lang="en-US" sz="1800" dirty="0" err="1"/>
              <a:t>submetropolitan</a:t>
            </a:r>
            <a:r>
              <a:rPr lang="en-US" sz="1800" dirty="0"/>
              <a:t> geographic region. For King County, almost all of the sales occur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980xx </a:t>
            </a:r>
            <a:r>
              <a:rPr lang="en-US" sz="1800" dirty="0"/>
              <a:t>or 981xx, so this doesn’t help.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761891"/>
            <a:ext cx="4605338" cy="204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1800" dirty="0"/>
              <a:t>An alternative approach is to group the zip codes according to another variable, such as sale price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 smtClean="0"/>
              <a:t>Even</a:t>
            </a:r>
            <a:r>
              <a:rPr lang="tr-TR" sz="1800" dirty="0" smtClean="0"/>
              <a:t> </a:t>
            </a:r>
            <a:r>
              <a:rPr lang="en-US" sz="1800" dirty="0" smtClean="0"/>
              <a:t>better </a:t>
            </a:r>
            <a:r>
              <a:rPr lang="en-US" sz="1800" dirty="0"/>
              <a:t>is to form zip code groups using the residuals from an initial </a:t>
            </a:r>
            <a:r>
              <a:rPr lang="en-US" sz="1800" dirty="0" smtClean="0"/>
              <a:t>model.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following </a:t>
            </a:r>
            <a:r>
              <a:rPr lang="en-US" sz="1800" dirty="0" err="1"/>
              <a:t>dplyr</a:t>
            </a:r>
            <a:r>
              <a:rPr lang="en-US" sz="1800" dirty="0"/>
              <a:t> </a:t>
            </a:r>
            <a:r>
              <a:rPr lang="en-US" sz="1800" dirty="0" smtClean="0"/>
              <a:t>code</a:t>
            </a:r>
            <a:r>
              <a:rPr lang="tr-TR" sz="1800" dirty="0" smtClean="0"/>
              <a:t> </a:t>
            </a:r>
            <a:r>
              <a:rPr lang="en-US" sz="1800" dirty="0" smtClean="0"/>
              <a:t>consolidates </a:t>
            </a:r>
            <a:r>
              <a:rPr lang="en-US" sz="1800" dirty="0"/>
              <a:t>the 82 zip codes into five groups based on the median of the residual from the </a:t>
            </a:r>
            <a:r>
              <a:rPr lang="en-US" sz="1800" dirty="0" err="1" smtClean="0"/>
              <a:t>house_lm</a:t>
            </a:r>
            <a:r>
              <a:rPr lang="tr-TR" sz="1800" dirty="0" smtClean="0"/>
              <a:t> </a:t>
            </a:r>
            <a:r>
              <a:rPr lang="en-US" sz="1800" dirty="0" smtClean="0"/>
              <a:t>regression: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5029200" cy="159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Ordered Factor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081346" cy="5135563"/>
          </a:xfrm>
        </p:spPr>
        <p:txBody>
          <a:bodyPr>
            <a:normAutofit/>
          </a:bodyPr>
          <a:lstStyle/>
          <a:p>
            <a:r>
              <a:rPr lang="en-US" sz="1800" dirty="0"/>
              <a:t>Ordered factor variables can typically be converted to numerical </a:t>
            </a:r>
            <a:r>
              <a:rPr lang="en-US" sz="1800" dirty="0" smtClean="0"/>
              <a:t>values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used as is. For example, the variable </a:t>
            </a:r>
            <a:r>
              <a:rPr lang="en-US" sz="1800" dirty="0" err="1"/>
              <a:t>BldgGrade</a:t>
            </a:r>
            <a:r>
              <a:rPr lang="en-US" sz="1800" dirty="0"/>
              <a:t> is an ordered factor variable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Treating ordered factors as a numeric variable preserves the information contained in the ordering </a:t>
            </a:r>
            <a:r>
              <a:rPr lang="en-US" sz="1800" dirty="0" smtClean="0"/>
              <a:t>that</a:t>
            </a:r>
            <a:r>
              <a:rPr lang="tr-TR" sz="1800" dirty="0" smtClean="0"/>
              <a:t> </a:t>
            </a:r>
            <a:r>
              <a:rPr lang="en-US" sz="1800" dirty="0" smtClean="0"/>
              <a:t>would </a:t>
            </a:r>
            <a:r>
              <a:rPr lang="en-US" sz="1800" dirty="0"/>
              <a:t>be lost if it were converted to a factor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r>
              <a:rPr lang="tr-TR" sz="1800" b="1" i="1" dirty="0" smtClean="0"/>
              <a:t>Caution</a:t>
            </a:r>
            <a:r>
              <a:rPr lang="tr-TR" sz="1800" dirty="0" smtClean="0"/>
              <a:t>: see that the values are not squenced equally, like 1,2,3,4,5.</a:t>
            </a:r>
            <a:r>
              <a:rPr lang="tr-TR" sz="1800" dirty="0"/>
              <a:t> </a:t>
            </a:r>
            <a:r>
              <a:rPr lang="tr-TR" sz="1800" dirty="0" smtClean="0"/>
              <a:t>The distance between the levels are not assumed to be equal in this case.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546" y="1447800"/>
            <a:ext cx="1605454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Correlated Predictors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 multiple regression, the predictor variables are often correlated with each other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r>
              <a:rPr lang="en-US" sz="1800" dirty="0"/>
              <a:t>The coefficient for Bedrooms is negative! This implies that adding a bedroom to a house will reduce </a:t>
            </a:r>
            <a:r>
              <a:rPr lang="en-US" sz="1800" dirty="0" smtClean="0"/>
              <a:t>its</a:t>
            </a:r>
            <a:r>
              <a:rPr lang="tr-TR" sz="1800" dirty="0" smtClean="0"/>
              <a:t> </a:t>
            </a:r>
            <a:r>
              <a:rPr lang="en-US" sz="1800" dirty="0" smtClean="0"/>
              <a:t>value</a:t>
            </a:r>
            <a:r>
              <a:rPr lang="en-US" sz="1800" dirty="0"/>
              <a:t>. How can this be? This is because the predictor variables are correlated: larger houses tend to </a:t>
            </a:r>
            <a:r>
              <a:rPr lang="en-US" sz="1800" dirty="0" smtClean="0"/>
              <a:t>have</a:t>
            </a:r>
            <a:r>
              <a:rPr lang="tr-TR" sz="1800" dirty="0" smtClean="0"/>
              <a:t> </a:t>
            </a:r>
            <a:r>
              <a:rPr lang="en-US" sz="1800" dirty="0" smtClean="0"/>
              <a:t>more </a:t>
            </a:r>
            <a:r>
              <a:rPr lang="en-US" sz="1800" dirty="0"/>
              <a:t>bedrooms, and it is the size that drives house value, not the number of bedrooms. Consider </a:t>
            </a:r>
            <a:r>
              <a:rPr lang="en-US" sz="1800" dirty="0" smtClean="0"/>
              <a:t>two</a:t>
            </a:r>
            <a:r>
              <a:rPr lang="tr-TR" sz="1800" dirty="0" smtClean="0"/>
              <a:t> </a:t>
            </a:r>
            <a:r>
              <a:rPr lang="en-US" sz="1800" dirty="0" smtClean="0"/>
              <a:t>homes </a:t>
            </a:r>
            <a:r>
              <a:rPr lang="en-US" sz="1800" dirty="0"/>
              <a:t>of the exact same size: it is reasonable to expect that a home with more, but smaller, </a:t>
            </a:r>
            <a:r>
              <a:rPr lang="en-US" sz="1800" dirty="0" smtClean="0"/>
              <a:t>bedrooms</a:t>
            </a:r>
            <a:r>
              <a:rPr lang="tr-TR" sz="1800" dirty="0" smtClean="0"/>
              <a:t> </a:t>
            </a:r>
            <a:r>
              <a:rPr lang="en-US" sz="1800" dirty="0" smtClean="0"/>
              <a:t>would </a:t>
            </a:r>
            <a:r>
              <a:rPr lang="en-US" sz="1800" dirty="0"/>
              <a:t>be considered less desirable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Having correlated predictors can make it difficult to interpret the sign and value of regression </a:t>
            </a:r>
            <a:r>
              <a:rPr lang="en-US" sz="1800" dirty="0" smtClean="0"/>
              <a:t>coefficients</a:t>
            </a:r>
            <a:r>
              <a:rPr lang="tr-TR" sz="1800" dirty="0" smtClean="0"/>
              <a:t> </a:t>
            </a:r>
            <a:r>
              <a:rPr lang="en-US" sz="1800" dirty="0" smtClean="0"/>
              <a:t>(and </a:t>
            </a:r>
            <a:r>
              <a:rPr lang="en-US" sz="1800" dirty="0"/>
              <a:t>can inflate the standard error of the estimates). The variables for bedrooms, house size, and </a:t>
            </a:r>
            <a:r>
              <a:rPr lang="en-US" sz="1800" dirty="0" smtClean="0"/>
              <a:t>number</a:t>
            </a:r>
            <a:r>
              <a:rPr lang="tr-TR" sz="1800" dirty="0" smtClean="0"/>
              <a:t> </a:t>
            </a:r>
            <a:r>
              <a:rPr lang="en-US" sz="1800" dirty="0" smtClean="0"/>
              <a:t>of </a:t>
            </a:r>
            <a:r>
              <a:rPr lang="en-US" sz="1800" dirty="0"/>
              <a:t>bathrooms are all correlated.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305300" cy="193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Multicollinearity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An extreme case of correlated variables produces </a:t>
            </a:r>
            <a:r>
              <a:rPr lang="en-US" sz="1800" dirty="0" err="1"/>
              <a:t>multicollinearity</a:t>
            </a:r>
            <a:r>
              <a:rPr lang="en-US" sz="1800" dirty="0"/>
              <a:t> — a condition in which there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err="1" smtClean="0"/>
              <a:t>redundance</a:t>
            </a:r>
            <a:r>
              <a:rPr lang="en-US" sz="1800" dirty="0" smtClean="0"/>
              <a:t> </a:t>
            </a:r>
            <a:r>
              <a:rPr lang="en-US" sz="1800" dirty="0"/>
              <a:t>among the predictor variables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Perfect </a:t>
            </a:r>
            <a:r>
              <a:rPr lang="en-US" sz="1800" dirty="0" err="1"/>
              <a:t>multicollinearity</a:t>
            </a:r>
            <a:r>
              <a:rPr lang="en-US" sz="1800" dirty="0"/>
              <a:t> occurs when one predictor </a:t>
            </a:r>
            <a:r>
              <a:rPr lang="en-US" sz="1800" dirty="0" smtClean="0"/>
              <a:t>variable</a:t>
            </a:r>
            <a:r>
              <a:rPr lang="tr-TR" sz="1800" dirty="0" smtClean="0"/>
              <a:t> </a:t>
            </a:r>
            <a:r>
              <a:rPr lang="en-US" sz="1800" dirty="0" smtClean="0"/>
              <a:t>can </a:t>
            </a:r>
            <a:r>
              <a:rPr lang="en-US" sz="1800" dirty="0"/>
              <a:t>be expressed as a linear combination of others. </a:t>
            </a:r>
            <a:endParaRPr lang="tr-TR" sz="1800" dirty="0" smtClean="0"/>
          </a:p>
          <a:p>
            <a:r>
              <a:rPr lang="en-US" sz="1800" dirty="0" err="1" smtClean="0"/>
              <a:t>Multicollinearity</a:t>
            </a:r>
            <a:r>
              <a:rPr lang="en-US" sz="1800" dirty="0" smtClean="0"/>
              <a:t> </a:t>
            </a:r>
            <a:r>
              <a:rPr lang="en-US" sz="1800" dirty="0"/>
              <a:t>occurs when:</a:t>
            </a:r>
          </a:p>
          <a:p>
            <a:pPr lvl="1"/>
            <a:r>
              <a:rPr lang="en-US" sz="1400" dirty="0"/>
              <a:t>A variable is included multiple times by error.</a:t>
            </a:r>
          </a:p>
          <a:p>
            <a:pPr lvl="1"/>
            <a:r>
              <a:rPr lang="en-US" sz="1400" dirty="0"/>
              <a:t>P dummies, instead of P – 1 dummies, are created from a factor variable (see “Factor Variables </a:t>
            </a:r>
            <a:r>
              <a:rPr lang="en-US" sz="1400" dirty="0" smtClean="0"/>
              <a:t>in</a:t>
            </a:r>
            <a:r>
              <a:rPr lang="tr-TR" sz="1400" dirty="0" smtClean="0"/>
              <a:t> </a:t>
            </a:r>
            <a:r>
              <a:rPr lang="en-US" sz="1400" dirty="0" smtClean="0"/>
              <a:t>Regression</a:t>
            </a:r>
            <a:r>
              <a:rPr lang="en-US" sz="1400" dirty="0"/>
              <a:t>”).</a:t>
            </a:r>
          </a:p>
          <a:p>
            <a:pPr lvl="1"/>
            <a:r>
              <a:rPr lang="en-US" sz="1400" dirty="0" smtClean="0"/>
              <a:t>Two </a:t>
            </a:r>
            <a:r>
              <a:rPr lang="en-US" sz="1400" dirty="0"/>
              <a:t>variables are </a:t>
            </a:r>
            <a:r>
              <a:rPr lang="en-US" sz="1400" dirty="0" smtClean="0"/>
              <a:t>nearly </a:t>
            </a:r>
            <a:r>
              <a:rPr lang="en-US" sz="1400" dirty="0"/>
              <a:t>perfectly correlated with one </a:t>
            </a:r>
            <a:r>
              <a:rPr lang="en-US" sz="1400" dirty="0" smtClean="0"/>
              <a:t>another</a:t>
            </a:r>
            <a:endParaRPr lang="tr-TR" sz="1400" dirty="0" smtClean="0"/>
          </a:p>
          <a:p>
            <a:r>
              <a:rPr lang="en-US" sz="1800" dirty="0" err="1"/>
              <a:t>Multicollinearity</a:t>
            </a:r>
            <a:r>
              <a:rPr lang="en-US" sz="1800" dirty="0"/>
              <a:t> in regression must be addressed — variables should be removed until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err="1" smtClean="0"/>
              <a:t>multicollinearity</a:t>
            </a:r>
            <a:r>
              <a:rPr lang="en-US" sz="1800" dirty="0" smtClean="0"/>
              <a:t> </a:t>
            </a:r>
            <a:r>
              <a:rPr lang="en-US" sz="1800" dirty="0"/>
              <a:t>is gone. A regression does not have a well-defined solution in the presence of </a:t>
            </a:r>
            <a:r>
              <a:rPr lang="en-US" sz="1800" dirty="0" smtClean="0"/>
              <a:t>perfect</a:t>
            </a:r>
            <a:r>
              <a:rPr lang="tr-TR" sz="1800" dirty="0" smtClean="0"/>
              <a:t> </a:t>
            </a:r>
            <a:r>
              <a:rPr lang="en-US" sz="1800" dirty="0" err="1" smtClean="0"/>
              <a:t>multicollinearity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Many software packages, including R, automatically handle certain types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err="1" smtClean="0"/>
              <a:t>multicolliearity</a:t>
            </a:r>
            <a:r>
              <a:rPr lang="en-US" sz="1800" dirty="0"/>
              <a:t>. For example, if </a:t>
            </a:r>
            <a:r>
              <a:rPr lang="en-US" sz="1800" dirty="0" err="1"/>
              <a:t>SqFtTotLiving</a:t>
            </a:r>
            <a:r>
              <a:rPr lang="en-US" sz="1800" dirty="0"/>
              <a:t> is included twice in the regression of the house </a:t>
            </a:r>
            <a:r>
              <a:rPr lang="en-US" sz="1800" dirty="0" smtClean="0"/>
              <a:t>data,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results are the same as for the </a:t>
            </a:r>
            <a:r>
              <a:rPr lang="en-US" sz="1800" dirty="0" err="1"/>
              <a:t>house_lm</a:t>
            </a:r>
            <a:r>
              <a:rPr lang="en-US" sz="1800" dirty="0"/>
              <a:t> model.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 smtClean="0"/>
              <a:t>Regression Equation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1800" dirty="0"/>
              <a:t>Simple linear regression estimates exactly how much Y will change when X changes by a certain amount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symbol </a:t>
            </a:r>
            <a:r>
              <a:rPr lang="tr-TR" sz="1800" dirty="0" smtClean="0"/>
              <a:t>b0 </a:t>
            </a:r>
            <a:r>
              <a:rPr lang="en-US" sz="1800" dirty="0" smtClean="0"/>
              <a:t>is </a:t>
            </a:r>
            <a:r>
              <a:rPr lang="en-US" sz="1800" dirty="0"/>
              <a:t>known as the intercept (</a:t>
            </a:r>
            <a:r>
              <a:rPr lang="en-US" sz="1800" dirty="0" smtClean="0"/>
              <a:t>or</a:t>
            </a:r>
            <a:r>
              <a:rPr lang="tr-TR" sz="1800" dirty="0" smtClean="0"/>
              <a:t> </a:t>
            </a:r>
            <a:r>
              <a:rPr lang="en-US" sz="1800" dirty="0" smtClean="0"/>
              <a:t>constant</a:t>
            </a:r>
            <a:r>
              <a:rPr lang="en-US" sz="1800" dirty="0"/>
              <a:t>), and the symbol </a:t>
            </a:r>
            <a:r>
              <a:rPr lang="tr-TR" sz="1800" dirty="0" smtClean="0"/>
              <a:t>b1 </a:t>
            </a:r>
            <a:r>
              <a:rPr lang="en-US" sz="1800" dirty="0" smtClean="0"/>
              <a:t>as </a:t>
            </a:r>
            <a:r>
              <a:rPr lang="en-US" sz="1800" dirty="0"/>
              <a:t>the slope for X</a:t>
            </a:r>
            <a:r>
              <a:rPr lang="en-US" sz="1800" dirty="0" smtClean="0"/>
              <a:t>.</a:t>
            </a:r>
            <a:endParaRPr lang="tr-TR" sz="1800" dirty="0"/>
          </a:p>
          <a:p>
            <a:r>
              <a:rPr lang="en-US" sz="1800" dirty="0"/>
              <a:t>The Y variable is known as the </a:t>
            </a:r>
            <a:r>
              <a:rPr lang="en-US" sz="1800" dirty="0" err="1" smtClean="0"/>
              <a:t>respons</a:t>
            </a:r>
            <a:r>
              <a:rPr lang="tr-TR" sz="1800" dirty="0" smtClean="0"/>
              <a:t>e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or </a:t>
            </a:r>
            <a:r>
              <a:rPr lang="en-US" sz="1800" dirty="0" smtClean="0"/>
              <a:t>dependent</a:t>
            </a:r>
            <a:r>
              <a:rPr lang="tr-TR" sz="1800" dirty="0" smtClean="0"/>
              <a:t> </a:t>
            </a:r>
            <a:r>
              <a:rPr lang="en-US" sz="1800" dirty="0" smtClean="0"/>
              <a:t>variable </a:t>
            </a:r>
            <a:r>
              <a:rPr lang="en-US" sz="1800" dirty="0"/>
              <a:t>since it depends on X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</a:t>
            </a:r>
            <a:r>
              <a:rPr lang="en-US" sz="1800" i="1" dirty="0"/>
              <a:t>X </a:t>
            </a:r>
            <a:r>
              <a:rPr lang="en-US" sz="1800" dirty="0"/>
              <a:t>variable is known as the </a:t>
            </a:r>
            <a:r>
              <a:rPr lang="en-US" sz="1800" i="1" dirty="0"/>
              <a:t>predictor </a:t>
            </a:r>
            <a:endParaRPr lang="tr-TR" sz="1800" i="1" dirty="0" smtClean="0"/>
          </a:p>
          <a:p>
            <a:pPr marL="0" indent="0">
              <a:buNone/>
            </a:pPr>
            <a:r>
              <a:rPr lang="tr-TR" sz="1800" i="1" dirty="0"/>
              <a:t> </a:t>
            </a:r>
            <a:r>
              <a:rPr lang="tr-TR" sz="1800" i="1" dirty="0" smtClean="0"/>
              <a:t>      </a:t>
            </a:r>
            <a:r>
              <a:rPr lang="en-US" sz="1800" dirty="0" smtClean="0"/>
              <a:t>or </a:t>
            </a:r>
            <a:r>
              <a:rPr lang="en-US" sz="1800" i="1" dirty="0"/>
              <a:t>independent </a:t>
            </a:r>
            <a:r>
              <a:rPr lang="en-US" sz="1800" dirty="0"/>
              <a:t>variable. </a:t>
            </a:r>
            <a:endParaRPr lang="tr-T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219325" cy="47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95600"/>
            <a:ext cx="3281363" cy="323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80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Interactions and Main Effects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1800" dirty="0"/>
              <a:t>An implicit assumption when only main effects are used in a model is that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relationship </a:t>
            </a:r>
            <a:r>
              <a:rPr lang="en-US" sz="1800" dirty="0"/>
              <a:t>between a predictor variable and the response is independent of the other </a:t>
            </a:r>
            <a:r>
              <a:rPr lang="en-US" sz="1800" dirty="0" smtClean="0"/>
              <a:t>predictor</a:t>
            </a:r>
            <a:r>
              <a:rPr lang="tr-TR" sz="1800" dirty="0" smtClean="0"/>
              <a:t> </a:t>
            </a:r>
            <a:r>
              <a:rPr lang="en-US" sz="1800" dirty="0" smtClean="0"/>
              <a:t>variables</a:t>
            </a:r>
            <a:r>
              <a:rPr lang="en-US" sz="1800" dirty="0"/>
              <a:t>. This is often not the case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You include interactions between variables in R using the * operator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894" y="2057400"/>
            <a:ext cx="4488944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87592"/>
            <a:ext cx="3775494" cy="440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For a home in the lowest </a:t>
            </a:r>
            <a:r>
              <a:rPr lang="en-US" sz="1800" dirty="0" err="1"/>
              <a:t>ZipGroup</a:t>
            </a:r>
            <a:r>
              <a:rPr lang="en-US" sz="1800" dirty="0"/>
              <a:t>, the </a:t>
            </a:r>
            <a:r>
              <a:rPr lang="en-US" sz="1800" dirty="0" smtClean="0"/>
              <a:t>slope</a:t>
            </a:r>
            <a:r>
              <a:rPr lang="tr-TR" sz="1800" dirty="0" smtClean="0"/>
              <a:t> </a:t>
            </a:r>
            <a:r>
              <a:rPr lang="en-US" sz="1800" dirty="0" smtClean="0"/>
              <a:t>is </a:t>
            </a:r>
            <a:r>
              <a:rPr lang="en-US" sz="1800" dirty="0"/>
              <a:t>the same as the slope for the main effect </a:t>
            </a:r>
            <a:r>
              <a:rPr lang="en-US" sz="1800" dirty="0" err="1"/>
              <a:t>SqFtTotLiving</a:t>
            </a:r>
            <a:r>
              <a:rPr lang="en-US" sz="1800" dirty="0"/>
              <a:t>, which is $177 per square </a:t>
            </a:r>
            <a:r>
              <a:rPr lang="en-US" sz="1800" dirty="0" smtClean="0"/>
              <a:t>foot</a:t>
            </a:r>
            <a:endParaRPr lang="tr-TR" sz="1800" dirty="0" smtClean="0"/>
          </a:p>
          <a:p>
            <a:r>
              <a:rPr lang="en-US" sz="1800" dirty="0"/>
              <a:t>For a </a:t>
            </a:r>
            <a:r>
              <a:rPr lang="en-US" sz="1800" dirty="0" smtClean="0"/>
              <a:t>home</a:t>
            </a:r>
            <a:r>
              <a:rPr lang="tr-TR" sz="1800" dirty="0" smtClean="0"/>
              <a:t> </a:t>
            </a:r>
            <a:r>
              <a:rPr lang="en-US" sz="1800" dirty="0" smtClean="0"/>
              <a:t>in </a:t>
            </a:r>
            <a:r>
              <a:rPr lang="en-US" sz="1800" dirty="0"/>
              <a:t>the highest </a:t>
            </a:r>
            <a:r>
              <a:rPr lang="en-US" sz="1800" dirty="0" err="1"/>
              <a:t>ZipGroup</a:t>
            </a:r>
            <a:r>
              <a:rPr lang="en-US" sz="1800" dirty="0"/>
              <a:t>, the slope is the sum of the main effect plus SqFtTotLiving:ZipGroup5, </a:t>
            </a:r>
            <a:r>
              <a:rPr lang="en-US" sz="1800" dirty="0" smtClean="0"/>
              <a:t>or</a:t>
            </a:r>
            <a:r>
              <a:rPr lang="tr-TR" sz="1800" dirty="0" smtClean="0"/>
              <a:t> </a:t>
            </a:r>
            <a:r>
              <a:rPr lang="en-US" sz="1800" dirty="0" smtClean="0"/>
              <a:t>$177 </a:t>
            </a:r>
            <a:r>
              <a:rPr lang="en-US" sz="1800" dirty="0"/>
              <a:t>+ $230 = $447 per square foot.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Outliers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1800" dirty="0"/>
              <a:t>Generally speaking, an extreme value, also called an outlier, is one that is distant from most of the </a:t>
            </a:r>
            <a:r>
              <a:rPr lang="en-US" sz="1800" dirty="0" smtClean="0"/>
              <a:t>other</a:t>
            </a:r>
            <a:r>
              <a:rPr lang="tr-TR" sz="1800" dirty="0" smtClean="0"/>
              <a:t> </a:t>
            </a:r>
            <a:r>
              <a:rPr lang="en-US" sz="1800" dirty="0" smtClean="0"/>
              <a:t>observations.</a:t>
            </a:r>
            <a:endParaRPr lang="tr-TR" sz="1800" dirty="0" smtClean="0"/>
          </a:p>
          <a:p>
            <a:r>
              <a:rPr lang="en-US" sz="1800" dirty="0"/>
              <a:t>Just as outliers need to be handled for estimates of location and </a:t>
            </a:r>
            <a:r>
              <a:rPr lang="en-US" sz="1800" dirty="0" smtClean="0"/>
              <a:t>variability</a:t>
            </a:r>
            <a:r>
              <a:rPr lang="tr-TR" sz="1800" dirty="0" smtClean="0"/>
              <a:t>, </a:t>
            </a:r>
            <a:r>
              <a:rPr lang="en-US" sz="1800" dirty="0" smtClean="0"/>
              <a:t>outliers </a:t>
            </a:r>
            <a:r>
              <a:rPr lang="en-US" sz="1800" dirty="0"/>
              <a:t>can cause problems with regression models.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regression</a:t>
            </a:r>
            <a:r>
              <a:rPr lang="en-US" sz="1800" dirty="0"/>
              <a:t>, an outlier is a record whose actual y value is distant from the predicted </a:t>
            </a:r>
            <a:r>
              <a:rPr lang="en-US" sz="1800" dirty="0" smtClean="0"/>
              <a:t>value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In regression, the standardized residual is the metric that is typically used to determine whether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record </a:t>
            </a:r>
            <a:r>
              <a:rPr lang="en-US" sz="1800" dirty="0"/>
              <a:t>is classified as an outlier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In this case, the </a:t>
            </a:r>
            <a:r>
              <a:rPr lang="en-US" sz="1800" dirty="0" smtClean="0"/>
              <a:t>outlier</a:t>
            </a:r>
            <a:r>
              <a:rPr lang="tr-TR" sz="1800" dirty="0" smtClean="0"/>
              <a:t> </a:t>
            </a:r>
            <a:r>
              <a:rPr lang="en-US" sz="1800" dirty="0" err="1" smtClean="0"/>
              <a:t>corresonds</a:t>
            </a:r>
            <a:r>
              <a:rPr lang="en-US" sz="1800" dirty="0" smtClean="0"/>
              <a:t> </a:t>
            </a:r>
            <a:r>
              <a:rPr lang="en-US" sz="1800" dirty="0"/>
              <a:t>to a sale that is anomalous and should not be included in the regression. Outliers could also </a:t>
            </a:r>
            <a:r>
              <a:rPr lang="en-US" sz="1800" dirty="0" smtClean="0"/>
              <a:t>be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result of other problems, such as a “fat-finger” data entry or a mismatch of units</a:t>
            </a:r>
            <a:endParaRPr lang="tr-T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105150"/>
            <a:ext cx="62865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Influential Values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800" dirty="0"/>
              <a:t>A value whose absence would significantly change the regression equation is termed an </a:t>
            </a:r>
            <a:r>
              <a:rPr lang="en-US" sz="1800" dirty="0" err="1" smtClean="0"/>
              <a:t>inf</a:t>
            </a:r>
            <a:r>
              <a:rPr lang="tr-TR" sz="1800" dirty="0" smtClean="0"/>
              <a:t>l</a:t>
            </a:r>
            <a:r>
              <a:rPr lang="en-US" sz="1800" dirty="0" err="1" smtClean="0"/>
              <a:t>uential</a:t>
            </a:r>
            <a:r>
              <a:rPr lang="tr-TR" sz="1800" dirty="0" smtClean="0"/>
              <a:t> </a:t>
            </a:r>
            <a:r>
              <a:rPr lang="en-US" sz="1800" dirty="0" smtClean="0"/>
              <a:t>observation.</a:t>
            </a:r>
            <a:endParaRPr lang="tr-TR" sz="1800" dirty="0" smtClean="0"/>
          </a:p>
          <a:p>
            <a:r>
              <a:rPr lang="en-US" sz="1800" dirty="0"/>
              <a:t>This data value is considered to have high leverage on the regression.</a:t>
            </a:r>
            <a:endParaRPr lang="tr-T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88234"/>
            <a:ext cx="4234288" cy="439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1800" dirty="0"/>
              <a:t>In addition to standardized residuals (see “Outliers”), statisticians have developed several metrics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determine </a:t>
            </a:r>
            <a:r>
              <a:rPr lang="en-US" sz="1800" dirty="0"/>
              <a:t>the influence of a single record on a regression. A common measure of leverage is the </a:t>
            </a:r>
            <a:r>
              <a:rPr lang="en-US" sz="1800" dirty="0" smtClean="0"/>
              <a:t>hat</a:t>
            </a:r>
            <a:r>
              <a:rPr lang="tr-TR" sz="1800" dirty="0" smtClean="0"/>
              <a:t>-</a:t>
            </a:r>
            <a:r>
              <a:rPr lang="en-US" sz="1800" dirty="0" smtClean="0"/>
              <a:t>value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Another metric is Cook’s distance, which defines influence as a combination of leverage and </a:t>
            </a:r>
            <a:r>
              <a:rPr lang="en-US" sz="1800" dirty="0" smtClean="0"/>
              <a:t>residual</a:t>
            </a:r>
            <a:r>
              <a:rPr lang="tr-TR" sz="1800" dirty="0" smtClean="0"/>
              <a:t> </a:t>
            </a:r>
            <a:r>
              <a:rPr lang="en-US" sz="1800" dirty="0" smtClean="0"/>
              <a:t>size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An influence plot or bubble plot combines standardized residuals, the hat-value, and Cook’s distance in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single </a:t>
            </a:r>
            <a:r>
              <a:rPr lang="en-US" sz="1800" dirty="0"/>
              <a:t>plot.</a:t>
            </a:r>
            <a:endParaRPr lang="tr-T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2581233"/>
            <a:ext cx="4176713" cy="422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1371600"/>
          </a:xfrm>
        </p:spPr>
        <p:txBody>
          <a:bodyPr>
            <a:normAutofit/>
          </a:bodyPr>
          <a:lstStyle/>
          <a:p>
            <a:r>
              <a:rPr lang="tr-TR" sz="1800" dirty="0" smtClean="0"/>
              <a:t>Table </a:t>
            </a:r>
            <a:r>
              <a:rPr lang="en-US" sz="1800" dirty="0" smtClean="0"/>
              <a:t>compares </a:t>
            </a:r>
            <a:r>
              <a:rPr lang="en-US" sz="1800" dirty="0"/>
              <a:t>the regression with the full data set and with highly influential data points removed.</a:t>
            </a:r>
          </a:p>
          <a:p>
            <a:r>
              <a:rPr lang="en-US" sz="1800" dirty="0"/>
              <a:t>The regression coefficient for Bathrooms changes quite dramatically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276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31675"/>
            <a:ext cx="4724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For purposes of fitting a regression that reliably predicts future data, identifying influential </a:t>
            </a:r>
            <a:r>
              <a:rPr lang="en-US" sz="1800" dirty="0" smtClean="0"/>
              <a:t>observations</a:t>
            </a:r>
            <a:r>
              <a:rPr lang="tr-TR" sz="1800" dirty="0" smtClean="0"/>
              <a:t> </a:t>
            </a:r>
            <a:r>
              <a:rPr lang="en-US" sz="1800" dirty="0" smtClean="0"/>
              <a:t>is </a:t>
            </a:r>
            <a:r>
              <a:rPr lang="en-US" sz="1800" dirty="0"/>
              <a:t>only useful in smaller data sets. </a:t>
            </a:r>
            <a:endParaRPr lang="tr-TR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regressions involving many records, it is unlikely that any </a:t>
            </a:r>
            <a:r>
              <a:rPr lang="en-US" sz="1800" dirty="0" smtClean="0"/>
              <a:t>one</a:t>
            </a:r>
            <a:r>
              <a:rPr lang="tr-TR" sz="1800" dirty="0" smtClean="0"/>
              <a:t> </a:t>
            </a:r>
            <a:r>
              <a:rPr lang="en-US" sz="1800" dirty="0" smtClean="0"/>
              <a:t>observation </a:t>
            </a:r>
            <a:r>
              <a:rPr lang="en-US" sz="1800" dirty="0"/>
              <a:t>will carry sufficient weight to cause extreme influence on the fitted equation (although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regression </a:t>
            </a:r>
            <a:r>
              <a:rPr lang="en-US" sz="1800" dirty="0"/>
              <a:t>may still have big outliers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purposes of anomaly detection, though, identifying </a:t>
            </a:r>
            <a:r>
              <a:rPr lang="en-US" sz="1800" dirty="0" smtClean="0"/>
              <a:t>influential</a:t>
            </a:r>
            <a:r>
              <a:rPr lang="tr-TR" sz="1800" dirty="0" smtClean="0"/>
              <a:t> </a:t>
            </a:r>
            <a:r>
              <a:rPr lang="en-US" sz="1800" dirty="0" smtClean="0"/>
              <a:t>observations </a:t>
            </a:r>
            <a:r>
              <a:rPr lang="en-US" sz="1800" dirty="0"/>
              <a:t>can be very useful.</a:t>
            </a:r>
            <a:r>
              <a:rPr lang="tr-TR" sz="1800" dirty="0" smtClean="0"/>
              <a:t>T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Heteroskedasticity, Non-Normality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rmAutofit/>
          </a:bodyPr>
          <a:lstStyle/>
          <a:p>
            <a:r>
              <a:rPr lang="tr-TR" sz="1800" dirty="0" smtClean="0"/>
              <a:t>I</a:t>
            </a:r>
            <a:r>
              <a:rPr lang="en-US" sz="1800" dirty="0" smtClean="0"/>
              <a:t>n </a:t>
            </a:r>
            <a:r>
              <a:rPr lang="en-US" sz="1800" dirty="0"/>
              <a:t>most problems, data scientists do not need to </a:t>
            </a:r>
            <a:r>
              <a:rPr lang="en-US" sz="1800" dirty="0" smtClean="0"/>
              <a:t>be</a:t>
            </a:r>
            <a:r>
              <a:rPr lang="tr-TR" sz="1800" dirty="0" smtClean="0"/>
              <a:t> </a:t>
            </a:r>
            <a:r>
              <a:rPr lang="en-US" sz="1800" dirty="0" smtClean="0"/>
              <a:t>too </a:t>
            </a:r>
            <a:r>
              <a:rPr lang="en-US" sz="1800" dirty="0"/>
              <a:t>concerned with the distribution of the residuals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One area where this may be of concern to </a:t>
            </a:r>
            <a:r>
              <a:rPr lang="en-US" sz="1800" dirty="0" smtClean="0"/>
              <a:t>data</a:t>
            </a:r>
            <a:r>
              <a:rPr lang="tr-TR" sz="1800" dirty="0" smtClean="0"/>
              <a:t> </a:t>
            </a:r>
            <a:r>
              <a:rPr lang="en-US" sz="1800" dirty="0" smtClean="0"/>
              <a:t>scientists </a:t>
            </a:r>
            <a:r>
              <a:rPr lang="en-US" sz="1800" dirty="0"/>
              <a:t>is the standard calculation of confidence intervals for predicted values, which are based </a:t>
            </a:r>
            <a:r>
              <a:rPr lang="en-US" sz="1800" dirty="0" smtClean="0"/>
              <a:t>upon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assumptions about the </a:t>
            </a:r>
            <a:r>
              <a:rPr lang="en-US" sz="1800" dirty="0" smtClean="0"/>
              <a:t>residuals</a:t>
            </a:r>
            <a:r>
              <a:rPr lang="tr-TR" sz="1800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3406541" cy="343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971800"/>
            <a:ext cx="5051659" cy="373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Heteroskedasticity</a:t>
            </a:r>
            <a:r>
              <a:rPr lang="en-US" sz="1800" dirty="0" smtClean="0"/>
              <a:t> is the lack of constant</a:t>
            </a:r>
            <a:r>
              <a:rPr lang="tr-TR" sz="1800" dirty="0" smtClean="0"/>
              <a:t> </a:t>
            </a:r>
            <a:r>
              <a:rPr lang="en-US" sz="1800" dirty="0" smtClean="0"/>
              <a:t>residual variance across the range of the</a:t>
            </a:r>
            <a:r>
              <a:rPr lang="tr-TR" sz="1800" dirty="0" smtClean="0"/>
              <a:t> </a:t>
            </a:r>
            <a:r>
              <a:rPr lang="en-US" sz="1800" dirty="0" smtClean="0"/>
              <a:t>predicted values. </a:t>
            </a:r>
            <a:endParaRPr lang="tr-TR" sz="1800" dirty="0" smtClean="0"/>
          </a:p>
          <a:p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other words, errors are greater for </a:t>
            </a:r>
            <a:r>
              <a:rPr lang="tr-TR" sz="1800" dirty="0"/>
              <a:t> </a:t>
            </a:r>
            <a:r>
              <a:rPr lang="en-US" sz="1800" dirty="0" smtClean="0"/>
              <a:t>some portions of the range than for others.</a:t>
            </a:r>
            <a:endParaRPr lang="tr-TR" sz="1800" dirty="0" smtClean="0"/>
          </a:p>
          <a:p>
            <a:r>
              <a:rPr lang="en-US" sz="1800" dirty="0" err="1" smtClean="0"/>
              <a:t>Heteroskedasticity</a:t>
            </a:r>
            <a:r>
              <a:rPr lang="en-US" sz="1800" dirty="0" smtClean="0"/>
              <a:t> indicates that prediction errors differ for different ranges of the predicted value, and may suggest an</a:t>
            </a:r>
            <a:r>
              <a:rPr lang="tr-TR" sz="1800" dirty="0" smtClean="0"/>
              <a:t> </a:t>
            </a:r>
            <a:r>
              <a:rPr lang="en-US" sz="1800" dirty="0" smtClean="0"/>
              <a:t>incomplete model.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Partial Residual Plots and Nonlinearity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800" dirty="0"/>
              <a:t>Partial residual plots are a way to visualize how well the estimated fit explains the relationship </a:t>
            </a:r>
            <a:r>
              <a:rPr lang="en-US" sz="1800" dirty="0" smtClean="0"/>
              <a:t>between</a:t>
            </a:r>
            <a:r>
              <a:rPr lang="tr-TR" sz="1800" dirty="0" smtClean="0"/>
              <a:t> </a:t>
            </a:r>
            <a:r>
              <a:rPr lang="en-US" sz="1800" dirty="0" smtClean="0"/>
              <a:t>a </a:t>
            </a:r>
            <a:r>
              <a:rPr lang="en-US" sz="1800" dirty="0"/>
              <a:t>predictor and the outcome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Along with detection of outliers, this is probably the most </a:t>
            </a:r>
            <a:r>
              <a:rPr lang="en-US" sz="1800" dirty="0" smtClean="0"/>
              <a:t>important</a:t>
            </a:r>
            <a:r>
              <a:rPr lang="tr-TR" sz="1800" dirty="0" smtClean="0"/>
              <a:t> </a:t>
            </a:r>
            <a:r>
              <a:rPr lang="en-US" sz="1800" dirty="0" smtClean="0"/>
              <a:t>diagnostic </a:t>
            </a:r>
            <a:r>
              <a:rPr lang="en-US" sz="1800" dirty="0"/>
              <a:t>for data scientists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basic idea of a partial residual plot is to isolate the </a:t>
            </a:r>
            <a:r>
              <a:rPr lang="en-US" sz="1800" dirty="0" smtClean="0"/>
              <a:t>relationship</a:t>
            </a:r>
            <a:r>
              <a:rPr lang="tr-TR" sz="1800" dirty="0" smtClean="0"/>
              <a:t> </a:t>
            </a:r>
            <a:r>
              <a:rPr lang="en-US" sz="1800" dirty="0" smtClean="0"/>
              <a:t>between </a:t>
            </a:r>
            <a:r>
              <a:rPr lang="en-US" sz="1800" dirty="0"/>
              <a:t>a predictor variable and the response, taking into account all of the other predictor variables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A partial residual might be thought of as a “synthetic outcome” value, combining the prediction based on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single </a:t>
            </a:r>
            <a:r>
              <a:rPr lang="en-US" sz="1800" dirty="0"/>
              <a:t>predictor with the actual residual from the full regression equation.</a:t>
            </a:r>
            <a:endParaRPr lang="tr-T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6629400" cy="8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en-US" sz="1800" dirty="0"/>
              <a:t>The partial residual is an estimate of the contribution </a:t>
            </a:r>
            <a:r>
              <a:rPr lang="en-US" sz="1800" dirty="0" smtClean="0"/>
              <a:t>that</a:t>
            </a:r>
            <a:r>
              <a:rPr lang="tr-TR" sz="1800" dirty="0" smtClean="0"/>
              <a:t> </a:t>
            </a:r>
            <a:r>
              <a:rPr lang="en-US" sz="1800" dirty="0" err="1" smtClean="0"/>
              <a:t>SqFtTotLiving</a:t>
            </a:r>
            <a:r>
              <a:rPr lang="en-US" sz="1800" dirty="0" smtClean="0"/>
              <a:t> </a:t>
            </a:r>
            <a:r>
              <a:rPr lang="en-US" sz="1800" dirty="0"/>
              <a:t>adds to the sales price.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relationship between </a:t>
            </a:r>
            <a:r>
              <a:rPr lang="en-US" sz="1800" dirty="0" err="1"/>
              <a:t>SqFtTotLiving</a:t>
            </a:r>
            <a:r>
              <a:rPr lang="en-US" sz="1800" dirty="0"/>
              <a:t> and the sales price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evidently nonlinear.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regression line underestimates the sales price for homes less than 1,000 </a:t>
            </a:r>
            <a:r>
              <a:rPr lang="en-US" sz="1800" dirty="0" smtClean="0"/>
              <a:t>square</a:t>
            </a:r>
            <a:r>
              <a:rPr lang="tr-TR" sz="1800" dirty="0" smtClean="0"/>
              <a:t> </a:t>
            </a:r>
            <a:r>
              <a:rPr lang="en-US" sz="1800" dirty="0" smtClean="0"/>
              <a:t>feet </a:t>
            </a:r>
            <a:r>
              <a:rPr lang="en-US" sz="1800" dirty="0"/>
              <a:t>and overestimates the price for homes between 2,000 and 3,000 square feet.</a:t>
            </a:r>
            <a:endParaRPr lang="tr-T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99" y="228600"/>
            <a:ext cx="64579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81200"/>
          </a:xfrm>
        </p:spPr>
        <p:txBody>
          <a:bodyPr>
            <a:normAutofit/>
          </a:bodyPr>
          <a:lstStyle/>
          <a:p>
            <a:r>
              <a:rPr lang="en-US" sz="1800" dirty="0"/>
              <a:t>This nonlinearity makes sense in this case: adding 500 feet in a small home makes a much </a:t>
            </a:r>
            <a:r>
              <a:rPr lang="en-US" sz="1800" dirty="0" smtClean="0"/>
              <a:t>bigger</a:t>
            </a:r>
            <a:r>
              <a:rPr lang="tr-TR" sz="1800" dirty="0" smtClean="0"/>
              <a:t> </a:t>
            </a:r>
            <a:r>
              <a:rPr lang="en-US" sz="1800" dirty="0" smtClean="0"/>
              <a:t>difference </a:t>
            </a:r>
            <a:r>
              <a:rPr lang="en-US" sz="1800" dirty="0"/>
              <a:t>than adding 500 feet in a large home. </a:t>
            </a:r>
            <a:endParaRPr lang="tr-TR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suggests that, instead of a simple linear term </a:t>
            </a:r>
            <a:r>
              <a:rPr lang="en-US" sz="1800" dirty="0" smtClean="0"/>
              <a:t>for</a:t>
            </a:r>
            <a:r>
              <a:rPr lang="tr-TR" sz="1800" dirty="0" smtClean="0"/>
              <a:t> </a:t>
            </a:r>
            <a:r>
              <a:rPr lang="en-US" sz="1800" dirty="0" err="1" smtClean="0"/>
              <a:t>SqFtTotLiving</a:t>
            </a:r>
            <a:r>
              <a:rPr lang="en-US" sz="1800" dirty="0"/>
              <a:t>, a nonlinear term should be considered</a:t>
            </a:r>
            <a:endParaRPr lang="tr-T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570"/>
            <a:ext cx="417311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Polynomial and Spline Regression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The relationship between the response and a predictor variable is not necessarily linear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When statisticians talk about nonlinear regression, they are referring to models that can’t be fit using least squares. </a:t>
            </a:r>
            <a:endParaRPr lang="tr-TR" sz="1800" dirty="0" smtClean="0"/>
          </a:p>
          <a:p>
            <a:r>
              <a:rPr lang="en-US" sz="1800" dirty="0" smtClean="0"/>
              <a:t>What kind</a:t>
            </a:r>
            <a:r>
              <a:rPr lang="tr-TR" sz="1800" dirty="0" smtClean="0"/>
              <a:t> </a:t>
            </a:r>
            <a:r>
              <a:rPr lang="en-US" sz="1800" dirty="0" smtClean="0"/>
              <a:t>of </a:t>
            </a:r>
            <a:r>
              <a:rPr lang="en-US" sz="1800" dirty="0"/>
              <a:t>models are nonlinear? Essentially all models where the response cannot be expressed as a linear combination of the </a:t>
            </a:r>
            <a:r>
              <a:rPr lang="en-US" sz="1800" dirty="0" smtClean="0"/>
              <a:t>predictors</a:t>
            </a:r>
            <a:r>
              <a:rPr lang="tr-TR" sz="1800" dirty="0" smtClean="0"/>
              <a:t> </a:t>
            </a:r>
            <a:r>
              <a:rPr lang="en-US" sz="1800" dirty="0" smtClean="0"/>
              <a:t>or </a:t>
            </a:r>
            <a:r>
              <a:rPr lang="en-US" sz="1800" dirty="0"/>
              <a:t>some transform of the predictors. </a:t>
            </a:r>
            <a:endParaRPr lang="tr-TR" sz="1800" dirty="0" smtClean="0"/>
          </a:p>
          <a:p>
            <a:r>
              <a:rPr lang="en-US" sz="1800" dirty="0" smtClean="0"/>
              <a:t>Nonlinear </a:t>
            </a:r>
            <a:r>
              <a:rPr lang="en-US" sz="1800" dirty="0"/>
              <a:t>regression models are harder and computationally more intensive to fit, since </a:t>
            </a:r>
            <a:r>
              <a:rPr lang="en-US" sz="1800" dirty="0" smtClean="0"/>
              <a:t>they</a:t>
            </a:r>
            <a:r>
              <a:rPr lang="tr-TR" sz="1800" dirty="0" smtClean="0"/>
              <a:t> </a:t>
            </a:r>
            <a:r>
              <a:rPr lang="en-US" sz="1800" dirty="0" smtClean="0"/>
              <a:t>require </a:t>
            </a:r>
            <a:r>
              <a:rPr lang="en-US" sz="1800" dirty="0"/>
              <a:t>numerical optimization. For this reason, it is generally preferred to use a linear model if possible.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Fitted Values and 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Important concepts in regression analysis are the fitted values and residuals. In general, the data </a:t>
            </a:r>
            <a:r>
              <a:rPr lang="en-US" sz="1800" dirty="0" smtClean="0"/>
              <a:t>doesn’t</a:t>
            </a:r>
            <a:r>
              <a:rPr lang="tr-TR" sz="1800" dirty="0" smtClean="0"/>
              <a:t> </a:t>
            </a:r>
            <a:r>
              <a:rPr lang="en-US" sz="1800" dirty="0" smtClean="0"/>
              <a:t>fall </a:t>
            </a:r>
            <a:r>
              <a:rPr lang="en-US" sz="1800" dirty="0"/>
              <a:t>exactly on a line, so the regression equation should include an explicit error </a:t>
            </a:r>
            <a:r>
              <a:rPr lang="en-US" sz="1800" dirty="0" smtClean="0"/>
              <a:t>term</a:t>
            </a:r>
            <a:endParaRPr lang="tr-TR" sz="1800" dirty="0" smtClean="0"/>
          </a:p>
          <a:p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r>
              <a:rPr lang="en-US" sz="1800" dirty="0"/>
              <a:t>The fitted values, also referred to as the predicted values, are typically denoted by (Y-hat). These </a:t>
            </a:r>
            <a:r>
              <a:rPr lang="en-US" sz="1800" dirty="0" smtClean="0"/>
              <a:t>are</a:t>
            </a:r>
            <a:r>
              <a:rPr lang="tr-TR" sz="1800" dirty="0" smtClean="0"/>
              <a:t> </a:t>
            </a:r>
            <a:r>
              <a:rPr lang="en-US" sz="1800" dirty="0" smtClean="0"/>
              <a:t>given </a:t>
            </a:r>
            <a:r>
              <a:rPr lang="en-US" sz="1800" dirty="0"/>
              <a:t>by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We compute the residuals by subtracting the predicted values from the original data:</a:t>
            </a:r>
            <a:endParaRPr lang="tr-TR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52312"/>
            <a:ext cx="3462338" cy="5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63" y="3683581"/>
            <a:ext cx="2875337" cy="78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44" y="5181600"/>
            <a:ext cx="204787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Polynomial 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800" dirty="0"/>
              <a:t>Polynomial regression involves including polynomial terms to a regression equation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42184"/>
            <a:ext cx="4791075" cy="74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9" y="2667000"/>
            <a:ext cx="58197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191000" cy="4366404"/>
          </a:xfrm>
        </p:spPr>
        <p:txBody>
          <a:bodyPr>
            <a:normAutofit/>
          </a:bodyPr>
          <a:lstStyle/>
          <a:p>
            <a:r>
              <a:rPr lang="en-US" sz="1800" dirty="0"/>
              <a:t>The partial residual plot (see “Partial Residual Plots and Nonlinearity”) indicates some curvature in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regression </a:t>
            </a:r>
            <a:r>
              <a:rPr lang="en-US" sz="1800" dirty="0"/>
              <a:t>equation associated with </a:t>
            </a:r>
            <a:r>
              <a:rPr lang="en-US" sz="1800" dirty="0" err="1"/>
              <a:t>SqFtTotLiving</a:t>
            </a:r>
            <a:r>
              <a:rPr lang="en-US" sz="1800" dirty="0"/>
              <a:t>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fitted line more closely matches the </a:t>
            </a:r>
            <a:r>
              <a:rPr lang="en-US" sz="1800" dirty="0" smtClean="0"/>
              <a:t>smooth</a:t>
            </a:r>
            <a:r>
              <a:rPr lang="tr-TR" sz="1800" dirty="0" smtClean="0"/>
              <a:t> </a:t>
            </a:r>
            <a:r>
              <a:rPr lang="en-US" sz="1800" dirty="0" smtClean="0"/>
              <a:t>(see </a:t>
            </a:r>
            <a:r>
              <a:rPr lang="en-US" sz="1800" dirty="0"/>
              <a:t>“Splines”) of the partial residuals as compared to a linear fit</a:t>
            </a:r>
            <a:endParaRPr lang="tr-T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12" y="685800"/>
            <a:ext cx="442588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Splines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1800" dirty="0"/>
              <a:t>Polynomial regression only captures a certain amount of curvature in a nonlinear relationship. </a:t>
            </a:r>
            <a:endParaRPr lang="tr-TR" sz="1800" dirty="0" smtClean="0"/>
          </a:p>
          <a:p>
            <a:r>
              <a:rPr lang="en-US" sz="1800" dirty="0" smtClean="0"/>
              <a:t>Adding in</a:t>
            </a:r>
            <a:r>
              <a:rPr lang="tr-TR" sz="1800" dirty="0" smtClean="0"/>
              <a:t> </a:t>
            </a:r>
            <a:r>
              <a:rPr lang="en-US" sz="1800" dirty="0" smtClean="0"/>
              <a:t>higher-order </a:t>
            </a:r>
            <a:r>
              <a:rPr lang="en-US" sz="1800" dirty="0"/>
              <a:t>terms, such as a cubic quartic polynomial, often leads to undesirable “</a:t>
            </a:r>
            <a:r>
              <a:rPr lang="en-US" sz="1800" dirty="0" err="1"/>
              <a:t>wiggliness</a:t>
            </a:r>
            <a:r>
              <a:rPr lang="en-US" sz="1800" dirty="0"/>
              <a:t>” in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regression </a:t>
            </a:r>
            <a:r>
              <a:rPr lang="en-US" sz="1800" dirty="0"/>
              <a:t>equation. </a:t>
            </a:r>
            <a:endParaRPr lang="tr-TR" sz="1800" dirty="0" smtClean="0"/>
          </a:p>
          <a:p>
            <a:r>
              <a:rPr lang="en-US" sz="1800" dirty="0" smtClean="0"/>
              <a:t>An </a:t>
            </a:r>
            <a:r>
              <a:rPr lang="en-US" sz="1800" dirty="0"/>
              <a:t>alternative, and often superior, approach to modeling nonlinear relationships is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use </a:t>
            </a:r>
            <a:r>
              <a:rPr lang="en-US" sz="1800" dirty="0"/>
              <a:t>splines. </a:t>
            </a:r>
            <a:endParaRPr lang="tr-TR" sz="1800" dirty="0" smtClean="0"/>
          </a:p>
          <a:p>
            <a:r>
              <a:rPr lang="en-US" sz="1800" dirty="0" smtClean="0"/>
              <a:t>Splines </a:t>
            </a:r>
            <a:r>
              <a:rPr lang="en-US" sz="1800" dirty="0"/>
              <a:t>provide a way to smoothly interpolate between fixed points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technical definition of a spline is a series of piecewise continuous polynomials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polynomial pieces are smoothly connected at a series of fixed points in a </a:t>
            </a:r>
            <a:r>
              <a:rPr lang="en-US" sz="1800" dirty="0" smtClean="0"/>
              <a:t>predictor</a:t>
            </a:r>
            <a:r>
              <a:rPr lang="tr-TR" sz="1800" dirty="0" smtClean="0"/>
              <a:t> </a:t>
            </a:r>
            <a:r>
              <a:rPr lang="en-US" sz="1800" dirty="0" smtClean="0"/>
              <a:t>variable</a:t>
            </a:r>
            <a:r>
              <a:rPr lang="en-US" sz="1800" dirty="0"/>
              <a:t>, referred to as knots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Two parameters need to be specified: the degree of the polynomial and the location of the knots.</a:t>
            </a:r>
            <a:endParaRPr lang="tr-TR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6858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1800" dirty="0"/>
              <a:t>In contrast to a linear term, for which the coefficient has a direct meaning, the coefficients for a </a:t>
            </a:r>
            <a:r>
              <a:rPr lang="en-US" sz="1800" dirty="0" smtClean="0"/>
              <a:t>spline</a:t>
            </a:r>
            <a:r>
              <a:rPr lang="tr-TR" sz="1800" dirty="0" smtClean="0"/>
              <a:t> </a:t>
            </a:r>
            <a:r>
              <a:rPr lang="en-US" sz="1800" dirty="0" smtClean="0"/>
              <a:t>term </a:t>
            </a:r>
            <a:r>
              <a:rPr lang="en-US" sz="1800" dirty="0"/>
              <a:t>are not interpretable. </a:t>
            </a:r>
            <a:endParaRPr lang="tr-TR" sz="1800" dirty="0" smtClean="0"/>
          </a:p>
          <a:p>
            <a:r>
              <a:rPr lang="en-US" sz="1800" dirty="0" smtClean="0"/>
              <a:t>Instead</a:t>
            </a:r>
            <a:r>
              <a:rPr lang="en-US" sz="1800" dirty="0"/>
              <a:t>, it is more useful to use the visual display to reveal the nature of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spline </a:t>
            </a:r>
            <a:r>
              <a:rPr lang="en-US" sz="1800" dirty="0"/>
              <a:t>fit.</a:t>
            </a:r>
            <a:endParaRPr lang="tr-TR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714875" cy="476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Generalized Additive Models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Suppose you suspect a nonlinear relationship between the response and a predictor variable, either by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priori </a:t>
            </a:r>
            <a:r>
              <a:rPr lang="en-US" sz="1800" dirty="0"/>
              <a:t>knowledge or by examining the regression </a:t>
            </a:r>
            <a:r>
              <a:rPr lang="en-US" sz="1800" dirty="0" smtClean="0"/>
              <a:t>diagnostics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Polynomial terms may not flexible </a:t>
            </a:r>
            <a:r>
              <a:rPr lang="en-US" sz="1800" dirty="0" smtClean="0"/>
              <a:t>enough</a:t>
            </a:r>
            <a:r>
              <a:rPr lang="tr-TR" sz="1800" dirty="0" smtClean="0"/>
              <a:t> </a:t>
            </a:r>
            <a:r>
              <a:rPr lang="en-US" sz="1800" dirty="0" smtClean="0"/>
              <a:t>to </a:t>
            </a:r>
            <a:r>
              <a:rPr lang="en-US" sz="1800" dirty="0"/>
              <a:t>capture the relationship, and spline terms require specifying the knots. </a:t>
            </a:r>
            <a:endParaRPr lang="tr-TR" sz="1800" dirty="0" smtClean="0"/>
          </a:p>
          <a:p>
            <a:r>
              <a:rPr lang="en-US" sz="1800" dirty="0" smtClean="0"/>
              <a:t>Generalized </a:t>
            </a:r>
            <a:r>
              <a:rPr lang="en-US" sz="1800" dirty="0"/>
              <a:t>additive models, </a:t>
            </a:r>
            <a:r>
              <a:rPr lang="en-US" sz="1800" dirty="0" smtClean="0"/>
              <a:t>or</a:t>
            </a:r>
            <a:r>
              <a:rPr lang="tr-TR" sz="1800" dirty="0" smtClean="0"/>
              <a:t> </a:t>
            </a:r>
            <a:r>
              <a:rPr lang="en-US" sz="1800" dirty="0" smtClean="0"/>
              <a:t>GAM</a:t>
            </a:r>
            <a:r>
              <a:rPr lang="en-US" sz="1800" dirty="0"/>
              <a:t>, are a technique to automatically fit a spline regression.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7415"/>
          </a:xfrm>
        </p:spPr>
        <p:txBody>
          <a:bodyPr>
            <a:normAutofit/>
          </a:bodyPr>
          <a:lstStyle/>
          <a:p>
            <a:r>
              <a:rPr lang="en-US" sz="1800" dirty="0"/>
              <a:t>In practice, the regression line is the estimate that minimizes the sum of squared residual </a:t>
            </a:r>
            <a:r>
              <a:rPr lang="en-US" sz="1800" dirty="0" smtClean="0"/>
              <a:t>values,</a:t>
            </a:r>
            <a:r>
              <a:rPr lang="tr-TR" sz="1800" dirty="0" smtClean="0"/>
              <a:t> </a:t>
            </a:r>
            <a:r>
              <a:rPr lang="en-US" sz="1800" dirty="0" smtClean="0"/>
              <a:t>also </a:t>
            </a:r>
            <a:r>
              <a:rPr lang="en-US" sz="1800" dirty="0"/>
              <a:t>called the residual sum of squares or RSS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473010" cy="214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57400"/>
            <a:ext cx="4343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method of minimizing the sum of the squared residuals is termed </a:t>
            </a:r>
            <a:r>
              <a:rPr lang="en-US" sz="1800" i="1" dirty="0" smtClean="0"/>
              <a:t>least squares </a:t>
            </a:r>
            <a:r>
              <a:rPr lang="en-US" sz="1800" dirty="0" smtClean="0"/>
              <a:t>regression, or</a:t>
            </a:r>
            <a:r>
              <a:rPr lang="tr-TR" sz="1800" dirty="0" smtClean="0"/>
              <a:t> </a:t>
            </a:r>
            <a:r>
              <a:rPr lang="en-US" sz="1800" i="1" dirty="0" smtClean="0"/>
              <a:t>ordinary least squares </a:t>
            </a:r>
            <a:r>
              <a:rPr lang="en-US" sz="1800" dirty="0" smtClean="0"/>
              <a:t>(OLS) regression</a:t>
            </a:r>
            <a:endParaRPr lang="tr-TR" sz="1800" dirty="0" smtClean="0"/>
          </a:p>
          <a:p>
            <a:r>
              <a:rPr lang="tr-TR" sz="1800" dirty="0"/>
              <a:t>Least </a:t>
            </a:r>
            <a:r>
              <a:rPr lang="tr-TR" sz="1800" dirty="0" smtClean="0"/>
              <a:t>squares, </a:t>
            </a:r>
            <a:r>
              <a:rPr lang="en-US" sz="1800" dirty="0" smtClean="0"/>
              <a:t>like </a:t>
            </a:r>
            <a:r>
              <a:rPr lang="en-US" sz="1800" dirty="0"/>
              <a:t>the </a:t>
            </a:r>
            <a:r>
              <a:rPr lang="en-US" sz="1800" dirty="0" smtClean="0"/>
              <a:t>mean</a:t>
            </a:r>
            <a:r>
              <a:rPr lang="tr-TR" sz="1800" dirty="0" smtClean="0"/>
              <a:t>, </a:t>
            </a:r>
            <a:r>
              <a:rPr lang="en-US" sz="1800" dirty="0" smtClean="0"/>
              <a:t>are </a:t>
            </a:r>
            <a:r>
              <a:rPr lang="en-US" sz="1800" dirty="0"/>
              <a:t>sensitive to outliers, although this tends to be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err="1" smtClean="0"/>
              <a:t>signicant</a:t>
            </a:r>
            <a:r>
              <a:rPr lang="en-US" sz="1800" dirty="0" smtClean="0"/>
              <a:t> </a:t>
            </a:r>
            <a:r>
              <a:rPr lang="en-US" sz="1800" dirty="0"/>
              <a:t>problem only in small or moderate-sized </a:t>
            </a:r>
            <a:r>
              <a:rPr lang="en-US" sz="1800" dirty="0" smtClean="0"/>
              <a:t>problems</a:t>
            </a:r>
            <a:endParaRPr lang="tr-TR" sz="1800" dirty="0" smtClean="0"/>
          </a:p>
          <a:p>
            <a:r>
              <a:rPr lang="en-US" sz="1800" dirty="0"/>
              <a:t>A regression model that fits the data well is set up such that changes in X lead to changes in Y. </a:t>
            </a:r>
            <a:r>
              <a:rPr lang="en-US" sz="1800" dirty="0" smtClean="0"/>
              <a:t>However,</a:t>
            </a:r>
            <a:r>
              <a:rPr lang="tr-TR" sz="1800" dirty="0" smtClean="0"/>
              <a:t> </a:t>
            </a:r>
            <a:r>
              <a:rPr lang="en-US" sz="1800" dirty="0" smtClean="0"/>
              <a:t>by </a:t>
            </a:r>
            <a:r>
              <a:rPr lang="en-US" sz="1800" dirty="0"/>
              <a:t>itself, the regression equation does not prove the direction of causation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/>
            <a:r>
              <a:rPr lang="tr-TR" sz="1400" dirty="0"/>
              <a:t>Conclusions about </a:t>
            </a:r>
            <a:r>
              <a:rPr lang="tr-TR" sz="1400" dirty="0" smtClean="0"/>
              <a:t>causation </a:t>
            </a:r>
            <a:r>
              <a:rPr lang="en-US" sz="1400" dirty="0" smtClean="0"/>
              <a:t>must </a:t>
            </a:r>
            <a:r>
              <a:rPr lang="en-US" sz="1400" dirty="0"/>
              <a:t>come from a broader context of understanding about the relationship.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When there are multiple predictors, the equation is simply extended to accommodate them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12495"/>
            <a:ext cx="5715000" cy="47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8763000" cy="312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Assessing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sz="1800" dirty="0"/>
              <a:t>The most important performance metric from a data science perspective is </a:t>
            </a:r>
            <a:r>
              <a:rPr lang="en-US" sz="1800" i="1" dirty="0"/>
              <a:t>root mean squared error</a:t>
            </a:r>
            <a:r>
              <a:rPr lang="en-US" sz="1800" dirty="0"/>
              <a:t>, </a:t>
            </a:r>
            <a:r>
              <a:rPr lang="en-US" sz="1800" dirty="0" smtClean="0"/>
              <a:t>or</a:t>
            </a:r>
            <a:r>
              <a:rPr lang="tr-TR" sz="1800" dirty="0" smtClean="0"/>
              <a:t> </a:t>
            </a:r>
            <a:r>
              <a:rPr lang="en-US" sz="1800" i="1" dirty="0" smtClean="0"/>
              <a:t>RMSE</a:t>
            </a:r>
            <a:r>
              <a:rPr lang="en-US" sz="1800" dirty="0"/>
              <a:t>. RMSE is the square root of the average squared error in the predicted </a:t>
            </a:r>
            <a:r>
              <a:rPr lang="en-US" sz="1800" dirty="0" smtClean="0"/>
              <a:t>values</a:t>
            </a:r>
            <a:r>
              <a:rPr lang="tr-TR" sz="1800" dirty="0" smtClean="0"/>
              <a:t>.</a:t>
            </a:r>
          </a:p>
          <a:p>
            <a:endParaRPr lang="tr-TR" sz="1800" dirty="0"/>
          </a:p>
          <a:p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r>
              <a:rPr lang="en-US" sz="1800" dirty="0"/>
              <a:t>Similar to RMSE is the </a:t>
            </a:r>
            <a:r>
              <a:rPr lang="en-US" sz="1800" i="1" dirty="0"/>
              <a:t>residual </a:t>
            </a:r>
            <a:r>
              <a:rPr lang="en-US" sz="1800" i="1" dirty="0" smtClean="0"/>
              <a:t>standard</a:t>
            </a:r>
            <a:r>
              <a:rPr lang="tr-TR" sz="1800" i="1" dirty="0" smtClean="0"/>
              <a:t> </a:t>
            </a:r>
            <a:r>
              <a:rPr lang="en-US" sz="1800" i="1" dirty="0" smtClean="0"/>
              <a:t>error</a:t>
            </a:r>
            <a:r>
              <a:rPr lang="en-US" sz="1800" dirty="0"/>
              <a:t>, or </a:t>
            </a:r>
            <a:r>
              <a:rPr lang="en-US" sz="1800" i="1" dirty="0"/>
              <a:t>RSE</a:t>
            </a:r>
            <a:r>
              <a:rPr lang="en-US" sz="1800" dirty="0"/>
              <a:t>. In this case we have </a:t>
            </a:r>
            <a:r>
              <a:rPr lang="en-US" sz="1800" i="1" dirty="0"/>
              <a:t>p </a:t>
            </a:r>
            <a:r>
              <a:rPr lang="en-US" sz="1800" dirty="0"/>
              <a:t>predictors, and the RSE is given by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The only difference is that the denominator is the degrees of freedom, as opposed to number of </a:t>
            </a:r>
            <a:r>
              <a:rPr lang="en-US" sz="1800" dirty="0" smtClean="0"/>
              <a:t>records</a:t>
            </a:r>
            <a:r>
              <a:rPr lang="tr-TR" sz="1800" dirty="0" smtClean="0"/>
              <a:t> </a:t>
            </a:r>
            <a:r>
              <a:rPr lang="en-US" sz="1800" dirty="0" smtClean="0"/>
              <a:t>(see </a:t>
            </a:r>
            <a:r>
              <a:rPr lang="en-US" sz="1800" dirty="0"/>
              <a:t>“Degrees of Freedom”).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practice, for linear regression, the difference between RMSE and RSE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very </a:t>
            </a:r>
            <a:r>
              <a:rPr lang="en-US" sz="1800" dirty="0"/>
              <a:t>small, particularly for big data applications.</a:t>
            </a:r>
            <a:endParaRPr lang="tr-T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38326"/>
            <a:ext cx="3443288" cy="102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44" y="3581400"/>
            <a:ext cx="3886200" cy="108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7586"/>
            <a:ext cx="8229600" cy="5608578"/>
          </a:xfrm>
        </p:spPr>
        <p:txBody>
          <a:bodyPr>
            <a:normAutofit/>
          </a:bodyPr>
          <a:lstStyle/>
          <a:p>
            <a:r>
              <a:rPr lang="en-US" sz="1800" dirty="0"/>
              <a:t>Another useful metric that you will see in software output is the coefficient of determination, also </a:t>
            </a:r>
            <a:r>
              <a:rPr lang="en-US" sz="1800" dirty="0" smtClean="0"/>
              <a:t>called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R-squared </a:t>
            </a:r>
            <a:r>
              <a:rPr lang="en-US" sz="1800" dirty="0" smtClean="0"/>
              <a:t>statist</a:t>
            </a:r>
            <a:r>
              <a:rPr lang="tr-TR" sz="1800" dirty="0" smtClean="0"/>
              <a:t>ic</a:t>
            </a:r>
            <a:r>
              <a:rPr lang="en-US" sz="1800" dirty="0" smtClean="0"/>
              <a:t>. </a:t>
            </a:r>
            <a:endParaRPr lang="tr-TR" sz="1800" dirty="0" smtClean="0"/>
          </a:p>
          <a:p>
            <a:r>
              <a:rPr lang="en-US" sz="1800" dirty="0" smtClean="0"/>
              <a:t>R-squared </a:t>
            </a:r>
            <a:r>
              <a:rPr lang="en-US" sz="1800" dirty="0"/>
              <a:t>ranges from 0 to 1 and measures the proportion of variation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data that is accounted for in the model. </a:t>
            </a:r>
            <a:endParaRPr lang="tr-TR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is useful mainly in explanatory uses of regression where </a:t>
            </a:r>
            <a:r>
              <a:rPr lang="en-US" sz="1800" dirty="0" smtClean="0"/>
              <a:t>you</a:t>
            </a:r>
            <a:r>
              <a:rPr lang="tr-TR" sz="1800" dirty="0" smtClean="0"/>
              <a:t> </a:t>
            </a:r>
            <a:r>
              <a:rPr lang="en-US" sz="1800" dirty="0" smtClean="0"/>
              <a:t>want </a:t>
            </a:r>
            <a:r>
              <a:rPr lang="en-US" sz="1800" dirty="0"/>
              <a:t>to assess how well the model fits the </a:t>
            </a:r>
            <a:r>
              <a:rPr lang="en-US" sz="1800" dirty="0" smtClean="0"/>
              <a:t>data</a:t>
            </a:r>
            <a:r>
              <a:rPr lang="tr-TR" sz="1800" dirty="0" smtClean="0"/>
              <a:t>. </a:t>
            </a:r>
            <a:r>
              <a:rPr lang="en-US" sz="1800" dirty="0"/>
              <a:t>The denominator is proportional to the variance of </a:t>
            </a:r>
            <a:r>
              <a:rPr lang="en-US" sz="1800" i="1" dirty="0"/>
              <a:t>Y</a:t>
            </a:r>
            <a:r>
              <a:rPr lang="en-US" sz="1800" dirty="0"/>
              <a:t>.</a:t>
            </a:r>
            <a:endParaRPr lang="tr-T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62200"/>
            <a:ext cx="3981882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662" y="685800"/>
            <a:ext cx="4419600" cy="5791200"/>
          </a:xfrm>
        </p:spPr>
        <p:txBody>
          <a:bodyPr>
            <a:normAutofit/>
          </a:bodyPr>
          <a:lstStyle/>
          <a:p>
            <a:r>
              <a:rPr lang="en-US" sz="1800" dirty="0"/>
              <a:t>The t-statistic — and its mirror image, the p-value — measures the extent to which a coefficient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“</a:t>
            </a:r>
            <a:r>
              <a:rPr lang="en-US" sz="1800" dirty="0"/>
              <a:t>statistically significant” — that is, outside the range of what a random chance arrangement of </a:t>
            </a:r>
            <a:r>
              <a:rPr lang="en-US" sz="1800" dirty="0" smtClean="0"/>
              <a:t>predictor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target variable might produce.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higher the t-statistic (and the lower the p-value), the </a:t>
            </a:r>
            <a:r>
              <a:rPr lang="en-US" sz="1800" dirty="0" smtClean="0"/>
              <a:t>more</a:t>
            </a:r>
            <a:r>
              <a:rPr lang="tr-TR" sz="1800" dirty="0" smtClean="0"/>
              <a:t> </a:t>
            </a:r>
            <a:r>
              <a:rPr lang="en-US" sz="1800" dirty="0" smtClean="0"/>
              <a:t>significant </a:t>
            </a:r>
            <a:r>
              <a:rPr lang="en-US" sz="1800" dirty="0"/>
              <a:t>the predictor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Data scientists primarily focus on the t-statistic as a useful guide for whether to include a predictor in a model or </a:t>
            </a:r>
            <a:r>
              <a:rPr lang="en-US" sz="1800" dirty="0" smtClean="0"/>
              <a:t>not.</a:t>
            </a:r>
            <a:endParaRPr lang="tr-TR" sz="1800" dirty="0" smtClean="0"/>
          </a:p>
          <a:p>
            <a:r>
              <a:rPr lang="en-US" sz="1800" dirty="0" smtClean="0"/>
              <a:t>High t</a:t>
            </a:r>
            <a:r>
              <a:rPr lang="tr-TR" sz="1800" dirty="0" smtClean="0"/>
              <a:t> </a:t>
            </a:r>
            <a:r>
              <a:rPr lang="en-US" sz="1800" dirty="0" smtClean="0"/>
              <a:t>statistics</a:t>
            </a:r>
            <a:r>
              <a:rPr lang="tr-TR" sz="1800" dirty="0" smtClean="0"/>
              <a:t> </a:t>
            </a:r>
            <a:r>
              <a:rPr lang="en-US" sz="1800" dirty="0" smtClean="0"/>
              <a:t>(which </a:t>
            </a:r>
            <a:r>
              <a:rPr lang="en-US" sz="1800" dirty="0"/>
              <a:t>go with p-values near 0) indicate a predictor should be retained in a model, while very low t-statistics indicate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predictor </a:t>
            </a:r>
            <a:r>
              <a:rPr lang="en-US" sz="1800" dirty="0"/>
              <a:t>could be dropped. </a:t>
            </a:r>
            <a:endParaRPr lang="tr-T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85" y="1600200"/>
            <a:ext cx="44164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800" dirty="0"/>
              <a:t>Intuitively, you can see that it would make a </a:t>
            </a:r>
            <a:r>
              <a:rPr lang="en-US" sz="1800" dirty="0" smtClean="0"/>
              <a:t>lot</a:t>
            </a:r>
            <a:r>
              <a:rPr lang="tr-TR" sz="1800" dirty="0" smtClean="0"/>
              <a:t> </a:t>
            </a:r>
            <a:r>
              <a:rPr lang="en-US" sz="1800" dirty="0" smtClean="0"/>
              <a:t>of </a:t>
            </a:r>
            <a:r>
              <a:rPr lang="en-US" sz="1800" dirty="0"/>
              <a:t>sense to set aside some of the original data, not use it to fit the model, and then apply the model to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set-aside </a:t>
            </a:r>
            <a:r>
              <a:rPr lang="en-US" sz="1800" dirty="0"/>
              <a:t>(holdout) data to see how well it does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Using a holdout sample, though, leaves you subject to some uncertainty that arises simply from </a:t>
            </a:r>
            <a:r>
              <a:rPr lang="en-US" sz="1800" dirty="0" smtClean="0"/>
              <a:t>variability</a:t>
            </a:r>
            <a:r>
              <a:rPr lang="tr-TR" sz="1800" dirty="0" smtClean="0"/>
              <a:t> </a:t>
            </a:r>
            <a:r>
              <a:rPr lang="en-US" sz="1800" dirty="0" smtClean="0"/>
              <a:t>in </a:t>
            </a:r>
            <a:r>
              <a:rPr lang="en-US" sz="1800" dirty="0"/>
              <a:t>the small holdout sample. How different would the assessment be if you selected a different </a:t>
            </a:r>
            <a:r>
              <a:rPr lang="en-US" sz="1800" dirty="0" smtClean="0"/>
              <a:t>holdout</a:t>
            </a:r>
            <a:r>
              <a:rPr lang="tr-TR" sz="1800" dirty="0" smtClean="0"/>
              <a:t> </a:t>
            </a:r>
            <a:r>
              <a:rPr lang="en-US" sz="1800" dirty="0" smtClean="0"/>
              <a:t>sample?</a:t>
            </a:r>
            <a:endParaRPr lang="tr-TR" sz="1800" dirty="0"/>
          </a:p>
          <a:p>
            <a:r>
              <a:rPr lang="en-US" sz="1800" dirty="0"/>
              <a:t>Cross-validation extends the idea of a holdout sample to multiple sequential holdout samples.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algorithm </a:t>
            </a:r>
            <a:r>
              <a:rPr lang="en-US" sz="1800" dirty="0"/>
              <a:t>for basic </a:t>
            </a:r>
            <a:r>
              <a:rPr lang="en-US" sz="1800" i="1" dirty="0"/>
              <a:t>k-fold cross-validation </a:t>
            </a:r>
            <a:r>
              <a:rPr lang="en-US" sz="1800" dirty="0"/>
              <a:t>is as follows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pPr marL="400050" lvl="1" indent="0">
              <a:buNone/>
            </a:pPr>
            <a:endParaRPr lang="tr-TR" sz="1400" dirty="0" smtClean="0"/>
          </a:p>
          <a:p>
            <a:pPr marL="400050" lvl="1" indent="0">
              <a:buNone/>
            </a:pPr>
            <a:r>
              <a:rPr lang="en-US" sz="1400" dirty="0" smtClean="0"/>
              <a:t>1</a:t>
            </a:r>
            <a:r>
              <a:rPr lang="en-US" sz="1400" dirty="0"/>
              <a:t>. Set aside 1/k of the data as a holdout sample.</a:t>
            </a:r>
          </a:p>
          <a:p>
            <a:pPr marL="400050" lvl="1" indent="0">
              <a:buNone/>
            </a:pPr>
            <a:r>
              <a:rPr lang="en-US" sz="1400" dirty="0"/>
              <a:t>2. Train the model on the remaining data.</a:t>
            </a:r>
          </a:p>
          <a:p>
            <a:pPr marL="400050" lvl="1" indent="0">
              <a:buNone/>
            </a:pPr>
            <a:r>
              <a:rPr lang="en-US" sz="1400" dirty="0"/>
              <a:t>3. Apply (score) the model to the 1/k holdout, and record needed model assessment metrics.</a:t>
            </a:r>
          </a:p>
          <a:p>
            <a:pPr marL="400050" lvl="1" indent="0">
              <a:buNone/>
            </a:pPr>
            <a:r>
              <a:rPr lang="en-US" sz="1400" dirty="0"/>
              <a:t>4. Restore the first 1/k of the data, and set aside the next 1/k (excluding any records that got picked</a:t>
            </a:r>
          </a:p>
          <a:p>
            <a:pPr marL="400050" lvl="1" indent="0">
              <a:buNone/>
            </a:pPr>
            <a:r>
              <a:rPr lang="en-US" sz="1400" dirty="0"/>
              <a:t>the first time).</a:t>
            </a:r>
          </a:p>
          <a:p>
            <a:pPr marL="400050" lvl="1" indent="0">
              <a:buNone/>
            </a:pPr>
            <a:r>
              <a:rPr lang="en-US" sz="1400" dirty="0"/>
              <a:t>5. Repeat steps 2 and 3.</a:t>
            </a:r>
          </a:p>
          <a:p>
            <a:pPr marL="400050" lvl="1" indent="0">
              <a:buNone/>
            </a:pPr>
            <a:r>
              <a:rPr lang="en-US" sz="1400" dirty="0"/>
              <a:t>6. Repeat until each record has been used in the holdout portion.</a:t>
            </a:r>
          </a:p>
          <a:p>
            <a:pPr marL="400050" lvl="1" indent="0">
              <a:buNone/>
            </a:pPr>
            <a:r>
              <a:rPr lang="en-US" sz="1400" dirty="0"/>
              <a:t>7. Average or otherwise combine the model assessment metrics.</a:t>
            </a:r>
            <a:endParaRPr lang="tr-TR" sz="1400" dirty="0" smtClean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5495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3441</Words>
  <Application>Microsoft Office PowerPoint</Application>
  <PresentationFormat>On-screen Show (4:3)</PresentationFormat>
  <Paragraphs>233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Regression</vt:lpstr>
      <vt:lpstr>Regression Equation</vt:lpstr>
      <vt:lpstr>Fitted Values and Residuals</vt:lpstr>
      <vt:lpstr>Least Squares</vt:lpstr>
      <vt:lpstr>Multiple Linear Regression</vt:lpstr>
      <vt:lpstr>Assessing the Model</vt:lpstr>
      <vt:lpstr>PowerPoint Presentation</vt:lpstr>
      <vt:lpstr>PowerPoint Presentation</vt:lpstr>
      <vt:lpstr>Cross-Validation</vt:lpstr>
      <vt:lpstr>Model Selection and Stepwise Regression</vt:lpstr>
      <vt:lpstr>PowerPoint Presentation</vt:lpstr>
      <vt:lpstr>The Dangers of Extrapolation</vt:lpstr>
      <vt:lpstr>Factor Variables in Regression</vt:lpstr>
      <vt:lpstr>PowerPoint Presentation</vt:lpstr>
      <vt:lpstr>Factor Variables with Many Levels</vt:lpstr>
      <vt:lpstr>PowerPoint Presentation</vt:lpstr>
      <vt:lpstr>Ordered Factor Variables</vt:lpstr>
      <vt:lpstr>Correlated Predictors</vt:lpstr>
      <vt:lpstr>Multicollinearity</vt:lpstr>
      <vt:lpstr>Interactions and Main Effects</vt:lpstr>
      <vt:lpstr>Outliers</vt:lpstr>
      <vt:lpstr>Influential Values</vt:lpstr>
      <vt:lpstr>PowerPoint Presentation</vt:lpstr>
      <vt:lpstr>PowerPoint Presentation</vt:lpstr>
      <vt:lpstr>Heteroskedasticity, Non-Normality</vt:lpstr>
      <vt:lpstr>Partial Residual Plots and Nonlinearity</vt:lpstr>
      <vt:lpstr>PowerPoint Presentation</vt:lpstr>
      <vt:lpstr>PowerPoint Presentation</vt:lpstr>
      <vt:lpstr>Polynomial and Spline Regression</vt:lpstr>
      <vt:lpstr>Polynomial </vt:lpstr>
      <vt:lpstr>PowerPoint Presentation</vt:lpstr>
      <vt:lpstr>Splines</vt:lpstr>
      <vt:lpstr>PowerPoint Presentation</vt:lpstr>
      <vt:lpstr>Generalized Additive 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MONSTER</dc:creator>
  <cp:lastModifiedBy>MONSTER</cp:lastModifiedBy>
  <cp:revision>21</cp:revision>
  <dcterms:created xsi:type="dcterms:W3CDTF">2006-08-16T00:00:00Z</dcterms:created>
  <dcterms:modified xsi:type="dcterms:W3CDTF">2019-05-20T15:19:56Z</dcterms:modified>
</cp:coreProperties>
</file>