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77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1800" dirty="0"/>
              <a:t>Classification is perhaps the most important form of prediction: </a:t>
            </a:r>
            <a:endParaRPr lang="tr-TR" sz="18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goal is </a:t>
            </a:r>
            <a:r>
              <a:rPr lang="en-US" sz="1600" dirty="0" smtClean="0"/>
              <a:t>to</a:t>
            </a:r>
            <a:r>
              <a:rPr lang="tr-TR" sz="1600" dirty="0" smtClean="0"/>
              <a:t> </a:t>
            </a:r>
            <a:r>
              <a:rPr lang="en-US" sz="1600" dirty="0" smtClean="0"/>
              <a:t>predict </a:t>
            </a:r>
            <a:r>
              <a:rPr lang="en-US" sz="1600" dirty="0"/>
              <a:t>whether a record is a 0 or a 1 </a:t>
            </a:r>
            <a:r>
              <a:rPr lang="en-US" sz="1600" i="1" dirty="0"/>
              <a:t>(phishing/not-phishing, click/don’t click, churn/don’t churn</a:t>
            </a:r>
            <a:r>
              <a:rPr lang="en-US" sz="1600" i="1" dirty="0" smtClean="0"/>
              <a:t>)</a:t>
            </a:r>
            <a:endParaRPr lang="tr-TR" sz="1600" i="1" dirty="0" smtClean="0"/>
          </a:p>
          <a:p>
            <a:pPr lvl="1"/>
            <a:r>
              <a:rPr lang="en-US" sz="1600" dirty="0" smtClean="0"/>
              <a:t>or in</a:t>
            </a:r>
            <a:r>
              <a:rPr lang="tr-TR" sz="1600" dirty="0" smtClean="0"/>
              <a:t> </a:t>
            </a:r>
            <a:r>
              <a:rPr lang="en-US" sz="1600" dirty="0" smtClean="0"/>
              <a:t>some </a:t>
            </a:r>
            <a:r>
              <a:rPr lang="en-US" sz="1600" dirty="0"/>
              <a:t>cases, one of several categories </a:t>
            </a:r>
            <a:r>
              <a:rPr lang="en-US" sz="1600" i="1" dirty="0"/>
              <a:t>(for example, Gmail’s filtering of your inbox into “primary</a:t>
            </a:r>
            <a:r>
              <a:rPr lang="en-US" sz="1600" i="1" dirty="0" smtClean="0"/>
              <a:t>,”</a:t>
            </a:r>
            <a:r>
              <a:rPr lang="tr-TR" sz="1600" i="1" dirty="0" smtClean="0"/>
              <a:t> </a:t>
            </a:r>
            <a:r>
              <a:rPr lang="en-US" sz="1600" i="1" dirty="0" smtClean="0"/>
              <a:t>“</a:t>
            </a:r>
            <a:r>
              <a:rPr lang="en-US" sz="1600" i="1" dirty="0"/>
              <a:t>social,” “promotional,” or “forums</a:t>
            </a:r>
            <a:r>
              <a:rPr lang="en-US" sz="1600" i="1" dirty="0" smtClean="0"/>
              <a:t>”)</a:t>
            </a:r>
            <a:endParaRPr lang="tr-TR" sz="1600" i="1" dirty="0" smtClean="0"/>
          </a:p>
          <a:p>
            <a:r>
              <a:rPr lang="en-US" sz="2000" i="1" dirty="0"/>
              <a:t>Often, we need more than a simple binary classification: we want to know the predicted probability that </a:t>
            </a:r>
            <a:r>
              <a:rPr lang="en-US" sz="2000" i="1" dirty="0" smtClean="0"/>
              <a:t>a</a:t>
            </a:r>
            <a:r>
              <a:rPr lang="tr-TR" sz="2000" i="1" dirty="0" smtClean="0"/>
              <a:t> </a:t>
            </a:r>
            <a:r>
              <a:rPr lang="en-US" sz="2000" i="1" dirty="0" smtClean="0"/>
              <a:t>case </a:t>
            </a:r>
            <a:r>
              <a:rPr lang="en-US" sz="2000" i="1" dirty="0"/>
              <a:t>belongs to a class</a:t>
            </a:r>
            <a:r>
              <a:rPr lang="en-US" sz="2000" i="1" dirty="0" smtClean="0"/>
              <a:t>.</a:t>
            </a:r>
            <a:endParaRPr lang="tr-TR" sz="2000" i="1" dirty="0" smtClean="0"/>
          </a:p>
          <a:p>
            <a:r>
              <a:rPr lang="en-US" sz="2000" dirty="0"/>
              <a:t>Rather than having a model simply assign a binary classification, most algorithms can return a </a:t>
            </a:r>
            <a:r>
              <a:rPr lang="en-US" sz="2000" dirty="0" smtClean="0"/>
              <a:t>probability</a:t>
            </a:r>
            <a:r>
              <a:rPr lang="tr-TR" sz="2000" dirty="0" smtClean="0"/>
              <a:t> </a:t>
            </a:r>
            <a:r>
              <a:rPr lang="en-US" sz="2000" dirty="0" smtClean="0"/>
              <a:t>score </a:t>
            </a:r>
            <a:r>
              <a:rPr lang="en-US" sz="2000" dirty="0"/>
              <a:t>(propensity) of belonging to the class of interest.</a:t>
            </a:r>
            <a:endParaRPr lang="tr-TR" sz="2000" i="1" dirty="0"/>
          </a:p>
        </p:txBody>
      </p:sp>
    </p:spTree>
    <p:extLst>
      <p:ext uri="{BB962C8B-B14F-4D97-AF65-F5344CB8AC3E}">
        <p14:creationId xmlns:p14="http://schemas.microsoft.com/office/powerpoint/2010/main" val="1780801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356156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9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 and the GLM</a:t>
            </a:r>
            <a:endParaRPr lang="tr-TR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133475"/>
            <a:ext cx="881062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9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tr-TR" sz="3600" dirty="0"/>
              <a:t>Generalized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Generalized linear models (GLMs) are the second most important class of models besides regression.</a:t>
            </a:r>
          </a:p>
          <a:p>
            <a:r>
              <a:rPr lang="en-US" sz="1800" dirty="0"/>
              <a:t>GLMs are characterized by two main components:</a:t>
            </a:r>
          </a:p>
          <a:p>
            <a:pPr lvl="1"/>
            <a:r>
              <a:rPr lang="en-US" sz="1600" dirty="0"/>
              <a:t>A probability distribution or family (binomial in the case of logistic regression)</a:t>
            </a:r>
          </a:p>
          <a:p>
            <a:pPr lvl="1"/>
            <a:r>
              <a:rPr lang="en-US" sz="1600" dirty="0"/>
              <a:t>A link function mapping the response to the predictors (</a:t>
            </a:r>
            <a:r>
              <a:rPr lang="en-US" sz="1600" dirty="0" err="1"/>
              <a:t>logit</a:t>
            </a:r>
            <a:r>
              <a:rPr lang="en-US" sz="1600" dirty="0"/>
              <a:t> in the case of logistic regression</a:t>
            </a:r>
            <a:r>
              <a:rPr lang="en-US" sz="1600" dirty="0" smtClean="0"/>
              <a:t>)</a:t>
            </a:r>
            <a:endParaRPr lang="tr-TR" sz="1600" dirty="0" smtClean="0"/>
          </a:p>
          <a:p>
            <a:r>
              <a:rPr lang="en-US" sz="2000" dirty="0"/>
              <a:t>Logistic regression is by far the most common form of GLM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r>
              <a:rPr lang="en-US" sz="2000" dirty="0"/>
              <a:t>The </a:t>
            </a:r>
            <a:r>
              <a:rPr lang="en-US" sz="2000" dirty="0" err="1"/>
              <a:t>poisson</a:t>
            </a:r>
            <a:r>
              <a:rPr lang="en-US" sz="2000" dirty="0"/>
              <a:t> distribution is commonly used </a:t>
            </a:r>
            <a:r>
              <a:rPr lang="en-US" sz="2000" dirty="0" smtClean="0"/>
              <a:t>to</a:t>
            </a:r>
            <a:r>
              <a:rPr lang="tr-TR" sz="2000" dirty="0" smtClean="0"/>
              <a:t> </a:t>
            </a:r>
            <a:r>
              <a:rPr lang="en-US" sz="2000" dirty="0" smtClean="0"/>
              <a:t>model </a:t>
            </a:r>
            <a:r>
              <a:rPr lang="en-US" sz="2000" dirty="0"/>
              <a:t>count data (e.g., the number of times a user visits a web page in a certain amount of time</a:t>
            </a:r>
            <a:r>
              <a:rPr lang="en-US" sz="2000" dirty="0" smtClean="0"/>
              <a:t>).</a:t>
            </a:r>
            <a:endParaRPr lang="tr-TR" sz="2000" dirty="0" smtClean="0"/>
          </a:p>
          <a:p>
            <a:r>
              <a:rPr lang="en-US" sz="2000" dirty="0" smtClean="0"/>
              <a:t>Other</a:t>
            </a:r>
            <a:r>
              <a:rPr lang="tr-TR" sz="2000" dirty="0" smtClean="0"/>
              <a:t> </a:t>
            </a:r>
            <a:r>
              <a:rPr lang="en-US" sz="2000" dirty="0" smtClean="0"/>
              <a:t>families </a:t>
            </a:r>
            <a:r>
              <a:rPr lang="en-US" sz="2000" dirty="0"/>
              <a:t>include negative binomial and gamma, often used to model elapsed time (e.g., time to failure</a:t>
            </a:r>
            <a:r>
              <a:rPr lang="en-US" sz="2000" dirty="0" smtClean="0"/>
              <a:t>).</a:t>
            </a:r>
            <a:endParaRPr lang="tr-TR" sz="2000" dirty="0" smtClean="0"/>
          </a:p>
          <a:p>
            <a:r>
              <a:rPr lang="en-US" sz="2000" dirty="0" smtClean="0"/>
              <a:t>In</a:t>
            </a:r>
            <a:r>
              <a:rPr lang="tr-TR" sz="2000" dirty="0" smtClean="0"/>
              <a:t> </a:t>
            </a:r>
            <a:r>
              <a:rPr lang="en-US" sz="2000" dirty="0" smtClean="0"/>
              <a:t>contrast </a:t>
            </a:r>
            <a:r>
              <a:rPr lang="en-US" sz="2000" dirty="0"/>
              <a:t>to logistic regression, application of GLMs with these models is more nuanced and </a:t>
            </a:r>
            <a:r>
              <a:rPr lang="en-US" sz="2000" dirty="0" smtClean="0"/>
              <a:t>involves</a:t>
            </a:r>
            <a:r>
              <a:rPr lang="tr-TR" sz="2000" dirty="0" smtClean="0"/>
              <a:t> </a:t>
            </a:r>
            <a:r>
              <a:rPr lang="en-US" sz="2000" dirty="0" smtClean="0"/>
              <a:t>greater </a:t>
            </a:r>
            <a:r>
              <a:rPr lang="en-US" sz="2000" dirty="0"/>
              <a:t>care. These are best avoided unless you are familiar with and understand the utility and pitfalls </a:t>
            </a:r>
            <a:r>
              <a:rPr lang="en-US" sz="2000" dirty="0" smtClean="0"/>
              <a:t>of</a:t>
            </a:r>
            <a:r>
              <a:rPr lang="tr-TR" sz="2000" dirty="0" smtClean="0"/>
              <a:t> </a:t>
            </a:r>
            <a:r>
              <a:rPr lang="en-US" sz="2000" dirty="0" smtClean="0"/>
              <a:t>these </a:t>
            </a:r>
            <a:r>
              <a:rPr lang="en-US" sz="2000" dirty="0"/>
              <a:t>methods.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12049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Predicted Values from Logistic Regression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971800"/>
          </a:xfrm>
        </p:spPr>
        <p:txBody>
          <a:bodyPr>
            <a:normAutofit/>
          </a:bodyPr>
          <a:lstStyle/>
          <a:p>
            <a:r>
              <a:rPr lang="en-US" sz="1800" dirty="0"/>
              <a:t>These are on a scale from 0 to 1 and don’t yet declare whether the predicted value is default or paid off.</a:t>
            </a:r>
          </a:p>
          <a:p>
            <a:r>
              <a:rPr lang="en-US" sz="1800" dirty="0"/>
              <a:t>We could declare any value greater than 0.5 as default, analogous to the K-Nearest Neighbors classifier.</a:t>
            </a:r>
          </a:p>
          <a:p>
            <a:r>
              <a:rPr lang="en-US" sz="1800" dirty="0"/>
              <a:t>In practice, a lower cutoff is often appropriate if the goal is to identify members of a rare class</a:t>
            </a:r>
            <a:endParaRPr lang="tr-TR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2895600" cy="1399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1143000"/>
            <a:ext cx="497402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9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Interpreting the Coefficients and Odds Ratios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One advantage of logistic regression is that it produces a model that can be scored to new data </a:t>
            </a:r>
            <a:r>
              <a:rPr lang="en-US" sz="1800" dirty="0" smtClean="0"/>
              <a:t>rapidly,</a:t>
            </a:r>
            <a:r>
              <a:rPr lang="tr-TR" sz="1800" dirty="0" smtClean="0"/>
              <a:t> </a:t>
            </a:r>
            <a:r>
              <a:rPr lang="en-US" sz="1800" dirty="0" smtClean="0"/>
              <a:t>without r</a:t>
            </a:r>
            <a:r>
              <a:rPr lang="tr-TR" sz="1800" dirty="0" smtClean="0"/>
              <a:t>e-</a:t>
            </a:r>
            <a:r>
              <a:rPr lang="en-US" sz="1800" dirty="0" smtClean="0"/>
              <a:t>computation</a:t>
            </a:r>
            <a:r>
              <a:rPr lang="tr-TR" sz="1800" dirty="0" smtClean="0"/>
              <a:t>.</a:t>
            </a:r>
          </a:p>
          <a:p>
            <a:r>
              <a:rPr lang="en-US" sz="1800" dirty="0"/>
              <a:t>Another is the relative ease of interpretation of the model, as compared with </a:t>
            </a:r>
            <a:r>
              <a:rPr lang="en-US" sz="1800" dirty="0" smtClean="0"/>
              <a:t>other</a:t>
            </a:r>
            <a:r>
              <a:rPr lang="tr-TR" sz="1800" dirty="0" smtClean="0"/>
              <a:t> </a:t>
            </a:r>
            <a:r>
              <a:rPr lang="en-US" sz="1800" dirty="0" smtClean="0"/>
              <a:t>classification </a:t>
            </a:r>
            <a:r>
              <a:rPr lang="en-US" sz="1800" dirty="0"/>
              <a:t>methods. The key conceptual idea is understanding an odds ratio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r>
              <a:rPr lang="en-US" sz="1800" dirty="0"/>
              <a:t>This is interpreted as the odds that Y = 1 when X = 1 versus the odds that Y = 1 when X = 0. If the </a:t>
            </a:r>
            <a:r>
              <a:rPr lang="en-US" sz="1800" dirty="0" smtClean="0"/>
              <a:t>odds</a:t>
            </a:r>
            <a:r>
              <a:rPr lang="tr-TR" sz="1800" dirty="0" smtClean="0"/>
              <a:t> </a:t>
            </a:r>
            <a:r>
              <a:rPr lang="en-US" sz="1800" dirty="0" smtClean="0"/>
              <a:t>ratio </a:t>
            </a:r>
            <a:r>
              <a:rPr lang="en-US" sz="1800" dirty="0"/>
              <a:t>is 2, then the odds that Y = 1 are two times higher when X = 1 versus X = 0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An example will make this more explicit. For the model fit in “Logistic Regression and the GLM”,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regression </a:t>
            </a:r>
            <a:r>
              <a:rPr lang="en-US" sz="1800" dirty="0"/>
              <a:t>coefficient for </a:t>
            </a:r>
            <a:r>
              <a:rPr lang="en-US" sz="1800" dirty="0" err="1"/>
              <a:t>purpose_small_business</a:t>
            </a:r>
            <a:r>
              <a:rPr lang="en-US" sz="1800" dirty="0"/>
              <a:t> is 1.21226. This means that a loan to a </a:t>
            </a:r>
            <a:r>
              <a:rPr lang="en-US" sz="1800" dirty="0" smtClean="0"/>
              <a:t>small</a:t>
            </a:r>
            <a:r>
              <a:rPr lang="tr-TR" sz="1800" dirty="0" smtClean="0"/>
              <a:t> </a:t>
            </a:r>
            <a:r>
              <a:rPr lang="en-US" sz="1800" dirty="0" smtClean="0"/>
              <a:t>business </a:t>
            </a:r>
            <a:r>
              <a:rPr lang="en-US" sz="1800" dirty="0"/>
              <a:t>compared to a loan to pay off credit card debt reduces the odds of defaulting versus being </a:t>
            </a:r>
            <a:r>
              <a:rPr lang="en-US" sz="1800" dirty="0" smtClean="0"/>
              <a:t>paid</a:t>
            </a:r>
            <a:r>
              <a:rPr lang="tr-TR" sz="1800" dirty="0" smtClean="0"/>
              <a:t> </a:t>
            </a:r>
            <a:r>
              <a:rPr lang="en-US" sz="1800" dirty="0" smtClean="0"/>
              <a:t>off by</a:t>
            </a:r>
            <a:r>
              <a:rPr lang="tr-TR" sz="1800" dirty="0" smtClean="0"/>
              <a:t> exp(1.21526) = 3.4 .</a:t>
            </a:r>
            <a:r>
              <a:rPr lang="en-US" sz="1800" dirty="0"/>
              <a:t> Clearly, loans for the purpose of creating or expanding a </a:t>
            </a:r>
            <a:r>
              <a:rPr lang="en-US" sz="1800" dirty="0" smtClean="0"/>
              <a:t>small</a:t>
            </a:r>
            <a:r>
              <a:rPr lang="tr-TR" sz="1800" dirty="0" smtClean="0"/>
              <a:t> </a:t>
            </a:r>
            <a:r>
              <a:rPr lang="en-US" sz="1800" dirty="0" smtClean="0"/>
              <a:t>business </a:t>
            </a:r>
            <a:r>
              <a:rPr lang="en-US" sz="1800" dirty="0"/>
              <a:t>are considerably riskier than other types of loans.</a:t>
            </a:r>
            <a:endParaRPr lang="tr-TR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09715"/>
            <a:ext cx="5734050" cy="990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96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3234"/>
            <a:ext cx="7634288" cy="6387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9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Linear and Logistic Regression: Similarities and Differences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sz="1800" dirty="0"/>
              <a:t>Multiple linear regression and logistic regression share many commonalities. Both assume a </a:t>
            </a:r>
            <a:r>
              <a:rPr lang="en-US" sz="1800" dirty="0" smtClean="0"/>
              <a:t>parametric</a:t>
            </a:r>
            <a:r>
              <a:rPr lang="tr-TR" sz="1800" dirty="0" smtClean="0"/>
              <a:t> </a:t>
            </a:r>
            <a:r>
              <a:rPr lang="en-US" sz="1800" dirty="0" smtClean="0"/>
              <a:t>linear </a:t>
            </a:r>
            <a:r>
              <a:rPr lang="en-US" sz="1800" dirty="0"/>
              <a:t>form relating the predictors with the response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Logistic regression differs in two fundamental ways:</a:t>
            </a:r>
          </a:p>
          <a:p>
            <a:pPr lvl="1"/>
            <a:r>
              <a:rPr lang="en-US" sz="1600" dirty="0"/>
              <a:t>The way the model is fit (least squares is not applicable)</a:t>
            </a:r>
          </a:p>
          <a:p>
            <a:pPr lvl="1"/>
            <a:r>
              <a:rPr lang="en-US" sz="1600" dirty="0"/>
              <a:t>The nature and analysis of the residuals from the </a:t>
            </a:r>
            <a:r>
              <a:rPr lang="en-US" sz="1600" dirty="0" smtClean="0"/>
              <a:t>model</a:t>
            </a:r>
            <a:endParaRPr lang="tr-TR" sz="1600" dirty="0" smtClean="0"/>
          </a:p>
          <a:p>
            <a:r>
              <a:rPr lang="tr-TR" sz="2000" dirty="0"/>
              <a:t>Fitting the </a:t>
            </a:r>
            <a:r>
              <a:rPr lang="tr-TR" sz="2000" dirty="0" smtClean="0"/>
              <a:t>model:</a:t>
            </a:r>
          </a:p>
          <a:p>
            <a:pPr lvl="1"/>
            <a:r>
              <a:rPr lang="en-US" sz="1600" dirty="0"/>
              <a:t>In logistic regression (unlike in linear regression), there is no closed-form solution </a:t>
            </a:r>
            <a:r>
              <a:rPr lang="en-US" sz="1600" dirty="0" smtClean="0"/>
              <a:t>and</a:t>
            </a:r>
            <a:r>
              <a:rPr lang="tr-TR" sz="1600" dirty="0" smtClean="0"/>
              <a:t> </a:t>
            </a:r>
            <a:r>
              <a:rPr lang="en-US" sz="1600" dirty="0" smtClean="0"/>
              <a:t>the </a:t>
            </a:r>
            <a:r>
              <a:rPr lang="en-US" sz="1600" dirty="0"/>
              <a:t>model must be fit using maximum likelihood estimation (MLE</a:t>
            </a:r>
            <a:r>
              <a:rPr lang="en-US" sz="1600" dirty="0" smtClean="0"/>
              <a:t>).</a:t>
            </a:r>
            <a:endParaRPr lang="tr-TR" sz="1600" dirty="0" smtClean="0"/>
          </a:p>
          <a:p>
            <a:pPr lvl="1"/>
            <a:r>
              <a:rPr lang="en-US" sz="1600" dirty="0"/>
              <a:t>Maximum likelihood estimation is </a:t>
            </a:r>
            <a:r>
              <a:rPr lang="en-US" sz="1600" dirty="0" smtClean="0"/>
              <a:t>a</a:t>
            </a:r>
            <a:r>
              <a:rPr lang="tr-TR" sz="1600" dirty="0" smtClean="0"/>
              <a:t> </a:t>
            </a:r>
            <a:r>
              <a:rPr lang="en-US" sz="1600" dirty="0" smtClean="0"/>
              <a:t>process </a:t>
            </a:r>
            <a:r>
              <a:rPr lang="en-US" sz="1600" dirty="0"/>
              <a:t>that tries to find the model that is most likely to have produced the data we see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lvl="1"/>
            <a:r>
              <a:rPr lang="en-US" sz="1600" dirty="0"/>
              <a:t>In the </a:t>
            </a:r>
            <a:r>
              <a:rPr lang="en-US" sz="1600" dirty="0" smtClean="0"/>
              <a:t>logistic</a:t>
            </a:r>
            <a:r>
              <a:rPr lang="tr-TR" sz="1600" dirty="0" smtClean="0"/>
              <a:t> </a:t>
            </a:r>
            <a:r>
              <a:rPr lang="en-US" sz="1600" dirty="0" smtClean="0"/>
              <a:t>regression </a:t>
            </a:r>
            <a:r>
              <a:rPr lang="en-US" sz="1600" dirty="0"/>
              <a:t>equation, the response is not 0 or 1 but rather an estimate of the log odds that the response is 1.</a:t>
            </a:r>
          </a:p>
          <a:p>
            <a:pPr lvl="1"/>
            <a:r>
              <a:rPr lang="en-US" sz="1600" dirty="0"/>
              <a:t>The MLE finds the solution such that the estimated log odds best describes the observed outcome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lvl="1"/>
            <a:r>
              <a:rPr lang="en-US" sz="1600" dirty="0"/>
              <a:t>In the fitting process, the model is evaluated using a metric called deviance</a:t>
            </a:r>
            <a:r>
              <a:rPr lang="en-US" sz="1600" dirty="0" smtClean="0"/>
              <a:t>:</a:t>
            </a:r>
            <a:endParaRPr lang="tr-TR" sz="1600" dirty="0" smtClean="0"/>
          </a:p>
          <a:p>
            <a:pPr lvl="1"/>
            <a:endParaRPr lang="tr-TR" sz="1600" dirty="0"/>
          </a:p>
          <a:p>
            <a:pPr lvl="1"/>
            <a:endParaRPr lang="tr-TR" sz="1600" dirty="0" smtClean="0"/>
          </a:p>
          <a:p>
            <a:pPr lvl="1"/>
            <a:r>
              <a:rPr lang="en-US" sz="1600" dirty="0"/>
              <a:t>Lower deviance corresponds to a better fit.</a:t>
            </a:r>
            <a:endParaRPr lang="tr-TR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67051"/>
            <a:ext cx="5538788" cy="543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0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tr-TR" sz="3600" dirty="0"/>
              <a:t>Assessing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sz="1800" dirty="0"/>
              <a:t>Like other classification methods, logistic regression is assessed by how accurately the model </a:t>
            </a:r>
            <a:r>
              <a:rPr lang="en-US" sz="1800" dirty="0" smtClean="0"/>
              <a:t>classifies</a:t>
            </a:r>
            <a:r>
              <a:rPr lang="tr-TR" sz="1800" dirty="0" smtClean="0"/>
              <a:t> </a:t>
            </a:r>
            <a:r>
              <a:rPr lang="en-US" sz="1800" dirty="0" smtClean="0"/>
              <a:t>new data</a:t>
            </a:r>
            <a:r>
              <a:rPr lang="tr-TR" sz="1800" dirty="0" smtClean="0"/>
              <a:t>.</a:t>
            </a:r>
          </a:p>
          <a:p>
            <a:r>
              <a:rPr lang="en-US" sz="1800" dirty="0" smtClean="0"/>
              <a:t>Along </a:t>
            </a:r>
            <a:r>
              <a:rPr lang="en-US" sz="1800" dirty="0"/>
              <a:t>with the estimated coefficients, </a:t>
            </a:r>
            <a:r>
              <a:rPr lang="en-US" sz="1800" dirty="0" smtClean="0"/>
              <a:t>R</a:t>
            </a:r>
            <a:r>
              <a:rPr lang="tr-TR" sz="1800" dirty="0" smtClean="0"/>
              <a:t> </a:t>
            </a:r>
            <a:r>
              <a:rPr lang="en-US" sz="1800" dirty="0" smtClean="0"/>
              <a:t>reports </a:t>
            </a:r>
            <a:r>
              <a:rPr lang="en-US" sz="1800" dirty="0"/>
              <a:t>the standard error of the coefficients (SE), a z-value, and a p-value</a:t>
            </a:r>
            <a:r>
              <a:rPr lang="en-US" sz="1800" dirty="0" smtClean="0"/>
              <a:t>:</a:t>
            </a:r>
            <a:endParaRPr lang="tr-TR" sz="1800" dirty="0" smtClean="0"/>
          </a:p>
          <a:p>
            <a:endParaRPr lang="tr-TR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68746"/>
            <a:ext cx="4813312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03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/>
          </a:bodyPr>
          <a:lstStyle/>
          <a:p>
            <a:r>
              <a:rPr lang="en-US" sz="1800" dirty="0"/>
              <a:t>Interpretation of the p-value comes with the same caveat as in regression, and should be viewed more </a:t>
            </a:r>
            <a:r>
              <a:rPr lang="en-US" sz="1800" dirty="0" smtClean="0"/>
              <a:t>as</a:t>
            </a:r>
            <a:r>
              <a:rPr lang="tr-TR" sz="1800" dirty="0" smtClean="0"/>
              <a:t> </a:t>
            </a:r>
            <a:r>
              <a:rPr lang="en-US" sz="1800" dirty="0" smtClean="0"/>
              <a:t>a </a:t>
            </a:r>
            <a:r>
              <a:rPr lang="en-US" sz="1800" dirty="0"/>
              <a:t>relative indicator of variable importance </a:t>
            </a:r>
            <a:r>
              <a:rPr lang="en-US" sz="1800" dirty="0" smtClean="0"/>
              <a:t>than </a:t>
            </a:r>
            <a:r>
              <a:rPr lang="en-US" sz="1800" dirty="0"/>
              <a:t>as a formal measure </a:t>
            </a:r>
            <a:r>
              <a:rPr lang="en-US" sz="1800" dirty="0" smtClean="0"/>
              <a:t>of</a:t>
            </a:r>
            <a:r>
              <a:rPr lang="tr-TR" sz="1800" dirty="0" smtClean="0"/>
              <a:t> </a:t>
            </a:r>
            <a:r>
              <a:rPr lang="en-US" sz="1800" dirty="0" smtClean="0"/>
              <a:t>statistical </a:t>
            </a:r>
            <a:r>
              <a:rPr lang="en-US" sz="1800" dirty="0"/>
              <a:t>significance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A logistic regression model, which has a binary response, does not have </a:t>
            </a:r>
            <a:r>
              <a:rPr lang="en-US" sz="1800" dirty="0" smtClean="0"/>
              <a:t>an</a:t>
            </a:r>
            <a:r>
              <a:rPr lang="tr-TR" sz="1800" dirty="0" smtClean="0"/>
              <a:t> </a:t>
            </a:r>
            <a:r>
              <a:rPr lang="en-US" sz="1800" dirty="0" smtClean="0"/>
              <a:t>associated </a:t>
            </a:r>
            <a:r>
              <a:rPr lang="en-US" sz="1800" dirty="0"/>
              <a:t>RMSE or R-squared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Instead, a logistic regression model is typically evaluated using </a:t>
            </a:r>
            <a:r>
              <a:rPr lang="en-US" sz="1800" dirty="0" smtClean="0"/>
              <a:t>more</a:t>
            </a:r>
            <a:r>
              <a:rPr lang="tr-TR" sz="1800" dirty="0" smtClean="0"/>
              <a:t> </a:t>
            </a:r>
            <a:r>
              <a:rPr lang="en-US" sz="1800" dirty="0" smtClean="0"/>
              <a:t>general </a:t>
            </a:r>
            <a:r>
              <a:rPr lang="en-US" sz="1800" dirty="0"/>
              <a:t>metrics for classification; see “Evaluating Classification Models</a:t>
            </a:r>
            <a:r>
              <a:rPr lang="en-US" sz="1800" dirty="0" smtClean="0"/>
              <a:t>”.</a:t>
            </a:r>
            <a:endParaRPr lang="tr-TR" sz="1800" dirty="0" smtClean="0"/>
          </a:p>
          <a:p>
            <a:endParaRPr lang="tr-TR" sz="1800" dirty="0" smtClean="0"/>
          </a:p>
          <a:p>
            <a:r>
              <a:rPr lang="en-US" sz="1800" dirty="0" smtClean="0"/>
              <a:t>Many </a:t>
            </a:r>
            <a:r>
              <a:rPr lang="en-US" sz="1800" dirty="0"/>
              <a:t>other concepts for linear regression carry over to the logistic regression setting (and other GLMs).</a:t>
            </a:r>
          </a:p>
          <a:p>
            <a:pPr lvl="1"/>
            <a:r>
              <a:rPr lang="en-US" sz="1600" dirty="0"/>
              <a:t>For example, you can use stepwise regression, fit interaction terms, or include spline terms. </a:t>
            </a:r>
            <a:endParaRPr lang="tr-TR" sz="1600" dirty="0" smtClean="0"/>
          </a:p>
          <a:p>
            <a:pPr lvl="1"/>
            <a:r>
              <a:rPr lang="en-US" sz="1600" dirty="0" smtClean="0"/>
              <a:t>The same</a:t>
            </a:r>
            <a:r>
              <a:rPr lang="tr-TR" sz="1600" dirty="0" smtClean="0"/>
              <a:t> </a:t>
            </a:r>
            <a:r>
              <a:rPr lang="en-US" sz="1600" dirty="0" smtClean="0"/>
              <a:t>concerns </a:t>
            </a:r>
            <a:r>
              <a:rPr lang="en-US" sz="1600" dirty="0"/>
              <a:t>regarding confounding and correlated variables apply to logistic regression (see “</a:t>
            </a:r>
            <a:r>
              <a:rPr lang="en-US" sz="1600" dirty="0" smtClean="0"/>
              <a:t>Interpreting</a:t>
            </a:r>
            <a:r>
              <a:rPr lang="tr-TR" sz="1600" dirty="0" smtClean="0"/>
              <a:t> </a:t>
            </a:r>
            <a:r>
              <a:rPr lang="en-US" sz="1600" dirty="0" smtClean="0"/>
              <a:t>the </a:t>
            </a:r>
            <a:r>
              <a:rPr lang="en-US" sz="1600" dirty="0"/>
              <a:t>Regression Equation”). </a:t>
            </a:r>
            <a:endParaRPr lang="tr-TR" sz="1600" dirty="0" smtClean="0"/>
          </a:p>
          <a:p>
            <a:pPr lvl="1"/>
            <a:r>
              <a:rPr lang="en-US" sz="1600" dirty="0" smtClean="0"/>
              <a:t>You </a:t>
            </a:r>
            <a:r>
              <a:rPr lang="en-US" sz="1600" dirty="0"/>
              <a:t>can fit generalized additive models (see “Generalized Additive Models</a:t>
            </a:r>
            <a:r>
              <a:rPr lang="en-US" sz="1600" dirty="0" smtClean="0"/>
              <a:t>”)</a:t>
            </a:r>
            <a:r>
              <a:rPr lang="tr-TR" sz="1600" dirty="0" smtClean="0"/>
              <a:t> </a:t>
            </a:r>
            <a:r>
              <a:rPr lang="en-US" sz="1600" dirty="0" smtClean="0"/>
              <a:t>using </a:t>
            </a:r>
            <a:r>
              <a:rPr lang="en-US" sz="1600" dirty="0"/>
              <a:t>the </a:t>
            </a:r>
            <a:r>
              <a:rPr lang="en-US" sz="1600" dirty="0" err="1"/>
              <a:t>mgcv</a:t>
            </a:r>
            <a:r>
              <a:rPr lang="en-US" sz="1600" dirty="0"/>
              <a:t> </a:t>
            </a:r>
            <a:r>
              <a:rPr lang="en-US" sz="1600" dirty="0" smtClean="0"/>
              <a:t>package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40110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tr-TR" sz="3600" dirty="0"/>
              <a:t>Evaluating Classification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sz="1800" dirty="0"/>
              <a:t>It is common in predictive modeling to try out a number of different models, apply each to a </a:t>
            </a:r>
            <a:r>
              <a:rPr lang="en-US" sz="1800" dirty="0" smtClean="0"/>
              <a:t>holdout</a:t>
            </a:r>
            <a:r>
              <a:rPr lang="tr-TR" sz="1800" dirty="0" smtClean="0"/>
              <a:t> </a:t>
            </a:r>
            <a:r>
              <a:rPr lang="en-US" sz="1800" dirty="0" smtClean="0"/>
              <a:t>sample </a:t>
            </a:r>
            <a:r>
              <a:rPr lang="en-US" sz="1800" dirty="0"/>
              <a:t>(also called a test or validation sample), and assess their performance. Fundamentally, </a:t>
            </a:r>
            <a:r>
              <a:rPr lang="en-US" sz="1800" dirty="0" smtClean="0"/>
              <a:t>this</a:t>
            </a:r>
            <a:r>
              <a:rPr lang="tr-TR" sz="1800" dirty="0" smtClean="0"/>
              <a:t> </a:t>
            </a:r>
            <a:r>
              <a:rPr lang="en-US" sz="1800" dirty="0" smtClean="0"/>
              <a:t>amounts </a:t>
            </a:r>
            <a:r>
              <a:rPr lang="en-US" sz="1800" dirty="0"/>
              <a:t>to seeing which produces the most accurate predictions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A simple way to measure classification performance is to count the proportion of predictions that </a:t>
            </a:r>
            <a:r>
              <a:rPr lang="en-US" sz="1800" dirty="0" smtClean="0"/>
              <a:t>are</a:t>
            </a:r>
            <a:r>
              <a:rPr lang="tr-TR" sz="1800" dirty="0" smtClean="0"/>
              <a:t> </a:t>
            </a:r>
            <a:r>
              <a:rPr lang="en-US" sz="1800" dirty="0" smtClean="0"/>
              <a:t>correct.</a:t>
            </a:r>
            <a:endParaRPr lang="tr-TR" sz="1800" dirty="0" smtClean="0"/>
          </a:p>
          <a:p>
            <a:endParaRPr lang="tr-TR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0"/>
            <a:ext cx="6876601" cy="96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tr-TR" sz="3600" dirty="0" smtClean="0"/>
              <a:t>Naive Bayes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1800" dirty="0"/>
              <a:t>To understand Bayesian classification, we can start out by imagining “non-naive” Bayesian classification.</a:t>
            </a:r>
          </a:p>
          <a:p>
            <a:r>
              <a:rPr lang="en-US" sz="1800" dirty="0"/>
              <a:t>For each record to be classified:</a:t>
            </a:r>
          </a:p>
          <a:p>
            <a:pPr lvl="1"/>
            <a:r>
              <a:rPr lang="en-US" sz="1600" dirty="0" smtClean="0"/>
              <a:t>Find </a:t>
            </a:r>
            <a:r>
              <a:rPr lang="en-US" sz="1600" dirty="0"/>
              <a:t>all the other records with the same predictor profile (i.e., where the predictor values are </a:t>
            </a:r>
            <a:r>
              <a:rPr lang="en-US" sz="1600" dirty="0" smtClean="0"/>
              <a:t>the</a:t>
            </a:r>
            <a:r>
              <a:rPr lang="tr-TR" sz="1600" dirty="0" smtClean="0"/>
              <a:t> </a:t>
            </a:r>
            <a:r>
              <a:rPr lang="en-US" sz="1600" dirty="0" smtClean="0"/>
              <a:t>same</a:t>
            </a:r>
            <a:r>
              <a:rPr lang="en-US" sz="1600" dirty="0"/>
              <a:t>).</a:t>
            </a:r>
          </a:p>
          <a:p>
            <a:pPr lvl="1"/>
            <a:r>
              <a:rPr lang="en-US" sz="1600" dirty="0" smtClean="0"/>
              <a:t>Determine </a:t>
            </a:r>
            <a:r>
              <a:rPr lang="en-US" sz="1600" dirty="0"/>
              <a:t>what classes those records belong to and which class is most prevalent (i.e</a:t>
            </a:r>
            <a:r>
              <a:rPr lang="en-US" sz="1600" dirty="0" smtClean="0"/>
              <a:t>.,</a:t>
            </a:r>
            <a:r>
              <a:rPr lang="tr-TR" sz="1600" dirty="0" smtClean="0"/>
              <a:t> </a:t>
            </a:r>
            <a:r>
              <a:rPr lang="en-US" sz="1600" dirty="0" smtClean="0"/>
              <a:t>probable</a:t>
            </a:r>
            <a:r>
              <a:rPr lang="en-US" sz="1600" dirty="0"/>
              <a:t>).</a:t>
            </a:r>
          </a:p>
          <a:p>
            <a:pPr lvl="1"/>
            <a:r>
              <a:rPr lang="en-US" sz="1600" dirty="0" smtClean="0"/>
              <a:t>Assign </a:t>
            </a:r>
            <a:r>
              <a:rPr lang="en-US" sz="1600" dirty="0"/>
              <a:t>that class to the new record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r>
              <a:rPr lang="en-US" sz="1800" dirty="0"/>
              <a:t>Why Exact Bayesian Classification Is </a:t>
            </a:r>
            <a:r>
              <a:rPr lang="en-US" sz="1800" dirty="0" smtClean="0"/>
              <a:t>Impractical</a:t>
            </a:r>
            <a:r>
              <a:rPr lang="tr-TR" sz="1800" dirty="0" smtClean="0"/>
              <a:t>:</a:t>
            </a:r>
          </a:p>
          <a:p>
            <a:pPr lvl="1"/>
            <a:r>
              <a:rPr lang="en-US" sz="1600" dirty="0"/>
              <a:t>When the number of predictor variables exceeds a handful, many of the records to be classified will </a:t>
            </a:r>
            <a:r>
              <a:rPr lang="en-US" sz="1600" dirty="0" smtClean="0"/>
              <a:t>be</a:t>
            </a:r>
            <a:r>
              <a:rPr lang="tr-TR" sz="1600" dirty="0" smtClean="0"/>
              <a:t> </a:t>
            </a:r>
            <a:r>
              <a:rPr lang="en-US" sz="1600" dirty="0" smtClean="0"/>
              <a:t>without </a:t>
            </a:r>
            <a:r>
              <a:rPr lang="en-US" sz="1600" dirty="0"/>
              <a:t>exact matches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r>
              <a:rPr lang="tr-TR" sz="2000" dirty="0" smtClean="0"/>
              <a:t>WARNING</a:t>
            </a:r>
          </a:p>
          <a:p>
            <a:pPr lvl="1"/>
            <a:r>
              <a:rPr lang="en-US" sz="1600" dirty="0"/>
              <a:t>Despite its name, naive Bayes is not considered a method of Bayesian statistics. Naive Bayes is a data–driven, empirical </a:t>
            </a:r>
            <a:r>
              <a:rPr lang="en-US" sz="1600" dirty="0" smtClean="0"/>
              <a:t>method</a:t>
            </a:r>
            <a:r>
              <a:rPr lang="tr-TR" sz="1600" dirty="0" smtClean="0"/>
              <a:t> </a:t>
            </a:r>
            <a:r>
              <a:rPr lang="en-US" sz="1600" dirty="0" smtClean="0"/>
              <a:t>requiring </a:t>
            </a:r>
            <a:r>
              <a:rPr lang="en-US" sz="1600" dirty="0"/>
              <a:t>relatively little statistical expertise. The name comes from the Bayes rule–like calculation in forming the predictions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709029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tr-TR" sz="3600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r>
              <a:rPr lang="en-US" sz="1800" dirty="0"/>
              <a:t>The confusion matrix is a table showing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number </a:t>
            </a:r>
            <a:r>
              <a:rPr lang="en-US" sz="1800" dirty="0"/>
              <a:t>of correct and incorrect predictions categorized by type of </a:t>
            </a:r>
            <a:r>
              <a:rPr lang="en-US" sz="1800" dirty="0" smtClean="0"/>
              <a:t>response</a:t>
            </a:r>
            <a:r>
              <a:rPr lang="tr-TR" sz="1800" dirty="0" smtClean="0"/>
              <a:t>.</a:t>
            </a:r>
          </a:p>
          <a:p>
            <a:r>
              <a:rPr lang="en-US" sz="1800" dirty="0"/>
              <a:t>When 1s are rare, the ratio of false positives to </a:t>
            </a:r>
            <a:r>
              <a:rPr lang="en-US" sz="1800" dirty="0" smtClean="0"/>
              <a:t>all</a:t>
            </a:r>
            <a:r>
              <a:rPr lang="tr-TR" sz="1800" dirty="0" smtClean="0"/>
              <a:t> </a:t>
            </a:r>
            <a:r>
              <a:rPr lang="en-US" sz="1800" dirty="0" smtClean="0"/>
              <a:t>predicted </a:t>
            </a:r>
            <a:r>
              <a:rPr lang="en-US" sz="1800" dirty="0"/>
              <a:t>positives can be high, leading to the unintuitive situation where a predicted 1 is most likely a </a:t>
            </a:r>
            <a:r>
              <a:rPr lang="en-US" sz="1800" dirty="0" smtClean="0"/>
              <a:t>0.</a:t>
            </a:r>
            <a:r>
              <a:rPr lang="tr-TR" sz="1800" dirty="0" smtClean="0"/>
              <a:t> </a:t>
            </a:r>
          </a:p>
          <a:p>
            <a:r>
              <a:rPr lang="en-US" sz="1800" dirty="0" smtClean="0"/>
              <a:t>This </a:t>
            </a:r>
            <a:r>
              <a:rPr lang="en-US" sz="1800" dirty="0"/>
              <a:t>problem plagues medical screening tests (e.g., mammograms) that are widely applied: due to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relative </a:t>
            </a:r>
            <a:r>
              <a:rPr lang="en-US" sz="1800" dirty="0"/>
              <a:t>rarity of the condition, positive test results most likely do not mean breast cancer. This leads </a:t>
            </a:r>
            <a:r>
              <a:rPr lang="en-US" sz="1800" dirty="0" smtClean="0"/>
              <a:t>to</a:t>
            </a:r>
            <a:r>
              <a:rPr lang="tr-TR" sz="1800" dirty="0" smtClean="0"/>
              <a:t> </a:t>
            </a:r>
            <a:r>
              <a:rPr lang="en-US" sz="1800" dirty="0" smtClean="0"/>
              <a:t>much </a:t>
            </a:r>
            <a:r>
              <a:rPr lang="en-US" sz="1800" dirty="0"/>
              <a:t>confusion in the public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632626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03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tr-TR" sz="3600" dirty="0"/>
              <a:t>The Rare Class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In many cases, there is an imbalance in the classes to be predicted, with one class much more </a:t>
            </a:r>
            <a:r>
              <a:rPr lang="en-US" sz="1800" dirty="0" smtClean="0"/>
              <a:t>prevalent</a:t>
            </a:r>
            <a:r>
              <a:rPr lang="tr-TR" sz="1800" dirty="0" smtClean="0"/>
              <a:t> </a:t>
            </a:r>
            <a:r>
              <a:rPr lang="en-US" sz="1800" dirty="0" smtClean="0"/>
              <a:t>than </a:t>
            </a:r>
            <a:r>
              <a:rPr lang="en-US" sz="1800" dirty="0"/>
              <a:t>the other — for example, legitimate insurance claims versus fraudulent ones, or browsers </a:t>
            </a:r>
            <a:r>
              <a:rPr lang="en-US" sz="1800" dirty="0" smtClean="0"/>
              <a:t>versus</a:t>
            </a:r>
            <a:r>
              <a:rPr lang="tr-TR" sz="1800" dirty="0" smtClean="0"/>
              <a:t> </a:t>
            </a:r>
            <a:r>
              <a:rPr lang="en-US" sz="1800" dirty="0" smtClean="0"/>
              <a:t>purchasers </a:t>
            </a:r>
            <a:r>
              <a:rPr lang="en-US" sz="1800" dirty="0"/>
              <a:t>at a website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The rare class (e.g., the fraudulent claims) is usually the class of more </a:t>
            </a:r>
            <a:r>
              <a:rPr lang="en-US" sz="1800" dirty="0" smtClean="0"/>
              <a:t>interest,</a:t>
            </a:r>
            <a:r>
              <a:rPr lang="tr-TR" sz="1800" dirty="0" smtClean="0"/>
              <a:t> </a:t>
            </a:r>
            <a:r>
              <a:rPr lang="en-US" sz="1800" dirty="0" smtClean="0"/>
              <a:t>and </a:t>
            </a:r>
            <a:r>
              <a:rPr lang="en-US" sz="1800" dirty="0"/>
              <a:t>is typically designated 1, in contrast to the more prevalent 0s. </a:t>
            </a:r>
            <a:endParaRPr lang="tr-TR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the typical scenario, the 1s are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more </a:t>
            </a:r>
            <a:r>
              <a:rPr lang="en-US" sz="1800" dirty="0"/>
              <a:t>important case, in the sense that misclassifying them as 0s is costlier than </a:t>
            </a:r>
            <a:r>
              <a:rPr lang="en-US" sz="1800" dirty="0" smtClean="0"/>
              <a:t>misclassifying </a:t>
            </a:r>
            <a:r>
              <a:rPr lang="en-US" sz="1800" dirty="0"/>
              <a:t>0s as 1s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 smtClean="0"/>
          </a:p>
          <a:p>
            <a:r>
              <a:rPr lang="en-US" sz="1800" dirty="0"/>
              <a:t>In such cases, unless the classes are easily separable, the most accurate classification model may be </a:t>
            </a:r>
            <a:r>
              <a:rPr lang="en-US" sz="1800" dirty="0" smtClean="0"/>
              <a:t>one</a:t>
            </a:r>
            <a:r>
              <a:rPr lang="tr-TR" sz="1800" dirty="0" smtClean="0"/>
              <a:t> </a:t>
            </a:r>
            <a:r>
              <a:rPr lang="en-US" sz="1800" dirty="0" smtClean="0"/>
              <a:t>that </a:t>
            </a:r>
            <a:r>
              <a:rPr lang="en-US" sz="1800" dirty="0"/>
              <a:t>simply classifies everything as a 0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 smtClean="0"/>
              <a:t>For </a:t>
            </a:r>
            <a:r>
              <a:rPr lang="en-US" sz="1800" dirty="0"/>
              <a:t>example, if only 0.1% of the browsers at a web store end </a:t>
            </a:r>
            <a:r>
              <a:rPr lang="en-US" sz="1800" dirty="0" smtClean="0"/>
              <a:t>up</a:t>
            </a:r>
            <a:r>
              <a:rPr lang="tr-TR" sz="1800" dirty="0" smtClean="0"/>
              <a:t> </a:t>
            </a:r>
            <a:r>
              <a:rPr lang="en-US" sz="1800" dirty="0" smtClean="0"/>
              <a:t>purchasing</a:t>
            </a:r>
            <a:r>
              <a:rPr lang="en-US" sz="1800" dirty="0"/>
              <a:t>, a model that predicts that each browser will leave without purchasing will be </a:t>
            </a:r>
            <a:r>
              <a:rPr lang="en-US" sz="1800" dirty="0" smtClean="0"/>
              <a:t>99.9%</a:t>
            </a:r>
            <a:r>
              <a:rPr lang="tr-TR" sz="1800" dirty="0" smtClean="0"/>
              <a:t> </a:t>
            </a:r>
            <a:r>
              <a:rPr lang="en-US" sz="1800" dirty="0" smtClean="0"/>
              <a:t>accurate</a:t>
            </a:r>
            <a:r>
              <a:rPr lang="en-US" sz="1800" dirty="0"/>
              <a:t>. However, it will be useless. </a:t>
            </a:r>
            <a:endParaRPr lang="tr-TR" sz="1800" dirty="0" smtClean="0"/>
          </a:p>
          <a:p>
            <a:r>
              <a:rPr lang="en-US" sz="1800" dirty="0" smtClean="0"/>
              <a:t>Instead</a:t>
            </a:r>
            <a:r>
              <a:rPr lang="en-US" sz="1800" dirty="0"/>
              <a:t>, we would be happy with a model that is less </a:t>
            </a:r>
            <a:r>
              <a:rPr lang="en-US" sz="1800" dirty="0" smtClean="0"/>
              <a:t>accurate</a:t>
            </a:r>
            <a:r>
              <a:rPr lang="tr-TR" sz="1800" dirty="0" smtClean="0"/>
              <a:t> </a:t>
            </a:r>
            <a:r>
              <a:rPr lang="en-US" sz="1800" dirty="0" smtClean="0"/>
              <a:t>overall</a:t>
            </a:r>
            <a:r>
              <a:rPr lang="en-US" sz="1800" dirty="0"/>
              <a:t>, but is good at picking out the purchasers, even if it misclassifies some </a:t>
            </a:r>
            <a:r>
              <a:rPr lang="en-US" sz="1800" dirty="0" smtClean="0"/>
              <a:t>non</a:t>
            </a:r>
            <a:r>
              <a:rPr lang="tr-TR" sz="1800" dirty="0" smtClean="0"/>
              <a:t>-p</a:t>
            </a:r>
            <a:r>
              <a:rPr lang="en-US" sz="1800" dirty="0" err="1" smtClean="0"/>
              <a:t>urchasers</a:t>
            </a:r>
            <a:r>
              <a:rPr lang="en-US" sz="1800" dirty="0" smtClean="0"/>
              <a:t> </a:t>
            </a:r>
            <a:r>
              <a:rPr lang="en-US" sz="1800" dirty="0"/>
              <a:t>along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way</a:t>
            </a:r>
            <a:r>
              <a:rPr lang="en-US" sz="1800" dirty="0"/>
              <a:t>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902654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tr-TR" sz="3600" dirty="0"/>
              <a:t>Precision, Recall, and 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The precision measures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accuracy </a:t>
            </a:r>
            <a:r>
              <a:rPr lang="en-US" sz="1800" dirty="0"/>
              <a:t>of a predicted positive </a:t>
            </a:r>
            <a:r>
              <a:rPr lang="en-US" sz="1800" dirty="0" smtClean="0"/>
              <a:t>outcome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r>
              <a:rPr lang="en-US" sz="1800" dirty="0"/>
              <a:t>The recall, also known as sensitivity, measures the strength of the model to predict a positive outcome </a:t>
            </a:r>
            <a:r>
              <a:rPr lang="tr-TR" sz="1800" dirty="0" smtClean="0"/>
              <a:t>- </a:t>
            </a:r>
            <a:r>
              <a:rPr lang="en-US" sz="1800" dirty="0" smtClean="0"/>
              <a:t>the </a:t>
            </a:r>
            <a:r>
              <a:rPr lang="en-US" sz="1800" dirty="0"/>
              <a:t>proportion of the 1s that it correctly </a:t>
            </a:r>
            <a:r>
              <a:rPr lang="en-US" sz="1800" dirty="0" smtClean="0"/>
              <a:t>identifies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r>
              <a:rPr lang="en-US" sz="1800" dirty="0"/>
              <a:t>Another metric used is specificity, which measures a model’s ability to predict a negative outcome: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 smtClean="0"/>
          </a:p>
          <a:p>
            <a:endParaRPr lang="tr-TR" sz="1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5262563" cy="76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3276600"/>
            <a:ext cx="5262563" cy="83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76800"/>
            <a:ext cx="5262563" cy="734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654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tr-TR" sz="3600" dirty="0"/>
              <a:t>ROC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/>
          </a:bodyPr>
          <a:lstStyle/>
          <a:p>
            <a:r>
              <a:rPr lang="en-US" sz="1800" dirty="0"/>
              <a:t>You can see that there is a tradeoff between recall and specificity. Capturing more 1s generally </a:t>
            </a:r>
            <a:r>
              <a:rPr lang="en-US" sz="1800" dirty="0" smtClean="0"/>
              <a:t>means</a:t>
            </a:r>
            <a:r>
              <a:rPr lang="tr-TR" sz="1800" dirty="0" smtClean="0"/>
              <a:t> </a:t>
            </a:r>
            <a:r>
              <a:rPr lang="en-US" sz="1800" dirty="0" smtClean="0"/>
              <a:t>misclassifying </a:t>
            </a:r>
            <a:r>
              <a:rPr lang="en-US" sz="1800" dirty="0"/>
              <a:t>more 0s as 1s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The metric that captures this tradeoff is the “Receiver Operating Characteristics” curve, usually </a:t>
            </a:r>
            <a:r>
              <a:rPr lang="en-US" sz="1800" dirty="0" smtClean="0"/>
              <a:t>referred</a:t>
            </a:r>
            <a:r>
              <a:rPr lang="tr-TR" sz="1800" dirty="0" smtClean="0"/>
              <a:t> </a:t>
            </a:r>
            <a:r>
              <a:rPr lang="en-US" sz="1800" dirty="0" smtClean="0"/>
              <a:t>to </a:t>
            </a:r>
            <a:r>
              <a:rPr lang="en-US" sz="1800" dirty="0"/>
              <a:t>as the ROC curve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The dotted diagonal line corresponds to a classifier no better </a:t>
            </a:r>
            <a:r>
              <a:rPr lang="en-US" sz="1800" dirty="0" smtClean="0"/>
              <a:t>than</a:t>
            </a:r>
            <a:r>
              <a:rPr lang="tr-TR" sz="1800" dirty="0" smtClean="0"/>
              <a:t> </a:t>
            </a:r>
            <a:r>
              <a:rPr lang="en-US" sz="1800" dirty="0" smtClean="0"/>
              <a:t>random </a:t>
            </a:r>
            <a:r>
              <a:rPr lang="en-US" sz="1800" dirty="0"/>
              <a:t>chance.</a:t>
            </a:r>
            <a:endParaRPr lang="tr-TR" sz="1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4331947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654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r>
              <a:rPr lang="tr-TR" sz="3600" dirty="0"/>
              <a:t>AUC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sz="1800" dirty="0"/>
              <a:t>The ROC curve is a valuable graphical tool but, by itself, doesn’t constitute a single measure for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performance </a:t>
            </a:r>
            <a:r>
              <a:rPr lang="en-US" sz="1800" dirty="0"/>
              <a:t>of a classifier. </a:t>
            </a:r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ROC curve can be used, however, to produce the area underneath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curve </a:t>
            </a:r>
            <a:r>
              <a:rPr lang="en-US" sz="1800" dirty="0"/>
              <a:t>(AUC) metric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AUC is simply the total area under the ROC curve. </a:t>
            </a:r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larger the value of AUC,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more </a:t>
            </a:r>
            <a:r>
              <a:rPr lang="en-US" sz="1800" dirty="0"/>
              <a:t>effective the classifier. </a:t>
            </a:r>
            <a:endParaRPr lang="tr-TR" sz="1800" dirty="0" smtClean="0"/>
          </a:p>
          <a:p>
            <a:r>
              <a:rPr lang="en-US" sz="1800" dirty="0" smtClean="0"/>
              <a:t>An </a:t>
            </a:r>
            <a:r>
              <a:rPr lang="en-US" sz="1800" dirty="0"/>
              <a:t>AUC of 1 indicates a perfect classifier: it gets all the 1s </a:t>
            </a:r>
            <a:r>
              <a:rPr lang="en-US" sz="1800" dirty="0" smtClean="0"/>
              <a:t>correctly</a:t>
            </a:r>
            <a:r>
              <a:rPr lang="tr-TR" sz="1800" dirty="0" smtClean="0"/>
              <a:t> </a:t>
            </a:r>
            <a:r>
              <a:rPr lang="en-US" sz="1800" dirty="0" smtClean="0"/>
              <a:t>classified</a:t>
            </a:r>
            <a:r>
              <a:rPr lang="en-US" sz="1800" dirty="0"/>
              <a:t>, and doesn’t misclassify any 0s as 1s.</a:t>
            </a:r>
            <a:endParaRPr lang="tr-TR" sz="1800" dirty="0" smtClean="0"/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902654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tr-TR" sz="3600" dirty="0"/>
              <a:t>Lift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Using the AUC as a metric is an improvement over simple accuracy, as it can assess how well a </a:t>
            </a:r>
            <a:r>
              <a:rPr lang="en-US" sz="1800" dirty="0" smtClean="0"/>
              <a:t>classifier</a:t>
            </a:r>
            <a:r>
              <a:rPr lang="tr-TR" sz="1800" dirty="0" smtClean="0"/>
              <a:t> </a:t>
            </a:r>
            <a:r>
              <a:rPr lang="en-US" sz="1800" dirty="0" smtClean="0"/>
              <a:t>handles </a:t>
            </a:r>
            <a:r>
              <a:rPr lang="en-US" sz="1800" dirty="0"/>
              <a:t>the tradeoff between overall accuracy and the need to identify the more important 1s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But it </a:t>
            </a:r>
            <a:r>
              <a:rPr lang="en-US" sz="1800" dirty="0" smtClean="0"/>
              <a:t>does</a:t>
            </a:r>
            <a:r>
              <a:rPr lang="tr-TR" sz="1800" dirty="0" smtClean="0"/>
              <a:t> </a:t>
            </a:r>
            <a:r>
              <a:rPr lang="en-US" sz="1800" dirty="0" smtClean="0"/>
              <a:t>not </a:t>
            </a:r>
            <a:r>
              <a:rPr lang="en-US" sz="1800" dirty="0"/>
              <a:t>completely address the rare-case problem, where you need to lower the model’s probability </a:t>
            </a:r>
            <a:r>
              <a:rPr lang="en-US" sz="1800" dirty="0" smtClean="0"/>
              <a:t>cutoff</a:t>
            </a:r>
            <a:r>
              <a:rPr lang="tr-TR" sz="1800" dirty="0" smtClean="0"/>
              <a:t> </a:t>
            </a:r>
            <a:r>
              <a:rPr lang="en-US" sz="1800" dirty="0" smtClean="0"/>
              <a:t>below </a:t>
            </a:r>
            <a:r>
              <a:rPr lang="en-US" sz="1800" dirty="0"/>
              <a:t>0.5 to avoid having all records classified as 0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In such cases, for a record to be classified as a 1, </a:t>
            </a:r>
            <a:r>
              <a:rPr lang="en-US" sz="1800" dirty="0" smtClean="0"/>
              <a:t>it</a:t>
            </a:r>
            <a:r>
              <a:rPr lang="tr-TR" sz="1800" dirty="0" smtClean="0"/>
              <a:t> </a:t>
            </a:r>
            <a:r>
              <a:rPr lang="en-US" sz="1800" dirty="0" smtClean="0"/>
              <a:t>might </a:t>
            </a:r>
            <a:r>
              <a:rPr lang="en-US" sz="1800" dirty="0"/>
              <a:t>be sufficient to have a probability of 0.4, 0.3, or lower. </a:t>
            </a:r>
            <a:endParaRPr lang="tr-TR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effect, we end up </a:t>
            </a:r>
            <a:r>
              <a:rPr lang="en-US" sz="1800" dirty="0" smtClean="0"/>
              <a:t>over</a:t>
            </a:r>
            <a:r>
              <a:rPr lang="tr-TR" sz="1800" dirty="0" smtClean="0"/>
              <a:t>-</a:t>
            </a:r>
            <a:r>
              <a:rPr lang="en-US" sz="1800" dirty="0" smtClean="0"/>
              <a:t>identifying 1s,</a:t>
            </a:r>
            <a:r>
              <a:rPr lang="tr-TR" sz="1800" dirty="0" smtClean="0"/>
              <a:t> </a:t>
            </a:r>
            <a:r>
              <a:rPr lang="en-US" sz="1800" dirty="0" smtClean="0"/>
              <a:t>reflecting </a:t>
            </a:r>
            <a:r>
              <a:rPr lang="en-US" sz="1800" dirty="0"/>
              <a:t>their greater importance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Changing this cutoff will improve your chances of catching the 1s (at the cost of misclassifying more 0s </a:t>
            </a:r>
            <a:r>
              <a:rPr lang="en-US" sz="1800" dirty="0" smtClean="0"/>
              <a:t>as</a:t>
            </a:r>
            <a:r>
              <a:rPr lang="tr-TR" sz="1800" dirty="0" smtClean="0"/>
              <a:t> </a:t>
            </a:r>
            <a:r>
              <a:rPr lang="en-US" sz="1800" dirty="0" smtClean="0"/>
              <a:t>1s</a:t>
            </a:r>
            <a:r>
              <a:rPr lang="en-US" sz="1800" dirty="0"/>
              <a:t>). But what is the optimum cutoff?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01103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tr-TR" sz="3600" dirty="0"/>
              <a:t>Strategies for Imbalanced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r>
              <a:rPr lang="tr-TR" sz="1800" dirty="0" smtClean="0"/>
              <a:t>W</a:t>
            </a:r>
            <a:r>
              <a:rPr lang="en-US" sz="1800" dirty="0" smtClean="0"/>
              <a:t>e </a:t>
            </a:r>
            <a:r>
              <a:rPr lang="en-US" sz="1800" dirty="0"/>
              <a:t>look at additional strategies that can </a:t>
            </a:r>
            <a:r>
              <a:rPr lang="en-US" sz="1800" dirty="0" smtClean="0"/>
              <a:t>improve</a:t>
            </a:r>
            <a:r>
              <a:rPr lang="tr-TR" sz="1800" dirty="0" smtClean="0"/>
              <a:t> </a:t>
            </a:r>
            <a:r>
              <a:rPr lang="en-US" sz="1800" dirty="0" smtClean="0"/>
              <a:t>predictive </a:t>
            </a:r>
            <a:r>
              <a:rPr lang="en-US" sz="1800" dirty="0"/>
              <a:t>modeling performance with imbalanced data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If you have enough data, as is the case with the loan data, one solution is to </a:t>
            </a:r>
            <a:r>
              <a:rPr lang="en-US" sz="1800" dirty="0" smtClean="0"/>
              <a:t>under</a:t>
            </a:r>
            <a:r>
              <a:rPr lang="tr-TR" sz="1800" dirty="0" smtClean="0"/>
              <a:t> </a:t>
            </a:r>
            <a:r>
              <a:rPr lang="en-US" sz="1800" dirty="0" smtClean="0"/>
              <a:t>sample </a:t>
            </a:r>
            <a:r>
              <a:rPr lang="en-US" sz="1800" dirty="0"/>
              <a:t>(</a:t>
            </a:r>
            <a:r>
              <a:rPr lang="en-US" sz="1800" dirty="0" smtClean="0"/>
              <a:t>or</a:t>
            </a:r>
            <a:r>
              <a:rPr lang="tr-TR" sz="1800" dirty="0" smtClean="0"/>
              <a:t> </a:t>
            </a:r>
            <a:r>
              <a:rPr lang="en-US" sz="1800" dirty="0" smtClean="0"/>
              <a:t>down</a:t>
            </a:r>
            <a:r>
              <a:rPr lang="tr-TR" sz="1800" dirty="0" smtClean="0"/>
              <a:t> </a:t>
            </a:r>
            <a:r>
              <a:rPr lang="en-US" sz="1800" dirty="0" smtClean="0"/>
              <a:t>sample</a:t>
            </a:r>
            <a:r>
              <a:rPr lang="en-US" sz="1800" dirty="0"/>
              <a:t>) the prevalent class, so the data to be modeled is more balanced between 0s and 1s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One criticism of the </a:t>
            </a:r>
            <a:r>
              <a:rPr lang="en-US" sz="1800" dirty="0" smtClean="0"/>
              <a:t>under</a:t>
            </a:r>
            <a:r>
              <a:rPr lang="tr-TR" sz="1800" dirty="0" smtClean="0"/>
              <a:t> </a:t>
            </a:r>
            <a:r>
              <a:rPr lang="en-US" sz="1800" dirty="0" smtClean="0"/>
              <a:t>sampling </a:t>
            </a:r>
            <a:r>
              <a:rPr lang="en-US" sz="1800" dirty="0"/>
              <a:t>method is that it throws away data and is not using all the </a:t>
            </a:r>
            <a:r>
              <a:rPr lang="en-US" sz="1800" dirty="0" smtClean="0"/>
              <a:t>information</a:t>
            </a:r>
            <a:r>
              <a:rPr lang="tr-TR" sz="1800" dirty="0" smtClean="0"/>
              <a:t> </a:t>
            </a:r>
            <a:r>
              <a:rPr lang="en-US" sz="1800" dirty="0" smtClean="0"/>
              <a:t>at </a:t>
            </a:r>
            <a:r>
              <a:rPr lang="en-US" sz="1800" dirty="0"/>
              <a:t>hand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If you have a relatively small data set, and the rarer class contains a few hundred or a </a:t>
            </a:r>
            <a:r>
              <a:rPr lang="en-US" sz="1800" dirty="0" smtClean="0"/>
              <a:t>few</a:t>
            </a:r>
            <a:r>
              <a:rPr lang="tr-TR" sz="1800" dirty="0" smtClean="0"/>
              <a:t> </a:t>
            </a:r>
            <a:r>
              <a:rPr lang="en-US" sz="1800" dirty="0" smtClean="0"/>
              <a:t>thousand </a:t>
            </a:r>
            <a:r>
              <a:rPr lang="en-US" sz="1800" dirty="0"/>
              <a:t>records, then </a:t>
            </a:r>
            <a:r>
              <a:rPr lang="en-US" sz="1800" dirty="0" smtClean="0"/>
              <a:t>under</a:t>
            </a:r>
            <a:r>
              <a:rPr lang="tr-TR" sz="1800" dirty="0" smtClean="0"/>
              <a:t> </a:t>
            </a:r>
            <a:r>
              <a:rPr lang="en-US" sz="1800" dirty="0" smtClean="0"/>
              <a:t>sampling </a:t>
            </a:r>
            <a:r>
              <a:rPr lang="en-US" sz="1800" dirty="0"/>
              <a:t>the dominant class has the risk of throwing out useful information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In this case, instead of </a:t>
            </a:r>
            <a:r>
              <a:rPr lang="en-US" sz="1800" dirty="0" smtClean="0"/>
              <a:t>down</a:t>
            </a:r>
            <a:r>
              <a:rPr lang="tr-TR" sz="1800" dirty="0" smtClean="0"/>
              <a:t> </a:t>
            </a:r>
            <a:r>
              <a:rPr lang="en-US" sz="1800" dirty="0" smtClean="0"/>
              <a:t>sampling </a:t>
            </a:r>
            <a:r>
              <a:rPr lang="en-US" sz="1800" dirty="0"/>
              <a:t>the dominant case, you should oversample (</a:t>
            </a:r>
            <a:r>
              <a:rPr lang="en-US" sz="1800" dirty="0" smtClean="0"/>
              <a:t>up</a:t>
            </a:r>
            <a:r>
              <a:rPr lang="tr-TR" sz="1800" dirty="0" smtClean="0"/>
              <a:t> </a:t>
            </a:r>
            <a:r>
              <a:rPr lang="en-US" sz="1800" dirty="0" smtClean="0"/>
              <a:t>sample</a:t>
            </a:r>
            <a:r>
              <a:rPr lang="en-US" sz="1800" dirty="0"/>
              <a:t>) the </a:t>
            </a:r>
            <a:r>
              <a:rPr lang="en-US" sz="1800" dirty="0" smtClean="0"/>
              <a:t>rarer</a:t>
            </a:r>
            <a:r>
              <a:rPr lang="tr-TR" sz="1800" dirty="0" smtClean="0"/>
              <a:t> </a:t>
            </a:r>
            <a:r>
              <a:rPr lang="en-US" sz="1800" dirty="0" smtClean="0"/>
              <a:t>class </a:t>
            </a:r>
            <a:r>
              <a:rPr lang="en-US" sz="1800" dirty="0"/>
              <a:t>by drawing additional rows with replacement (bootstrapping</a:t>
            </a:r>
            <a:r>
              <a:rPr lang="en-US" sz="1800" dirty="0" smtClean="0"/>
              <a:t>).</a:t>
            </a:r>
            <a:endParaRPr lang="tr-TR" sz="1800" dirty="0" smtClean="0"/>
          </a:p>
          <a:p>
            <a:r>
              <a:rPr lang="en-US" sz="1800" dirty="0"/>
              <a:t>You can achieve a similar effect by weighting the data. Many classification algorithms take a </a:t>
            </a:r>
            <a:r>
              <a:rPr lang="en-US" sz="1800" dirty="0" smtClean="0"/>
              <a:t>weight</a:t>
            </a:r>
            <a:r>
              <a:rPr lang="tr-TR" sz="1800" dirty="0" smtClean="0"/>
              <a:t> </a:t>
            </a:r>
            <a:r>
              <a:rPr lang="en-US" sz="1800" dirty="0" smtClean="0"/>
              <a:t>argument </a:t>
            </a:r>
            <a:r>
              <a:rPr lang="en-US" sz="1800" dirty="0"/>
              <a:t>that will allow you to up/down weight the data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Note that weighting provides an alternative to both </a:t>
            </a:r>
            <a:r>
              <a:rPr lang="en-US" sz="1800" dirty="0" smtClean="0"/>
              <a:t>up</a:t>
            </a:r>
            <a:r>
              <a:rPr lang="tr-TR" sz="1800" dirty="0" smtClean="0"/>
              <a:t> </a:t>
            </a:r>
            <a:r>
              <a:rPr lang="en-US" sz="1800" dirty="0" smtClean="0"/>
              <a:t>sampling </a:t>
            </a:r>
            <a:r>
              <a:rPr lang="en-US" sz="1800" dirty="0"/>
              <a:t>the rarer class and </a:t>
            </a:r>
            <a:r>
              <a:rPr lang="en-US" sz="1800" dirty="0" smtClean="0"/>
              <a:t>down</a:t>
            </a:r>
            <a:r>
              <a:rPr lang="tr-TR" sz="1800" dirty="0" smtClean="0"/>
              <a:t> </a:t>
            </a:r>
            <a:r>
              <a:rPr lang="en-US" sz="1800" dirty="0" smtClean="0"/>
              <a:t>sampling the</a:t>
            </a:r>
            <a:r>
              <a:rPr lang="tr-TR" sz="1800" dirty="0" smtClean="0"/>
              <a:t> </a:t>
            </a:r>
            <a:r>
              <a:rPr lang="en-US" sz="1800" dirty="0" smtClean="0"/>
              <a:t>dominant </a:t>
            </a:r>
            <a:r>
              <a:rPr lang="en-US" sz="1800" dirty="0"/>
              <a:t>class.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695347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tr-TR" sz="3600" dirty="0"/>
              <a:t>Cost-Based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In practice, accuracy and AUC are a poor man’s way to choose a classification rule. Often, an </a:t>
            </a:r>
            <a:r>
              <a:rPr lang="en-US" sz="1800" dirty="0" smtClean="0"/>
              <a:t>estimated</a:t>
            </a:r>
            <a:r>
              <a:rPr lang="tr-TR" sz="1800" dirty="0" smtClean="0"/>
              <a:t> </a:t>
            </a:r>
            <a:r>
              <a:rPr lang="en-US" sz="1800" dirty="0" smtClean="0"/>
              <a:t>cost </a:t>
            </a:r>
            <a:r>
              <a:rPr lang="en-US" sz="1800" dirty="0"/>
              <a:t>can be assigned to false positives versus false negatives, and it is more appropriate to </a:t>
            </a:r>
            <a:r>
              <a:rPr lang="en-US" sz="1800" dirty="0" smtClean="0"/>
              <a:t>incorporate</a:t>
            </a:r>
            <a:r>
              <a:rPr lang="tr-TR" sz="1800" dirty="0" smtClean="0"/>
              <a:t> </a:t>
            </a:r>
            <a:r>
              <a:rPr lang="en-US" sz="1800" dirty="0" smtClean="0"/>
              <a:t>these </a:t>
            </a:r>
            <a:r>
              <a:rPr lang="en-US" sz="1800" dirty="0"/>
              <a:t>costs to determine the best cutoff when classifying 1s and 0s. </a:t>
            </a:r>
            <a:endParaRPr lang="tr-TR" sz="1800" dirty="0" smtClean="0"/>
          </a:p>
          <a:p>
            <a:r>
              <a:rPr lang="en-US" sz="1800" dirty="0" smtClean="0"/>
              <a:t>For </a:t>
            </a:r>
            <a:r>
              <a:rPr lang="en-US" sz="1800" dirty="0"/>
              <a:t>example, suppose the </a:t>
            </a:r>
            <a:r>
              <a:rPr lang="en-US" sz="1800" dirty="0" smtClean="0"/>
              <a:t>expected</a:t>
            </a:r>
            <a:r>
              <a:rPr lang="tr-TR" sz="1800" dirty="0" smtClean="0"/>
              <a:t> </a:t>
            </a:r>
            <a:r>
              <a:rPr lang="en-US" sz="1800" dirty="0" smtClean="0"/>
              <a:t>cost </a:t>
            </a:r>
            <a:r>
              <a:rPr lang="en-US" sz="1800" dirty="0"/>
              <a:t>of a default of a new loan </a:t>
            </a:r>
            <a:r>
              <a:rPr lang="en-US" sz="1800" dirty="0" smtClean="0"/>
              <a:t>is</a:t>
            </a:r>
            <a:r>
              <a:rPr lang="tr-TR" sz="1800" dirty="0" smtClean="0"/>
              <a:t> </a:t>
            </a:r>
            <a:r>
              <a:rPr lang="tr-TR" sz="1800" b="1" dirty="0" smtClean="0"/>
              <a:t>C</a:t>
            </a:r>
            <a:r>
              <a:rPr lang="en-US" sz="1800" dirty="0" smtClean="0"/>
              <a:t> </a:t>
            </a:r>
            <a:r>
              <a:rPr lang="en-US" sz="1800" dirty="0"/>
              <a:t>and the expected return from a paid-off loan is </a:t>
            </a:r>
            <a:r>
              <a:rPr lang="tr-TR" sz="1800" b="1" dirty="0" smtClean="0"/>
              <a:t>R</a:t>
            </a:r>
            <a:r>
              <a:rPr lang="en-US" sz="1800" dirty="0" smtClean="0"/>
              <a:t>. </a:t>
            </a:r>
            <a:endParaRPr lang="tr-TR" sz="1800" dirty="0" smtClean="0"/>
          </a:p>
          <a:p>
            <a:r>
              <a:rPr lang="en-US" sz="1800" dirty="0" smtClean="0"/>
              <a:t>Then </a:t>
            </a:r>
            <a:r>
              <a:rPr lang="en-US" sz="1800" dirty="0"/>
              <a:t>the </a:t>
            </a:r>
            <a:r>
              <a:rPr lang="en-US" sz="1800" dirty="0" smtClean="0"/>
              <a:t>expected</a:t>
            </a:r>
            <a:r>
              <a:rPr lang="tr-TR" sz="1800" dirty="0" smtClean="0"/>
              <a:t> </a:t>
            </a:r>
            <a:r>
              <a:rPr lang="en-US" sz="1800" dirty="0" smtClean="0"/>
              <a:t>return </a:t>
            </a:r>
            <a:r>
              <a:rPr lang="en-US" sz="1800" dirty="0"/>
              <a:t>for that loan is: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r>
              <a:rPr lang="en-US" sz="1800" dirty="0" smtClean="0"/>
              <a:t>Instead </a:t>
            </a:r>
            <a:r>
              <a:rPr lang="en-US" sz="1800" dirty="0"/>
              <a:t>of simply labeling a loan as default or paid off, or determining the probability of default, it </a:t>
            </a:r>
            <a:r>
              <a:rPr lang="en-US" sz="1800" dirty="0" smtClean="0"/>
              <a:t>makes</a:t>
            </a:r>
            <a:r>
              <a:rPr lang="tr-TR" sz="1800" dirty="0" smtClean="0"/>
              <a:t> </a:t>
            </a:r>
            <a:r>
              <a:rPr lang="en-US" sz="1800" dirty="0" smtClean="0"/>
              <a:t>more </a:t>
            </a:r>
            <a:r>
              <a:rPr lang="en-US" sz="1800" dirty="0"/>
              <a:t>sense to determine if the loan has a positive expected return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For example, a smaller value loan might be passed over </a:t>
            </a:r>
            <a:r>
              <a:rPr lang="en-US" sz="1800" dirty="0" smtClean="0"/>
              <a:t>in</a:t>
            </a:r>
            <a:r>
              <a:rPr lang="tr-TR" sz="1800" dirty="0" smtClean="0"/>
              <a:t> </a:t>
            </a:r>
            <a:r>
              <a:rPr lang="en-US" sz="1800" dirty="0" smtClean="0"/>
              <a:t>favor </a:t>
            </a:r>
            <a:r>
              <a:rPr lang="en-US" sz="1800" dirty="0"/>
              <a:t>of a larger one with a slightly higher predicted default probability.</a:t>
            </a:r>
            <a:endParaRPr lang="tr-TR" sz="1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05263"/>
            <a:ext cx="5938838" cy="41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34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/>
          </a:bodyPr>
          <a:lstStyle/>
          <a:p>
            <a:r>
              <a:rPr lang="en-US" sz="1600" dirty="0"/>
              <a:t>In the naive Bayes solution, we no longer restrict the probability calculation to those records that </a:t>
            </a:r>
            <a:r>
              <a:rPr lang="en-US" sz="1600" dirty="0" smtClean="0"/>
              <a:t>match</a:t>
            </a:r>
            <a:r>
              <a:rPr lang="tr-TR" sz="1600" dirty="0" smtClean="0"/>
              <a:t> </a:t>
            </a:r>
            <a:r>
              <a:rPr lang="en-US" sz="1600" dirty="0" smtClean="0"/>
              <a:t>the </a:t>
            </a:r>
            <a:r>
              <a:rPr lang="en-US" sz="1600" dirty="0"/>
              <a:t>record to be classified. Instead, we use the entire data set. The naive Bayes modification is </a:t>
            </a:r>
            <a:r>
              <a:rPr lang="en-US" sz="1600" dirty="0" smtClean="0"/>
              <a:t>as</a:t>
            </a:r>
            <a:r>
              <a:rPr lang="tr-TR" sz="1600" dirty="0" smtClean="0"/>
              <a:t> </a:t>
            </a:r>
            <a:r>
              <a:rPr lang="en-US" sz="1600" dirty="0" smtClean="0"/>
              <a:t>follows:</a:t>
            </a:r>
            <a:endParaRPr lang="tr-TR" sz="1600" dirty="0" smtClean="0"/>
          </a:p>
          <a:p>
            <a:pPr lvl="1"/>
            <a:r>
              <a:rPr lang="en-US" sz="1600" dirty="0"/>
              <a:t>For a binary response Y = i (i = 0 or 1), estimate the individual conditional probabilities </a:t>
            </a:r>
            <a:r>
              <a:rPr lang="en-US" sz="1600" dirty="0" smtClean="0"/>
              <a:t>for</a:t>
            </a:r>
            <a:r>
              <a:rPr lang="tr-TR" sz="1600" dirty="0" smtClean="0"/>
              <a:t> </a:t>
            </a:r>
            <a:r>
              <a:rPr lang="en-US" sz="1600" dirty="0" smtClean="0"/>
              <a:t>each </a:t>
            </a:r>
            <a:r>
              <a:rPr lang="en-US" sz="1600" dirty="0"/>
              <a:t>predictor ; these are the probabilities that the predictor value is in </a:t>
            </a:r>
            <a:r>
              <a:rPr lang="en-US" sz="1600" dirty="0" smtClean="0"/>
              <a:t>the</a:t>
            </a:r>
            <a:r>
              <a:rPr lang="tr-TR" sz="1600" dirty="0" smtClean="0"/>
              <a:t> </a:t>
            </a:r>
            <a:r>
              <a:rPr lang="en-US" sz="1600" dirty="0" smtClean="0"/>
              <a:t>record </a:t>
            </a:r>
            <a:r>
              <a:rPr lang="en-US" sz="1600" dirty="0"/>
              <a:t>when we observe Y = i. This probability is estimated by the proportion of </a:t>
            </a:r>
            <a:r>
              <a:rPr lang="en-US" sz="1600" dirty="0" err="1"/>
              <a:t>Xj</a:t>
            </a:r>
            <a:r>
              <a:rPr lang="en-US" sz="1600" dirty="0"/>
              <a:t> </a:t>
            </a:r>
            <a:r>
              <a:rPr lang="en-US" sz="1600" dirty="0" smtClean="0"/>
              <a:t>values</a:t>
            </a:r>
            <a:r>
              <a:rPr lang="tr-TR" sz="1600" dirty="0" smtClean="0"/>
              <a:t> </a:t>
            </a:r>
            <a:r>
              <a:rPr lang="en-US" sz="1600" dirty="0" smtClean="0"/>
              <a:t>among </a:t>
            </a:r>
            <a:r>
              <a:rPr lang="en-US" sz="1600" dirty="0"/>
              <a:t>the Y = i records in the training set.</a:t>
            </a:r>
          </a:p>
          <a:p>
            <a:pPr lvl="1"/>
            <a:r>
              <a:rPr lang="en-US" sz="1600" dirty="0" smtClean="0"/>
              <a:t>Multiply </a:t>
            </a:r>
            <a:r>
              <a:rPr lang="en-US" sz="1600" dirty="0"/>
              <a:t>these probabilities by each other, and then by the proportion of records belonging to </a:t>
            </a:r>
            <a:r>
              <a:rPr lang="en-US" sz="1600" dirty="0" smtClean="0"/>
              <a:t>Y</a:t>
            </a:r>
            <a:r>
              <a:rPr lang="tr-TR" sz="1600" dirty="0" smtClean="0"/>
              <a:t> </a:t>
            </a:r>
            <a:r>
              <a:rPr lang="en-US" sz="1600" dirty="0" smtClean="0"/>
              <a:t>= </a:t>
            </a:r>
            <a:r>
              <a:rPr lang="en-US" sz="1600" dirty="0"/>
              <a:t>i.</a:t>
            </a:r>
          </a:p>
          <a:p>
            <a:pPr lvl="1"/>
            <a:r>
              <a:rPr lang="en-US" sz="1600" dirty="0" smtClean="0"/>
              <a:t>Repeat </a:t>
            </a:r>
            <a:r>
              <a:rPr lang="en-US" sz="1600" dirty="0"/>
              <a:t>steps 1 and 2 for all the classes.</a:t>
            </a:r>
          </a:p>
          <a:p>
            <a:pPr lvl="1"/>
            <a:r>
              <a:rPr lang="en-US" sz="1600" dirty="0" smtClean="0"/>
              <a:t>Estimate </a:t>
            </a:r>
            <a:r>
              <a:rPr lang="en-US" sz="1600" dirty="0"/>
              <a:t>a probability for outcome i by taking the value calculated in step 2 for class i </a:t>
            </a:r>
            <a:r>
              <a:rPr lang="en-US" sz="1600" dirty="0" smtClean="0"/>
              <a:t>and</a:t>
            </a:r>
            <a:r>
              <a:rPr lang="tr-TR" sz="1600" dirty="0" smtClean="0"/>
              <a:t> </a:t>
            </a:r>
            <a:r>
              <a:rPr lang="en-US" sz="1600" dirty="0" smtClean="0"/>
              <a:t>dividing </a:t>
            </a:r>
            <a:r>
              <a:rPr lang="en-US" sz="1600" dirty="0"/>
              <a:t>it by the sum of such values for all classes.</a:t>
            </a:r>
          </a:p>
          <a:p>
            <a:pPr lvl="1"/>
            <a:r>
              <a:rPr lang="en-US" sz="1600" dirty="0" smtClean="0"/>
              <a:t>Assign </a:t>
            </a:r>
            <a:r>
              <a:rPr lang="en-US" sz="1600" dirty="0"/>
              <a:t>the record to the class with the highest probability for this set of </a:t>
            </a:r>
            <a:r>
              <a:rPr lang="en-US" sz="1600" dirty="0" smtClean="0"/>
              <a:t>predictor </a:t>
            </a:r>
            <a:r>
              <a:rPr lang="en-US" sz="1600" dirty="0"/>
              <a:t>values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r>
              <a:rPr lang="en-US" sz="2000" dirty="0"/>
              <a:t>Why is this formula called “naive</a:t>
            </a:r>
            <a:r>
              <a:rPr lang="en-US" sz="2000" dirty="0" smtClean="0"/>
              <a:t>”?</a:t>
            </a:r>
            <a:endParaRPr lang="tr-TR" sz="2000" dirty="0" smtClean="0"/>
          </a:p>
          <a:p>
            <a:pPr lvl="1"/>
            <a:r>
              <a:rPr lang="en-US" sz="1600" dirty="0"/>
              <a:t>We have made a simplifying assumption that the exact </a:t>
            </a:r>
            <a:r>
              <a:rPr lang="en-US" sz="1600" dirty="0" smtClean="0"/>
              <a:t>conditional</a:t>
            </a:r>
            <a:r>
              <a:rPr lang="tr-TR" sz="1600" dirty="0" smtClean="0"/>
              <a:t> </a:t>
            </a:r>
            <a:r>
              <a:rPr lang="en-US" sz="1600" dirty="0" smtClean="0"/>
              <a:t>probability </a:t>
            </a:r>
            <a:r>
              <a:rPr lang="en-US" sz="1600" dirty="0"/>
              <a:t>of a vector of predictor values, given observing an outcome, is sufficiently well estimated </a:t>
            </a:r>
            <a:r>
              <a:rPr lang="en-US" sz="1600" dirty="0" smtClean="0"/>
              <a:t>by</a:t>
            </a:r>
            <a:r>
              <a:rPr lang="tr-TR" sz="1600" dirty="0" smtClean="0"/>
              <a:t> </a:t>
            </a:r>
            <a:r>
              <a:rPr lang="en-US" sz="1600" dirty="0" smtClean="0"/>
              <a:t>the </a:t>
            </a:r>
            <a:r>
              <a:rPr lang="en-US" sz="1600" dirty="0"/>
              <a:t>product of the individual conditional </a:t>
            </a:r>
            <a:r>
              <a:rPr lang="en-US" sz="1600" dirty="0" smtClean="0"/>
              <a:t>probabilities</a:t>
            </a:r>
            <a:endParaRPr lang="tr-TR" sz="1600" dirty="0" smtClean="0"/>
          </a:p>
          <a:p>
            <a:pPr lvl="1"/>
            <a:r>
              <a:rPr lang="en-US" sz="1600" dirty="0"/>
              <a:t>In other words, in </a:t>
            </a:r>
            <a:r>
              <a:rPr lang="en-US" sz="1600" dirty="0" smtClean="0"/>
              <a:t>estimating</a:t>
            </a:r>
            <a:r>
              <a:rPr lang="tr-TR" sz="1600" dirty="0" smtClean="0"/>
              <a:t> probability of one class seperetaly instead of all, we are assumi ng that is class is independent of all the other predictors.</a:t>
            </a:r>
          </a:p>
          <a:p>
            <a:pPr lvl="1"/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70902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tr-TR" sz="3600" dirty="0"/>
              <a:t>Numeric Predictor Variables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1800" dirty="0"/>
              <a:t>From the definition, we see that the Bayesian classifier works only with categorical </a:t>
            </a:r>
            <a:r>
              <a:rPr lang="en-US" sz="1800" dirty="0" smtClean="0"/>
              <a:t>predictors</a:t>
            </a:r>
            <a:endParaRPr lang="tr-TR" sz="1800" dirty="0" smtClean="0"/>
          </a:p>
          <a:p>
            <a:r>
              <a:rPr lang="en-US" sz="1800" dirty="0"/>
              <a:t>To apply naive Bayes to numerical predictors, one of two approaches must </a:t>
            </a:r>
            <a:r>
              <a:rPr lang="en-US" sz="1800" dirty="0" smtClean="0"/>
              <a:t>be</a:t>
            </a:r>
            <a:r>
              <a:rPr lang="tr-TR" sz="1800" dirty="0" smtClean="0"/>
              <a:t> </a:t>
            </a:r>
            <a:r>
              <a:rPr lang="en-US" sz="1800" dirty="0" smtClean="0"/>
              <a:t>taken:</a:t>
            </a:r>
            <a:endParaRPr lang="tr-TR" sz="1800" dirty="0" smtClean="0"/>
          </a:p>
          <a:p>
            <a:pPr lvl="1"/>
            <a:r>
              <a:rPr lang="en-US" sz="1600" dirty="0"/>
              <a:t>Bin and convert the numerical predictors to categorical </a:t>
            </a:r>
            <a:r>
              <a:rPr lang="en-US" sz="1600" dirty="0" smtClean="0"/>
              <a:t>predictors</a:t>
            </a:r>
            <a:endParaRPr lang="tr-TR" sz="1600" dirty="0" smtClean="0"/>
          </a:p>
          <a:p>
            <a:pPr lvl="1"/>
            <a:r>
              <a:rPr lang="en-US" sz="1600" dirty="0"/>
              <a:t>Use a probability model — for example, the normal distribution (see “Normal Distribution”) — </a:t>
            </a:r>
            <a:r>
              <a:rPr lang="en-US" sz="1600" dirty="0" smtClean="0"/>
              <a:t>to</a:t>
            </a:r>
            <a:r>
              <a:rPr lang="tr-TR" sz="1600" dirty="0" smtClean="0"/>
              <a:t> </a:t>
            </a:r>
            <a:r>
              <a:rPr lang="en-US" sz="1600" dirty="0" smtClean="0"/>
              <a:t>estimate </a:t>
            </a:r>
            <a:r>
              <a:rPr lang="en-US" sz="1600" dirty="0"/>
              <a:t>the conditional probability 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53965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tr-TR" sz="3600" dirty="0"/>
              <a:t>Discriminant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Discriminant analysis is the earliest statistical </a:t>
            </a:r>
            <a:r>
              <a:rPr lang="en-US" sz="1800" dirty="0" smtClean="0"/>
              <a:t>classifier</a:t>
            </a:r>
            <a:endParaRPr lang="tr-TR" sz="1800" dirty="0" smtClean="0"/>
          </a:p>
          <a:p>
            <a:r>
              <a:rPr lang="en-US" sz="1800" dirty="0"/>
              <a:t>While discriminant analysis encompasses several techniques, the most commonly used is </a:t>
            </a:r>
            <a:r>
              <a:rPr lang="en-US" sz="1800" dirty="0" smtClean="0"/>
              <a:t>linear</a:t>
            </a:r>
            <a:r>
              <a:rPr lang="tr-TR" sz="1800" dirty="0" smtClean="0"/>
              <a:t> </a:t>
            </a:r>
            <a:r>
              <a:rPr lang="en-US" sz="1800" dirty="0" smtClean="0"/>
              <a:t>discriminant </a:t>
            </a:r>
            <a:r>
              <a:rPr lang="en-US" sz="1800" dirty="0"/>
              <a:t>analysis, or LDA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 smtClean="0"/>
              <a:t>In addition,</a:t>
            </a:r>
            <a:r>
              <a:rPr lang="tr-TR" sz="1800" dirty="0" smtClean="0"/>
              <a:t> </a:t>
            </a:r>
            <a:r>
              <a:rPr lang="en-US" sz="1800" dirty="0" smtClean="0"/>
              <a:t>discriminant </a:t>
            </a:r>
            <a:r>
              <a:rPr lang="en-US" sz="1800" dirty="0"/>
              <a:t>analysis can provide a measure of predictor importance, and it is used as a </a:t>
            </a:r>
            <a:r>
              <a:rPr lang="en-US" sz="1800" dirty="0" smtClean="0"/>
              <a:t>computationally</a:t>
            </a:r>
            <a:r>
              <a:rPr lang="tr-TR" sz="1800" dirty="0" smtClean="0"/>
              <a:t> </a:t>
            </a:r>
            <a:r>
              <a:rPr lang="en-US" sz="1800" dirty="0" smtClean="0"/>
              <a:t>efficient </a:t>
            </a:r>
            <a:r>
              <a:rPr lang="en-US" sz="1800" dirty="0"/>
              <a:t>method of feature </a:t>
            </a:r>
            <a:r>
              <a:rPr lang="en-US" sz="1800" dirty="0" smtClean="0"/>
              <a:t>selection</a:t>
            </a:r>
            <a:r>
              <a:rPr lang="tr-TR" sz="1800" dirty="0" smtClean="0"/>
              <a:t>.</a:t>
            </a:r>
          </a:p>
          <a:p>
            <a:endParaRPr lang="tr-TR" sz="1800" dirty="0" smtClean="0"/>
          </a:p>
          <a:p>
            <a:r>
              <a:rPr lang="en-US" sz="1800" dirty="0" smtClean="0"/>
              <a:t>To </a:t>
            </a:r>
            <a:r>
              <a:rPr lang="en-US" sz="1800" dirty="0"/>
              <a:t>understand discriminant analysis, it is first necessary to introduce the concept of </a:t>
            </a:r>
            <a:r>
              <a:rPr lang="en-US" sz="1800" b="1" dirty="0"/>
              <a:t>covariance</a:t>
            </a:r>
            <a:r>
              <a:rPr lang="en-US" sz="1800" dirty="0"/>
              <a:t> </a:t>
            </a:r>
            <a:r>
              <a:rPr lang="en-US" sz="1800" dirty="0" smtClean="0"/>
              <a:t>between</a:t>
            </a:r>
            <a:r>
              <a:rPr lang="tr-TR" sz="1800" dirty="0" smtClean="0"/>
              <a:t> </a:t>
            </a:r>
            <a:r>
              <a:rPr lang="en-US" sz="1800" dirty="0" smtClean="0"/>
              <a:t>two </a:t>
            </a:r>
            <a:r>
              <a:rPr lang="en-US" sz="1800" dirty="0"/>
              <a:t>or more variables. </a:t>
            </a:r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covariance measures the relationship between two </a:t>
            </a:r>
            <a:r>
              <a:rPr lang="en-US" sz="1800" dirty="0" smtClean="0"/>
              <a:t>variables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r>
              <a:rPr lang="en-US" sz="1800" dirty="0"/>
              <a:t>As with the correlation </a:t>
            </a:r>
            <a:r>
              <a:rPr lang="en-US" sz="1800" dirty="0" smtClean="0"/>
              <a:t>coefficient</a:t>
            </a:r>
            <a:r>
              <a:rPr lang="tr-TR" sz="1800" dirty="0" smtClean="0"/>
              <a:t>, </a:t>
            </a:r>
            <a:r>
              <a:rPr lang="en-US" sz="1800" dirty="0" smtClean="0"/>
              <a:t>positive </a:t>
            </a:r>
            <a:r>
              <a:rPr lang="en-US" sz="1800" dirty="0"/>
              <a:t>values indicate a positive </a:t>
            </a:r>
            <a:r>
              <a:rPr lang="en-US" sz="1800" dirty="0" smtClean="0"/>
              <a:t>relationship</a:t>
            </a:r>
            <a:r>
              <a:rPr lang="tr-TR" sz="1800" dirty="0" smtClean="0"/>
              <a:t> </a:t>
            </a:r>
            <a:r>
              <a:rPr lang="en-US" sz="1800" dirty="0" smtClean="0"/>
              <a:t>and </a:t>
            </a:r>
            <a:r>
              <a:rPr lang="en-US" sz="1800" dirty="0"/>
              <a:t>negative values indicate a negative relationship. </a:t>
            </a:r>
            <a:endParaRPr lang="tr-TR" sz="1800" dirty="0" smtClean="0"/>
          </a:p>
          <a:p>
            <a:r>
              <a:rPr lang="en-US" sz="1800" dirty="0" smtClean="0"/>
              <a:t>Correlation</a:t>
            </a:r>
            <a:r>
              <a:rPr lang="en-US" sz="1800" dirty="0"/>
              <a:t>, however, is constrained to be between </a:t>
            </a:r>
            <a:r>
              <a:rPr lang="en-US" sz="1800" dirty="0" smtClean="0"/>
              <a:t>–1 </a:t>
            </a:r>
            <a:r>
              <a:rPr lang="en-US" sz="1800" dirty="0"/>
              <a:t>and 1, whereas covariance is on the same scale as the variables and .</a:t>
            </a:r>
            <a:endParaRPr lang="tr-T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306" y="3657600"/>
            <a:ext cx="4895850" cy="128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65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tr-TR" sz="3600" dirty="0"/>
              <a:t>Fisher’s Linear Discriminant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For simplicity, we focus on a classification problem in which we want to predict a binary outcome </a:t>
            </a:r>
            <a:r>
              <a:rPr lang="en-US" sz="1800" dirty="0" smtClean="0"/>
              <a:t>y</a:t>
            </a:r>
            <a:r>
              <a:rPr lang="tr-TR" sz="1800" dirty="0" smtClean="0"/>
              <a:t> </a:t>
            </a:r>
            <a:r>
              <a:rPr lang="en-US" sz="1800" dirty="0" smtClean="0"/>
              <a:t>using </a:t>
            </a:r>
            <a:r>
              <a:rPr lang="en-US" sz="1800" dirty="0"/>
              <a:t>just two continuous numeric </a:t>
            </a:r>
            <a:r>
              <a:rPr lang="en-US" sz="1800" dirty="0" smtClean="0"/>
              <a:t>variables</a:t>
            </a:r>
            <a:r>
              <a:rPr lang="tr-TR" sz="1800" dirty="0" smtClean="0"/>
              <a:t> (x,z)</a:t>
            </a:r>
          </a:p>
          <a:p>
            <a:r>
              <a:rPr lang="en-US" sz="1800" dirty="0"/>
              <a:t>Technically, discriminant analysis assumes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predictor </a:t>
            </a:r>
            <a:r>
              <a:rPr lang="en-US" sz="1800" dirty="0"/>
              <a:t>variables are normally distributed continuous variables, but, in practice, the method works </a:t>
            </a:r>
            <a:r>
              <a:rPr lang="en-US" sz="1800" dirty="0" smtClean="0"/>
              <a:t>well</a:t>
            </a:r>
            <a:r>
              <a:rPr lang="tr-TR" sz="1800" dirty="0" smtClean="0"/>
              <a:t> </a:t>
            </a:r>
            <a:r>
              <a:rPr lang="en-US" sz="1800" dirty="0" smtClean="0"/>
              <a:t>even </a:t>
            </a:r>
            <a:r>
              <a:rPr lang="en-US" sz="1800" dirty="0"/>
              <a:t>for </a:t>
            </a:r>
            <a:r>
              <a:rPr lang="en-US" sz="1800" dirty="0" smtClean="0"/>
              <a:t>non</a:t>
            </a:r>
            <a:r>
              <a:rPr lang="tr-TR" sz="1800" dirty="0" smtClean="0"/>
              <a:t>-</a:t>
            </a:r>
            <a:r>
              <a:rPr lang="en-US" sz="1800" dirty="0" smtClean="0"/>
              <a:t>extreme </a:t>
            </a:r>
            <a:r>
              <a:rPr lang="en-US" sz="1800" dirty="0"/>
              <a:t>departures from normality, and for binary </a:t>
            </a:r>
            <a:r>
              <a:rPr lang="en-US" sz="1800" dirty="0" smtClean="0"/>
              <a:t>predictors.</a:t>
            </a:r>
            <a:endParaRPr lang="tr-TR" sz="1800" dirty="0" smtClean="0"/>
          </a:p>
          <a:p>
            <a:r>
              <a:rPr lang="en-US" sz="1800" dirty="0"/>
              <a:t>Fisher’s linear </a:t>
            </a:r>
            <a:r>
              <a:rPr lang="en-US" sz="1800" dirty="0" smtClean="0"/>
              <a:t>discriminant</a:t>
            </a:r>
            <a:r>
              <a:rPr lang="tr-TR" sz="1800" dirty="0" smtClean="0"/>
              <a:t> </a:t>
            </a:r>
            <a:r>
              <a:rPr lang="en-US" sz="1800" dirty="0" smtClean="0"/>
              <a:t>distinguishes </a:t>
            </a:r>
            <a:r>
              <a:rPr lang="en-US" sz="1800" dirty="0"/>
              <a:t>variation between groups, on the one hand, from variation within groups on the other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Specifically, seeking to divide the records into two groups, LDA focuses on maximizing the “</a:t>
            </a:r>
            <a:r>
              <a:rPr lang="en-US" sz="1800" dirty="0" smtClean="0"/>
              <a:t>between”</a:t>
            </a:r>
            <a:r>
              <a:rPr lang="tr-TR" sz="1800" dirty="0" smtClean="0"/>
              <a:t> </a:t>
            </a:r>
            <a:r>
              <a:rPr lang="en-US" sz="1800" dirty="0" smtClean="0"/>
              <a:t>sum </a:t>
            </a:r>
            <a:r>
              <a:rPr lang="en-US" sz="1800" dirty="0"/>
              <a:t>of squares (measuring the variation between the two groups) relative to the “within” </a:t>
            </a:r>
            <a:r>
              <a:rPr lang="en-US" sz="1800" dirty="0" smtClean="0"/>
              <a:t>sum</a:t>
            </a:r>
            <a:r>
              <a:rPr lang="tr-TR" sz="1800" dirty="0" smtClean="0"/>
              <a:t> </a:t>
            </a:r>
            <a:r>
              <a:rPr lang="en-US" sz="1800" dirty="0" smtClean="0"/>
              <a:t>of </a:t>
            </a:r>
            <a:r>
              <a:rPr lang="en-US" sz="1800" dirty="0"/>
              <a:t>squares (measuring the within-group variation</a:t>
            </a:r>
            <a:r>
              <a:rPr lang="en-US" sz="1800" dirty="0" smtClean="0"/>
              <a:t>).</a:t>
            </a:r>
            <a:endParaRPr lang="tr-TR" sz="1800" dirty="0" smtClean="0"/>
          </a:p>
          <a:p>
            <a:r>
              <a:rPr lang="en-US" sz="1800" dirty="0"/>
              <a:t>In this case, the two groups correspond to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records </a:t>
            </a:r>
            <a:r>
              <a:rPr lang="en-US" sz="1800" dirty="0"/>
              <a:t>for which y = 0 and the records for which y = 1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 smtClean="0"/>
              <a:t>Intuitively,</a:t>
            </a:r>
            <a:r>
              <a:rPr lang="tr-TR" sz="1800" dirty="0" smtClean="0"/>
              <a:t> </a:t>
            </a:r>
            <a:r>
              <a:rPr lang="en-US" sz="1800" dirty="0" smtClean="0"/>
              <a:t>by </a:t>
            </a:r>
            <a:r>
              <a:rPr lang="en-US" sz="1800" dirty="0"/>
              <a:t>maximizing the between sum of squares and minimizing the within sum of squares, this method </a:t>
            </a:r>
            <a:r>
              <a:rPr lang="en-US" sz="1800" dirty="0" smtClean="0"/>
              <a:t>yields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greatest separation between the two groups.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53965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77" y="228600"/>
            <a:ext cx="7681823" cy="6556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51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tr-TR" sz="3600" dirty="0"/>
              <a:t>Logistic Regression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sz="1800" dirty="0"/>
              <a:t>Logistic regression is analogous to multiple linear regression, except the outcome is binary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 smtClean="0"/>
              <a:t>Like</a:t>
            </a:r>
            <a:r>
              <a:rPr lang="tr-TR" sz="1800" dirty="0" smtClean="0"/>
              <a:t> </a:t>
            </a:r>
            <a:r>
              <a:rPr lang="en-US" sz="1800" dirty="0" smtClean="0"/>
              <a:t>discriminant </a:t>
            </a:r>
            <a:r>
              <a:rPr lang="en-US" sz="1800" dirty="0"/>
              <a:t>analysis, and unlike K-Nearest Neighbor and naive Bayes, logistic regression is a </a:t>
            </a:r>
            <a:r>
              <a:rPr lang="en-US" sz="1800" dirty="0" smtClean="0"/>
              <a:t>structured</a:t>
            </a:r>
            <a:r>
              <a:rPr lang="tr-TR" sz="1800" dirty="0" smtClean="0"/>
              <a:t> </a:t>
            </a:r>
            <a:r>
              <a:rPr lang="en-US" sz="1800" dirty="0" smtClean="0"/>
              <a:t>model </a:t>
            </a:r>
            <a:r>
              <a:rPr lang="en-US" sz="1800" dirty="0"/>
              <a:t>approach, rather than a data-centric approach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The key ingredients are the logistic response function and the </a:t>
            </a:r>
            <a:r>
              <a:rPr lang="en-US" sz="1800" dirty="0" err="1"/>
              <a:t>logit</a:t>
            </a:r>
            <a:r>
              <a:rPr lang="en-US" sz="1800" dirty="0"/>
              <a:t>, in which we map a </a:t>
            </a:r>
            <a:r>
              <a:rPr lang="en-US" sz="1800" dirty="0" smtClean="0"/>
              <a:t>probability</a:t>
            </a:r>
            <a:r>
              <a:rPr lang="tr-TR" sz="1800" dirty="0" smtClean="0"/>
              <a:t> </a:t>
            </a:r>
            <a:r>
              <a:rPr lang="en-US" sz="1800" dirty="0" smtClean="0"/>
              <a:t>(which </a:t>
            </a:r>
            <a:r>
              <a:rPr lang="en-US" sz="1800" dirty="0"/>
              <a:t>is on a 0–1 scale) to a more expansive scale suitable for linear modeling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Naively, we might be tempted to model </a:t>
            </a:r>
            <a:r>
              <a:rPr lang="en-US" sz="1800" i="1" dirty="0"/>
              <a:t>p </a:t>
            </a:r>
            <a:r>
              <a:rPr lang="en-US" sz="1800" dirty="0"/>
              <a:t>as a linear function of the predictor variables</a:t>
            </a:r>
            <a:r>
              <a:rPr lang="en-US" sz="1800" dirty="0" smtClean="0"/>
              <a:t>: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r>
              <a:rPr lang="en-US" sz="1800" dirty="0"/>
              <a:t>However, fitting this model does not ensure that p will end up between 0 and 1, as a probability </a:t>
            </a:r>
            <a:r>
              <a:rPr lang="en-US" sz="1800" dirty="0" smtClean="0"/>
              <a:t>must.</a:t>
            </a:r>
            <a:r>
              <a:rPr lang="tr-TR" sz="1800" dirty="0" smtClean="0"/>
              <a:t> </a:t>
            </a:r>
            <a:r>
              <a:rPr lang="en-US" sz="1800" dirty="0" smtClean="0"/>
              <a:t>Instead</a:t>
            </a:r>
            <a:r>
              <a:rPr lang="en-US" sz="1800" dirty="0"/>
              <a:t>, we model p by applying a logistic response or inverse </a:t>
            </a:r>
            <a:r>
              <a:rPr lang="en-US" sz="1800" dirty="0" err="1"/>
              <a:t>logit</a:t>
            </a:r>
            <a:r>
              <a:rPr lang="en-US" sz="1800" dirty="0"/>
              <a:t> function to the predictors</a:t>
            </a:r>
            <a:r>
              <a:rPr lang="en-US" sz="1800" dirty="0" smtClean="0"/>
              <a:t>:</a:t>
            </a:r>
            <a:endParaRPr lang="tr-TR" sz="1800" dirty="0" smtClean="0"/>
          </a:p>
          <a:p>
            <a:endParaRPr lang="tr-TR" sz="1800" dirty="0" smtClean="0"/>
          </a:p>
          <a:p>
            <a:endParaRPr lang="tr-TR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96761"/>
            <a:ext cx="6472238" cy="705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5257800"/>
            <a:ext cx="5900738" cy="116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9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This transform ensures that the </a:t>
            </a:r>
            <a:r>
              <a:rPr lang="en-US" sz="1800" i="1" dirty="0"/>
              <a:t>p </a:t>
            </a:r>
            <a:r>
              <a:rPr lang="en-US" sz="1800" dirty="0"/>
              <a:t>stays between 0 and 1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tr-TR" sz="1800" dirty="0"/>
              <a:t>In terms </a:t>
            </a:r>
            <a:r>
              <a:rPr lang="tr-TR" sz="1800" dirty="0" smtClean="0"/>
              <a:t>of </a:t>
            </a:r>
            <a:r>
              <a:rPr lang="en-US" sz="1800" dirty="0" smtClean="0"/>
              <a:t>probabilities</a:t>
            </a:r>
            <a:r>
              <a:rPr lang="en-US" sz="1800" dirty="0"/>
              <a:t>, odds are the probability of an event divided by the probability that the event will not occur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r>
              <a:rPr lang="en-US" sz="1800" dirty="0"/>
              <a:t>Finally, taking the logarithm of both sides, we get an expression that involves a linear function of </a:t>
            </a:r>
            <a:r>
              <a:rPr lang="en-US" sz="1800" dirty="0" smtClean="0"/>
              <a:t>the</a:t>
            </a:r>
            <a:r>
              <a:rPr lang="tr-TR" sz="1800" dirty="0" smtClean="0"/>
              <a:t> predictors</a:t>
            </a:r>
            <a:r>
              <a:rPr lang="tr-TR" sz="1800" dirty="0"/>
              <a:t>: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r>
              <a:rPr lang="en-US" sz="1800" dirty="0"/>
              <a:t>The </a:t>
            </a:r>
            <a:r>
              <a:rPr lang="en-US" sz="1800" i="1" dirty="0"/>
              <a:t>log-odds </a:t>
            </a:r>
            <a:r>
              <a:rPr lang="en-US" sz="1800" dirty="0"/>
              <a:t>function, also known as the </a:t>
            </a:r>
            <a:r>
              <a:rPr lang="en-US" sz="1800" i="1" dirty="0" err="1"/>
              <a:t>logit</a:t>
            </a:r>
            <a:r>
              <a:rPr lang="en-US" sz="1800" i="1" dirty="0"/>
              <a:t> </a:t>
            </a:r>
            <a:r>
              <a:rPr lang="en-US" sz="1800" dirty="0"/>
              <a:t>function, maps the probability </a:t>
            </a:r>
            <a:r>
              <a:rPr lang="en-US" sz="1800" i="1" dirty="0"/>
              <a:t>p </a:t>
            </a:r>
            <a:r>
              <a:rPr lang="en-US" sz="1800" dirty="0" smtClean="0"/>
              <a:t>from</a:t>
            </a:r>
            <a:r>
              <a:rPr lang="tr-TR" sz="1800" dirty="0" smtClean="0"/>
              <a:t> (0,1) to any value (-∞,+∞)</a:t>
            </a:r>
            <a:endParaRPr lang="tr-TR" sz="1800" dirty="0"/>
          </a:p>
          <a:p>
            <a:endParaRPr lang="tr-TR" sz="1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209800"/>
            <a:ext cx="3833813" cy="84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505" y="3429000"/>
            <a:ext cx="5791200" cy="65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2" y="5257800"/>
            <a:ext cx="7705725" cy="53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9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3031</Words>
  <Application>Microsoft Office PowerPoint</Application>
  <PresentationFormat>On-screen Show (4:3)</PresentationFormat>
  <Paragraphs>180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Naive Bayes</vt:lpstr>
      <vt:lpstr>PowerPoint Presentation</vt:lpstr>
      <vt:lpstr>Numeric Predictor Variables</vt:lpstr>
      <vt:lpstr>Discriminant Analysis</vt:lpstr>
      <vt:lpstr>Fisher’s Linear Discriminant</vt:lpstr>
      <vt:lpstr>PowerPoint Presentation</vt:lpstr>
      <vt:lpstr>Logistic Regression</vt:lpstr>
      <vt:lpstr>PowerPoint Presentation</vt:lpstr>
      <vt:lpstr>PowerPoint Presentation</vt:lpstr>
      <vt:lpstr>Logistic Regression and the GLM</vt:lpstr>
      <vt:lpstr>Generalized Linear Models</vt:lpstr>
      <vt:lpstr>Predicted Values from Logistic Regression</vt:lpstr>
      <vt:lpstr>Interpreting the Coefficients and Odds Ratios</vt:lpstr>
      <vt:lpstr>PowerPoint Presentation</vt:lpstr>
      <vt:lpstr>Linear and Logistic Regression: Similarities and Differences</vt:lpstr>
      <vt:lpstr>Assessing the Model</vt:lpstr>
      <vt:lpstr>PowerPoint Presentation</vt:lpstr>
      <vt:lpstr>Evaluating Classification Models</vt:lpstr>
      <vt:lpstr>Confusion Matrix</vt:lpstr>
      <vt:lpstr>The Rare Class Problem</vt:lpstr>
      <vt:lpstr>Precision, Recall, and Specificity</vt:lpstr>
      <vt:lpstr>ROC Curve</vt:lpstr>
      <vt:lpstr>AUC</vt:lpstr>
      <vt:lpstr>Lift</vt:lpstr>
      <vt:lpstr>Strategies for Imbalanced Data</vt:lpstr>
      <vt:lpstr>Cost-Based Classification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MONSTER</dc:creator>
  <cp:lastModifiedBy>MONSTER</cp:lastModifiedBy>
  <cp:revision>24</cp:revision>
  <dcterms:created xsi:type="dcterms:W3CDTF">2006-08-16T00:00:00Z</dcterms:created>
  <dcterms:modified xsi:type="dcterms:W3CDTF">2019-06-02T22:51:36Z</dcterms:modified>
</cp:coreProperties>
</file>