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4C9A1-9E24-4F7A-A391-5648831652D1}" type="datetimeFigureOut">
              <a:rPr lang="tr-TR" smtClean="0"/>
              <a:t>26.04.2019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2458-2F24-4B07-816A-844AF40CF4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591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5EE0-27A4-49BB-B020-4C3D5F19241F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E7C7-F6B9-475D-92F1-1A79E5DD67B2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DD7D-61AB-4A8F-9183-7F23963CE8C5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F7C3-9EA7-41EF-9DE5-A559AC89088D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FE8-8908-4456-A98D-EBBD7F7FF829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5E53-BA25-499E-B9A6-C811360392D8}" type="datetime1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59F7-D725-4901-8D69-23FF78AAC0BF}" type="datetime1">
              <a:rPr lang="en-US" smtClean="0"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3B5C-720B-4371-87B1-07C8CDB0BE09}" type="datetime1">
              <a:rPr lang="en-US" smtClean="0"/>
              <a:t>26-Apr-19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46B8-C5F0-4DBE-A7AB-8A51C3D7A491}" type="datetime1">
              <a:rPr lang="en-US" smtClean="0"/>
              <a:t>26-Apr-19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AA9-0E62-41DF-9202-F51C54B84B47}" type="datetime1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4CD2-B2A5-45E8-BBBC-55E4BAC1A939}" type="datetime1">
              <a:rPr lang="en-US" smtClean="0"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FA0D-D972-4ED9-9BC9-D87037CF7846}" type="datetime1">
              <a:rPr lang="en-US" smtClean="0"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xploratory-Data-Analysis-John-Tukey/dp/020107616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7-data-types-a-better-way-to-think-about-data-types-for-machine-learning-939fae99a68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am&#233;r's_V" TargetMode="External"/><Relationship Id="rId2" Type="http://schemas.openxmlformats.org/officeDocument/2006/relationships/hyperlink" Target="https://en.wikipedia.org/wiki/Phi_coefficie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tr-TR" dirty="0" smtClean="0"/>
              <a:t>EDA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4038600"/>
          </a:xfrm>
        </p:spPr>
        <p:txBody>
          <a:bodyPr>
            <a:no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1962, John W. </a:t>
            </a:r>
            <a:r>
              <a:rPr lang="en-US" sz="1800" dirty="0" err="1">
                <a:solidFill>
                  <a:schemeClr val="tx1"/>
                </a:solidFill>
              </a:rPr>
              <a:t>Tukey</a:t>
            </a:r>
            <a:r>
              <a:rPr lang="en-US" sz="1800" dirty="0">
                <a:solidFill>
                  <a:schemeClr val="tx1"/>
                </a:solidFill>
              </a:rPr>
              <a:t> (Figure 1-1) called for a reformation </a:t>
            </a:r>
            <a:r>
              <a:rPr lang="en-US" sz="1800" dirty="0" smtClean="0">
                <a:solidFill>
                  <a:schemeClr val="tx1"/>
                </a:solidFill>
              </a:rPr>
              <a:t>of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statistics </a:t>
            </a:r>
            <a:r>
              <a:rPr lang="en-US" sz="1800" dirty="0">
                <a:solidFill>
                  <a:schemeClr val="tx1"/>
                </a:solidFill>
              </a:rPr>
              <a:t>in his seminal paper “The Future of Data Analysis” [Tukey-1962]. </a:t>
            </a:r>
            <a:endParaRPr lang="tr-TR" sz="18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proposed a new </a:t>
            </a:r>
            <a:r>
              <a:rPr lang="en-US" sz="1800" dirty="0" smtClean="0">
                <a:solidFill>
                  <a:schemeClr val="tx1"/>
                </a:solidFill>
              </a:rPr>
              <a:t>scientific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discipline </a:t>
            </a:r>
            <a:r>
              <a:rPr lang="en-US" sz="1800" dirty="0">
                <a:solidFill>
                  <a:schemeClr val="tx1"/>
                </a:solidFill>
              </a:rPr>
              <a:t>called </a:t>
            </a:r>
            <a:r>
              <a:rPr lang="en-US" sz="1800" i="1" dirty="0">
                <a:solidFill>
                  <a:schemeClr val="tx1"/>
                </a:solidFill>
              </a:rPr>
              <a:t>data analysis </a:t>
            </a:r>
            <a:r>
              <a:rPr lang="en-US" sz="1800" dirty="0">
                <a:solidFill>
                  <a:schemeClr val="tx1"/>
                </a:solidFill>
              </a:rPr>
              <a:t>that included statistical inference as just one component. </a:t>
            </a:r>
            <a:endParaRPr lang="tr-TR" sz="18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Tukey</a:t>
            </a:r>
            <a:r>
              <a:rPr lang="en-US" sz="1800" dirty="0" smtClean="0">
                <a:solidFill>
                  <a:schemeClr val="tx1"/>
                </a:solidFill>
              </a:rPr>
              <a:t> forged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links </a:t>
            </a:r>
            <a:r>
              <a:rPr lang="en-US" sz="1800" dirty="0">
                <a:solidFill>
                  <a:schemeClr val="tx1"/>
                </a:solidFill>
              </a:rPr>
              <a:t>to the engineering and computer science communities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chemeClr val="tx1"/>
                </a:solidFill>
              </a:rPr>
              <a:t>his original tenets are </a:t>
            </a:r>
            <a:r>
              <a:rPr lang="en-US" sz="1800" dirty="0" smtClean="0">
                <a:solidFill>
                  <a:schemeClr val="tx1"/>
                </a:solidFill>
              </a:rPr>
              <a:t>surprisingly </a:t>
            </a:r>
            <a:r>
              <a:rPr lang="en-US" sz="1800" dirty="0">
                <a:solidFill>
                  <a:schemeClr val="tx1"/>
                </a:solidFill>
              </a:rPr>
              <a:t>durable and form part of the foundation for </a:t>
            </a:r>
            <a:r>
              <a:rPr lang="en-US" sz="1800" dirty="0" smtClean="0">
                <a:solidFill>
                  <a:schemeClr val="tx1"/>
                </a:solidFill>
              </a:rPr>
              <a:t>data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science.</a:t>
            </a:r>
            <a:endParaRPr lang="tr-TR" sz="18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field of exploratory data analysis was established with </a:t>
            </a:r>
            <a:r>
              <a:rPr lang="en-US" sz="1800" dirty="0" err="1">
                <a:solidFill>
                  <a:schemeClr val="tx1"/>
                </a:solidFill>
              </a:rPr>
              <a:t>Tukey’s</a:t>
            </a:r>
            <a:r>
              <a:rPr lang="en-US" sz="1800" dirty="0">
                <a:solidFill>
                  <a:schemeClr val="tx1"/>
                </a:solidFill>
              </a:rPr>
              <a:t> 1977 now-classic </a:t>
            </a:r>
            <a:r>
              <a:rPr lang="en-US" sz="1800" dirty="0" smtClean="0">
                <a:solidFill>
                  <a:schemeClr val="tx1"/>
                </a:solidFill>
              </a:rPr>
              <a:t>book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Exploratory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Data 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Analysis</a:t>
            </a:r>
            <a:r>
              <a:rPr lang="tr-TR" sz="18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587037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*This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presentation is based on the book ‘Practical Statistics for Data Scientist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 by Peter Bruce &amp; Andrew Bruce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sz="1800" dirty="0"/>
              <a:t>The median is referred to as a robust estimate of location since it is not influenced by outliers (</a:t>
            </a:r>
            <a:r>
              <a:rPr lang="en-US" sz="1800" dirty="0" smtClean="0"/>
              <a:t>extreme</a:t>
            </a:r>
            <a:r>
              <a:rPr lang="tr-TR" sz="1800" dirty="0" smtClean="0"/>
              <a:t> </a:t>
            </a:r>
            <a:r>
              <a:rPr lang="en-US" sz="1800" dirty="0" smtClean="0"/>
              <a:t>cases</a:t>
            </a:r>
            <a:r>
              <a:rPr lang="en-US" sz="1800" dirty="0"/>
              <a:t>) that could skew the results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An outlier is any value that is very distant from the other values in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data </a:t>
            </a:r>
            <a:r>
              <a:rPr lang="en-US" sz="1800" dirty="0"/>
              <a:t>set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exact definition of an outlier is somewhat </a:t>
            </a:r>
            <a:r>
              <a:rPr lang="en-US" sz="1800" dirty="0" smtClean="0"/>
              <a:t>subjective</a:t>
            </a:r>
            <a:r>
              <a:rPr lang="tr-TR" sz="1800" dirty="0" smtClean="0"/>
              <a:t>, but a rule of thumb is </a:t>
            </a:r>
            <a:r>
              <a:rPr lang="en-US" sz="1800" dirty="0"/>
              <a:t>1.5 interquartile ranges below the first quartile (Q1), or at least 1.5 interquartile </a:t>
            </a:r>
            <a:r>
              <a:rPr lang="tr-TR" sz="1800" dirty="0"/>
              <a:t>r</a:t>
            </a:r>
            <a:r>
              <a:rPr lang="en-US" sz="1800" dirty="0" err="1" smtClean="0"/>
              <a:t>anges</a:t>
            </a:r>
            <a:r>
              <a:rPr lang="en-US" sz="1800" dirty="0" smtClean="0"/>
              <a:t> </a:t>
            </a:r>
            <a:r>
              <a:rPr lang="en-US" sz="1800" dirty="0"/>
              <a:t>above the third quartile (Q3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Being an outlier in itself does </a:t>
            </a:r>
            <a:r>
              <a:rPr lang="en-US" sz="1800" dirty="0" smtClean="0"/>
              <a:t>not</a:t>
            </a:r>
            <a:r>
              <a:rPr lang="tr-TR" sz="1800" dirty="0" smtClean="0"/>
              <a:t> </a:t>
            </a:r>
            <a:r>
              <a:rPr lang="en-US" sz="1800" dirty="0" smtClean="0"/>
              <a:t>make </a:t>
            </a:r>
            <a:r>
              <a:rPr lang="en-US" sz="1800" dirty="0"/>
              <a:t>a data value invalid or erroneous (as in the previous example with Bill Gates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i="1" dirty="0"/>
              <a:t>ANOMALY </a:t>
            </a:r>
            <a:r>
              <a:rPr lang="tr-TR" sz="1800" i="1" dirty="0" smtClean="0"/>
              <a:t>DETECTION: </a:t>
            </a:r>
            <a:r>
              <a:rPr lang="en-US" sz="1800" i="1" dirty="0"/>
              <a:t>In contrast to typical data analysis, where outliers are sometimes informative and sometimes a nuisance, in anomaly </a:t>
            </a:r>
            <a:r>
              <a:rPr lang="en-US" sz="1800" i="1" dirty="0" smtClean="0"/>
              <a:t>detection</a:t>
            </a:r>
            <a:r>
              <a:rPr lang="tr-TR" sz="1800" i="1" dirty="0" smtClean="0"/>
              <a:t> </a:t>
            </a:r>
            <a:r>
              <a:rPr lang="en-US" sz="1800" i="1" dirty="0" smtClean="0"/>
              <a:t>the </a:t>
            </a:r>
            <a:r>
              <a:rPr lang="en-US" sz="1800" i="1" dirty="0"/>
              <a:t>points of interest are the outliers, and the greater mass of data serves primarily to define the “normal” against </a:t>
            </a:r>
            <a:r>
              <a:rPr lang="en-US" sz="1800" i="1" dirty="0" smtClean="0"/>
              <a:t>which</a:t>
            </a:r>
            <a:r>
              <a:rPr lang="tr-TR" sz="1800" i="1" dirty="0" smtClean="0"/>
              <a:t> </a:t>
            </a:r>
            <a:r>
              <a:rPr lang="en-US" sz="1800" i="1" dirty="0" smtClean="0"/>
              <a:t>anomalies </a:t>
            </a:r>
            <a:r>
              <a:rPr lang="en-US" sz="1800" i="1" dirty="0"/>
              <a:t>are measured.</a:t>
            </a:r>
            <a:endParaRPr lang="tr-TR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Location is just one dimension in summarizing a feature. A second dimension, variability, also referred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as </a:t>
            </a:r>
            <a:r>
              <a:rPr lang="en-US" sz="1800" dirty="0"/>
              <a:t>dispersion, measures whether the data values are tightly clustered or spread </a:t>
            </a:r>
            <a:r>
              <a:rPr lang="en-US" sz="1800" dirty="0" smtClean="0"/>
              <a:t>out</a:t>
            </a:r>
            <a:r>
              <a:rPr lang="tr-TR" sz="1800" dirty="0" smtClean="0"/>
              <a:t>.</a:t>
            </a:r>
          </a:p>
          <a:p>
            <a:endParaRPr lang="tr-TR" sz="1800" dirty="0"/>
          </a:p>
          <a:p>
            <a:r>
              <a:rPr lang="en-US" sz="1800" b="1" i="1" dirty="0"/>
              <a:t>At the heart </a:t>
            </a:r>
            <a:r>
              <a:rPr lang="en-US" sz="1800" b="1" i="1" dirty="0" smtClean="0"/>
              <a:t>of</a:t>
            </a:r>
            <a:r>
              <a:rPr lang="tr-TR" sz="1800" b="1" i="1" dirty="0" smtClean="0"/>
              <a:t> </a:t>
            </a:r>
            <a:r>
              <a:rPr lang="en-US" sz="1800" b="1" i="1" dirty="0" smtClean="0"/>
              <a:t>statistics </a:t>
            </a:r>
            <a:r>
              <a:rPr lang="en-US" sz="1800" b="1" i="1" dirty="0"/>
              <a:t>lies variability: </a:t>
            </a:r>
            <a:r>
              <a:rPr lang="en-US" sz="1800" dirty="0"/>
              <a:t>measuring it, reducing it, distinguishing random from real variability, </a:t>
            </a:r>
            <a:r>
              <a:rPr lang="en-US" sz="1800" dirty="0" smtClean="0"/>
              <a:t>identifying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various sources of real variability, and making decisions in the presence of it.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67" y="8"/>
            <a:ext cx="6253067" cy="679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Deviation and Related Estimates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/>
              <a:t>The most widely used estimates of variation are based on the differences, or deviations, between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estimate </a:t>
            </a:r>
            <a:r>
              <a:rPr lang="en-US" sz="1800" dirty="0"/>
              <a:t>of location and the observed 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best-known estimates for variability are the variance and the standard deviation, which are based </a:t>
            </a:r>
            <a:r>
              <a:rPr lang="en-US" sz="1800" dirty="0" smtClean="0"/>
              <a:t>on</a:t>
            </a:r>
            <a:r>
              <a:rPr lang="tr-TR" sz="1800" dirty="0" smtClean="0"/>
              <a:t> </a:t>
            </a:r>
            <a:r>
              <a:rPr lang="en-US" sz="1800" dirty="0" smtClean="0"/>
              <a:t>squared </a:t>
            </a:r>
            <a:r>
              <a:rPr lang="en-US" sz="1800" dirty="0"/>
              <a:t>deviations. The variance is an average of the squared deviations, and the standard deviation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square root of the variance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en-US" sz="1800" dirty="0"/>
              <a:t>The standard deviation is much easier to interpret than the variance since it is on the same scale as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original </a:t>
            </a:r>
            <a:r>
              <a:rPr lang="en-US" sz="1800" dirty="0"/>
              <a:t>data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variance and standard deviation are especially sensitive to outliers since they are based on </a:t>
            </a:r>
            <a:r>
              <a:rPr lang="en-US" sz="1800" dirty="0" smtClean="0"/>
              <a:t>the</a:t>
            </a:r>
            <a:r>
              <a:rPr lang="tr-TR" sz="1800" dirty="0" smtClean="0"/>
              <a:t> squared </a:t>
            </a:r>
            <a:r>
              <a:rPr lang="tr-TR" sz="1800" dirty="0"/>
              <a:t>deviations.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20528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Estimates Based on 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Statistics based on sorted (ranked) data are referred to as </a:t>
            </a:r>
            <a:r>
              <a:rPr lang="en-US" sz="1800" b="1" dirty="0"/>
              <a:t>order statistics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The most basic measure is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b="1" i="1" dirty="0" smtClean="0"/>
              <a:t>range</a:t>
            </a:r>
            <a:r>
              <a:rPr lang="en-US" sz="1800" dirty="0" smtClean="0"/>
              <a:t>: </a:t>
            </a:r>
            <a:r>
              <a:rPr lang="en-US" sz="1800" dirty="0"/>
              <a:t>the difference between the largest and smallest number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400" dirty="0"/>
              <a:t>The minimum and maximum </a:t>
            </a:r>
            <a:r>
              <a:rPr lang="en-US" sz="1400" dirty="0" smtClean="0"/>
              <a:t>values</a:t>
            </a:r>
            <a:r>
              <a:rPr lang="tr-TR" sz="1400" dirty="0" smtClean="0"/>
              <a:t> </a:t>
            </a:r>
            <a:r>
              <a:rPr lang="en-US" sz="1400" dirty="0" smtClean="0"/>
              <a:t>themselves </a:t>
            </a:r>
            <a:r>
              <a:rPr lang="en-US" sz="1400" dirty="0"/>
              <a:t>are useful to know, and helpful in identifying </a:t>
            </a:r>
            <a:r>
              <a:rPr lang="en-US" sz="1400" dirty="0" smtClean="0"/>
              <a:t>outliers</a:t>
            </a:r>
            <a:endParaRPr lang="tr-TR" sz="1400" dirty="0" smtClean="0"/>
          </a:p>
          <a:p>
            <a:pPr lvl="1"/>
            <a:r>
              <a:rPr lang="en-US" sz="1400" dirty="0"/>
              <a:t>but the range is extremely sensitive </a:t>
            </a:r>
            <a:r>
              <a:rPr lang="en-US" sz="1400" dirty="0" smtClean="0"/>
              <a:t>to</a:t>
            </a:r>
            <a:r>
              <a:rPr lang="tr-TR" sz="1400" dirty="0" smtClean="0"/>
              <a:t> </a:t>
            </a:r>
            <a:r>
              <a:rPr lang="en-US" sz="1400" dirty="0" smtClean="0"/>
              <a:t>outliers </a:t>
            </a:r>
            <a:r>
              <a:rPr lang="en-US" sz="1400" dirty="0"/>
              <a:t>and not very useful as a general measure of dispersion in the </a:t>
            </a:r>
            <a:r>
              <a:rPr lang="en-US" sz="1400" dirty="0" smtClean="0"/>
              <a:t>data</a:t>
            </a:r>
            <a:endParaRPr lang="tr-TR" sz="1400" dirty="0" smtClean="0"/>
          </a:p>
          <a:p>
            <a:pPr lvl="1"/>
            <a:endParaRPr lang="tr-TR" sz="1400" dirty="0" smtClean="0"/>
          </a:p>
          <a:p>
            <a:r>
              <a:rPr lang="en-US" sz="1800" dirty="0"/>
              <a:t>In a data set, the </a:t>
            </a:r>
            <a:r>
              <a:rPr lang="en-US" sz="1800" dirty="0" err="1" smtClean="0"/>
              <a:t>Pth</a:t>
            </a:r>
            <a:r>
              <a:rPr lang="tr-TR" sz="1800" dirty="0" smtClean="0"/>
              <a:t> </a:t>
            </a:r>
            <a:r>
              <a:rPr lang="en-US" sz="1800" b="1" i="1" dirty="0" smtClean="0"/>
              <a:t>percentile</a:t>
            </a:r>
            <a:r>
              <a:rPr lang="en-US" sz="1800" dirty="0" smtClean="0"/>
              <a:t> </a:t>
            </a:r>
            <a:r>
              <a:rPr lang="en-US" sz="1800" dirty="0"/>
              <a:t>is a value such that at least P percent of the values take on this value or less and at least (100 </a:t>
            </a:r>
            <a:r>
              <a:rPr lang="en-US" sz="1800" dirty="0" smtClean="0"/>
              <a:t>–</a:t>
            </a:r>
            <a:r>
              <a:rPr lang="tr-TR" sz="1800" dirty="0" smtClean="0"/>
              <a:t> </a:t>
            </a:r>
            <a:r>
              <a:rPr lang="en-US" sz="1800" dirty="0" smtClean="0"/>
              <a:t>P</a:t>
            </a:r>
            <a:r>
              <a:rPr lang="en-US" sz="1800" dirty="0"/>
              <a:t>) percent of the values take on this value or more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tr-TR" sz="1400" dirty="0"/>
              <a:t>Median is the 50</a:t>
            </a:r>
            <a:r>
              <a:rPr lang="en-US" sz="1400" baseline="30000" dirty="0" err="1"/>
              <a:t>th</a:t>
            </a:r>
            <a:r>
              <a:rPr lang="tr-TR" sz="1400" dirty="0"/>
              <a:t> percentile, </a:t>
            </a:r>
            <a:r>
              <a:rPr lang="tr-TR" sz="1400" b="1" i="1" dirty="0"/>
              <a:t>Q1</a:t>
            </a:r>
            <a:r>
              <a:rPr lang="tr-TR" sz="1400" dirty="0"/>
              <a:t> is </a:t>
            </a:r>
            <a:r>
              <a:rPr lang="en-US" sz="1400" dirty="0"/>
              <a:t>25</a:t>
            </a:r>
            <a:r>
              <a:rPr lang="en-US" sz="1400" baseline="30000" dirty="0"/>
              <a:t>th</a:t>
            </a:r>
            <a:r>
              <a:rPr lang="tr-TR" sz="1400" dirty="0"/>
              <a:t> and </a:t>
            </a:r>
            <a:r>
              <a:rPr lang="tr-TR" sz="1400" b="1" i="1" dirty="0"/>
              <a:t>Q3</a:t>
            </a:r>
            <a:r>
              <a:rPr lang="tr-TR" sz="1400" dirty="0"/>
              <a:t> is 75</a:t>
            </a:r>
            <a:r>
              <a:rPr lang="en-US" sz="1400" baseline="30000" dirty="0" err="1" smtClean="0"/>
              <a:t>th</a:t>
            </a:r>
            <a:endParaRPr lang="tr-TR" sz="1400" dirty="0" smtClean="0"/>
          </a:p>
          <a:p>
            <a:endParaRPr lang="tr-TR" sz="1800" dirty="0" smtClean="0"/>
          </a:p>
          <a:p>
            <a:r>
              <a:rPr lang="en-US" sz="1800" dirty="0"/>
              <a:t>A common measurement of variability is the difference between the 25th percentile and the </a:t>
            </a:r>
            <a:r>
              <a:rPr lang="en-US" sz="1800" dirty="0" smtClean="0"/>
              <a:t>75</a:t>
            </a:r>
            <a:r>
              <a:rPr lang="en-US" sz="1800" baseline="30000" dirty="0" smtClean="0"/>
              <a:t>th</a:t>
            </a:r>
            <a:r>
              <a:rPr lang="tr-TR" sz="1800" dirty="0" smtClean="0"/>
              <a:t> </a:t>
            </a:r>
            <a:r>
              <a:rPr lang="en-US" sz="1800" dirty="0" smtClean="0"/>
              <a:t>percentile</a:t>
            </a:r>
            <a:r>
              <a:rPr lang="en-US" sz="1800" dirty="0"/>
              <a:t>, called the </a:t>
            </a:r>
            <a:r>
              <a:rPr lang="en-US" sz="1800" b="1" i="1" dirty="0"/>
              <a:t>interquartile range (or IQR</a:t>
            </a:r>
            <a:r>
              <a:rPr lang="en-US" sz="1800" b="1" i="1" dirty="0" smtClean="0"/>
              <a:t>)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Exploring the Data Distribution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881188"/>
            <a:ext cx="80962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dirty="0"/>
              <a:t>Percentiles and 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Percentiles are also valuable to summarize the entire distribution. It is common to report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quartiles </a:t>
            </a:r>
            <a:r>
              <a:rPr lang="en-US" sz="1800" dirty="0"/>
              <a:t>(25th, 50th, and 75th percentiles) and the deciles (the 10th, 20th, …, 90th percentiles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en-US" sz="1800" b="1" i="1" dirty="0"/>
              <a:t>Boxplots</a:t>
            </a:r>
            <a:r>
              <a:rPr lang="en-US" sz="1800" dirty="0"/>
              <a:t>, introduced by </a:t>
            </a:r>
            <a:r>
              <a:rPr lang="en-US" sz="1800" dirty="0" err="1"/>
              <a:t>Tukey</a:t>
            </a:r>
            <a:r>
              <a:rPr lang="en-US" sz="1800" dirty="0"/>
              <a:t> [Tukey-1977], are based on percentiles and give a quick way to </a:t>
            </a:r>
            <a:r>
              <a:rPr lang="en-US" sz="1800" dirty="0" smtClean="0"/>
              <a:t>visualize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distribution of data.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20002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14800" cy="5059363"/>
          </a:xfrm>
        </p:spPr>
        <p:txBody>
          <a:bodyPr>
            <a:normAutofit/>
          </a:bodyPr>
          <a:lstStyle/>
          <a:p>
            <a:r>
              <a:rPr lang="en-US" sz="1800" dirty="0"/>
              <a:t>The top and bottom of the box are the 75th and 25th percentiles, respectively.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median is shown by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horizontal </a:t>
            </a:r>
            <a:r>
              <a:rPr lang="en-US" sz="1800" dirty="0"/>
              <a:t>line in the box.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dashed lines, referred to as </a:t>
            </a:r>
            <a:r>
              <a:rPr lang="en-US" sz="1800" i="1" dirty="0"/>
              <a:t>whiskers</a:t>
            </a:r>
            <a:r>
              <a:rPr lang="en-US" sz="1800" dirty="0"/>
              <a:t>, extend from the top and bottom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indicate </a:t>
            </a:r>
            <a:r>
              <a:rPr lang="en-US" sz="1800" dirty="0"/>
              <a:t>the range for the bulk of the data. 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 smtClean="0"/>
              <a:t>Any </a:t>
            </a:r>
            <a:r>
              <a:rPr lang="en-US" sz="1800" dirty="0"/>
              <a:t>data outside of the whiskers is plotted as single points.</a:t>
            </a:r>
            <a:endParaRPr lang="tr-T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99" y="398253"/>
            <a:ext cx="4539901" cy="592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tr-TR" dirty="0"/>
              <a:t>Frequency </a:t>
            </a:r>
            <a:r>
              <a:rPr lang="tr-TR" dirty="0" smtClean="0"/>
              <a:t>Table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frequency table </a:t>
            </a:r>
            <a:r>
              <a:rPr lang="en-US" sz="1800" dirty="0"/>
              <a:t>of a variable divides up the variable range into equally spaced segments, and tells </a:t>
            </a:r>
            <a:r>
              <a:rPr lang="en-US" sz="1800" dirty="0" smtClean="0"/>
              <a:t>us</a:t>
            </a:r>
            <a:r>
              <a:rPr lang="tr-TR" sz="1800" dirty="0" smtClean="0"/>
              <a:t> </a:t>
            </a:r>
            <a:r>
              <a:rPr lang="en-US" sz="1800" dirty="0" smtClean="0"/>
              <a:t>how </a:t>
            </a:r>
            <a:r>
              <a:rPr lang="en-US" sz="1800" dirty="0"/>
              <a:t>many values fall in each segment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It is important to include the empty bins; the fact that there are no values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those </a:t>
            </a:r>
            <a:r>
              <a:rPr lang="en-US" sz="1800" dirty="0"/>
              <a:t>bins is useful information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It can also be useful to experiment with different bin sizes. If they are </a:t>
            </a:r>
            <a:r>
              <a:rPr lang="en-US" sz="1800" dirty="0" smtClean="0"/>
              <a:t>too</a:t>
            </a:r>
            <a:r>
              <a:rPr lang="tr-TR" sz="1800" dirty="0" smtClean="0"/>
              <a:t> </a:t>
            </a:r>
            <a:r>
              <a:rPr lang="en-US" sz="1800" dirty="0" smtClean="0"/>
              <a:t>large</a:t>
            </a:r>
            <a:r>
              <a:rPr lang="en-US" sz="1800" dirty="0"/>
              <a:t>, important features of the distribution can be obscured. It they are too small, the result is </a:t>
            </a:r>
            <a:r>
              <a:rPr lang="en-US" sz="1800" dirty="0" smtClean="0"/>
              <a:t>too</a:t>
            </a:r>
            <a:r>
              <a:rPr lang="tr-TR" sz="1800" dirty="0" smtClean="0"/>
              <a:t> </a:t>
            </a:r>
            <a:r>
              <a:rPr lang="en-US" sz="1800" dirty="0" smtClean="0"/>
              <a:t>granular </a:t>
            </a:r>
            <a:r>
              <a:rPr lang="en-US" sz="1800" dirty="0"/>
              <a:t>and the ability to see bigger pictures is lost.</a:t>
            </a:r>
            <a:endParaRPr lang="tr-T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018020" cy="349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tr-TR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4648200" cy="3276600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histogram</a:t>
            </a:r>
            <a:r>
              <a:rPr lang="en-US" sz="1800" dirty="0"/>
              <a:t> is a way to visualize a frequency table, with bins on the x-axis and data count on the y-axis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In general, histograms are plotted such that</a:t>
            </a:r>
            <a:r>
              <a:rPr lang="en-US" sz="1800" dirty="0" smtClean="0"/>
              <a:t>:</a:t>
            </a:r>
            <a:endParaRPr lang="tr-TR" sz="1800" dirty="0" smtClean="0"/>
          </a:p>
          <a:p>
            <a:pPr lvl="1"/>
            <a:r>
              <a:rPr lang="en-US" sz="1400" dirty="0"/>
              <a:t>Empty bins are included in the graph.</a:t>
            </a:r>
          </a:p>
          <a:p>
            <a:pPr lvl="1"/>
            <a:r>
              <a:rPr lang="en-US" sz="1400" dirty="0"/>
              <a:t>Bins are equal width.</a:t>
            </a:r>
          </a:p>
          <a:p>
            <a:pPr lvl="1"/>
            <a:r>
              <a:rPr lang="en-US" sz="1400" dirty="0"/>
              <a:t>Number of bins (or, equivalently, bin size) is up to the user.</a:t>
            </a:r>
          </a:p>
          <a:p>
            <a:pPr lvl="1"/>
            <a:r>
              <a:rPr lang="en-US" sz="1400" dirty="0"/>
              <a:t>Bars are contiguous — no empty space shows between bars, unless there is an empty bin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pPr lvl="1"/>
            <a:endParaRPr lang="tr-TR" sz="1400" dirty="0"/>
          </a:p>
          <a:p>
            <a:endParaRPr lang="tr-T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914400"/>
            <a:ext cx="4181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86740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b="1" i="1" dirty="0"/>
              <a:t>STATISTICAL </a:t>
            </a:r>
            <a:r>
              <a:rPr lang="tr-TR" sz="1200" b="1" i="1" dirty="0" smtClean="0"/>
              <a:t>MOMENTS</a:t>
            </a:r>
            <a:r>
              <a:rPr lang="tr-TR" sz="1200" dirty="0" smtClean="0"/>
              <a:t>: </a:t>
            </a:r>
            <a:r>
              <a:rPr lang="en-US" sz="1200" dirty="0" smtClean="0"/>
              <a:t>In </a:t>
            </a:r>
            <a:r>
              <a:rPr lang="en-US" sz="1200" dirty="0"/>
              <a:t>statistical theory, location and variability are referred to as the first and second moments of a distribution. The third and </a:t>
            </a:r>
            <a:r>
              <a:rPr lang="en-US" sz="1200" dirty="0" smtClean="0"/>
              <a:t>fourth</a:t>
            </a:r>
            <a:r>
              <a:rPr lang="tr-TR" sz="1200" dirty="0" smtClean="0"/>
              <a:t> </a:t>
            </a:r>
            <a:r>
              <a:rPr lang="en-US" sz="1200" dirty="0" smtClean="0"/>
              <a:t>moments </a:t>
            </a:r>
            <a:r>
              <a:rPr lang="en-US" sz="1200" dirty="0"/>
              <a:t>are called </a:t>
            </a:r>
            <a:r>
              <a:rPr lang="en-US" sz="1200" dirty="0" err="1"/>
              <a:t>skewness</a:t>
            </a:r>
            <a:r>
              <a:rPr lang="en-US" sz="1200" dirty="0"/>
              <a:t> and kurtosis. </a:t>
            </a:r>
            <a:r>
              <a:rPr lang="en-US" sz="1200" dirty="0" err="1"/>
              <a:t>Skewness</a:t>
            </a:r>
            <a:r>
              <a:rPr lang="en-US" sz="1200" dirty="0"/>
              <a:t> refers to whether the data is skewed to larger or smaller values </a:t>
            </a:r>
            <a:r>
              <a:rPr lang="en-US" sz="1200" dirty="0" smtClean="0"/>
              <a:t>and</a:t>
            </a:r>
            <a:r>
              <a:rPr lang="tr-TR" sz="1200" dirty="0" smtClean="0"/>
              <a:t> </a:t>
            </a:r>
            <a:r>
              <a:rPr lang="en-US" sz="1200" dirty="0" smtClean="0"/>
              <a:t>kurtosis </a:t>
            </a:r>
            <a:r>
              <a:rPr lang="en-US" sz="1200" dirty="0"/>
              <a:t>indicates the propensity of the data to have extreme values. Generally, metrics are not used to measure </a:t>
            </a:r>
            <a:r>
              <a:rPr lang="en-US" sz="1200" dirty="0" err="1"/>
              <a:t>skewness</a:t>
            </a:r>
            <a:r>
              <a:rPr lang="en-US" sz="1200" dirty="0"/>
              <a:t> </a:t>
            </a:r>
            <a:r>
              <a:rPr lang="en-US" sz="1200" dirty="0" smtClean="0"/>
              <a:t>and</a:t>
            </a:r>
            <a:r>
              <a:rPr lang="tr-TR" sz="1200" dirty="0" smtClean="0"/>
              <a:t> </a:t>
            </a:r>
            <a:r>
              <a:rPr lang="en-US" sz="1200" dirty="0" smtClean="0"/>
              <a:t>kurtosis</a:t>
            </a:r>
            <a:r>
              <a:rPr lang="en-US" sz="1200" dirty="0"/>
              <a:t>; instead, these are discovered through visual displays</a:t>
            </a:r>
            <a:r>
              <a:rPr lang="tr-TR" sz="1200" dirty="0" smtClean="0"/>
              <a:t> </a:t>
            </a:r>
            <a:endParaRPr lang="tr-T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dirty="0" smtClean="0"/>
              <a:t>Types of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tr-TR" sz="1800" dirty="0" smtClean="0"/>
              <a:t>In 1946 paper*, </a:t>
            </a:r>
            <a:r>
              <a:rPr lang="en-US" sz="1800" dirty="0"/>
              <a:t>Psychologist Stanley Smith Stevens developed the best-known classification with four levels, or scales, of measurement: </a:t>
            </a:r>
            <a:r>
              <a:rPr lang="en-US" sz="1800" b="1" i="1" dirty="0"/>
              <a:t>nominal, ordinal, interval, and ratio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 smtClean="0"/>
              <a:t>In 1977 Mosteller and Tukey came with seven levels:</a:t>
            </a:r>
          </a:p>
          <a:p>
            <a:pPr lvl="1"/>
            <a:r>
              <a:rPr lang="en-US" sz="1400" dirty="0"/>
              <a:t>Names</a:t>
            </a:r>
          </a:p>
          <a:p>
            <a:pPr lvl="1"/>
            <a:r>
              <a:rPr lang="en-US" sz="1400" dirty="0"/>
              <a:t>Grades (ordered labels like beginner, intermediate, advanced)</a:t>
            </a:r>
          </a:p>
          <a:p>
            <a:pPr lvl="1"/>
            <a:r>
              <a:rPr lang="en-US" sz="1400" dirty="0"/>
              <a:t>Ranks (orders with 1 being the smallest or largest, 2 the next smallest or largest, and so on)</a:t>
            </a:r>
          </a:p>
          <a:p>
            <a:pPr lvl="1"/>
            <a:r>
              <a:rPr lang="en-US" sz="1400" dirty="0"/>
              <a:t>Counted fractions (bound by 0 and 1)</a:t>
            </a:r>
          </a:p>
          <a:p>
            <a:pPr lvl="1"/>
            <a:r>
              <a:rPr lang="en-US" sz="1400" dirty="0"/>
              <a:t>Counts (non-negative integers)</a:t>
            </a:r>
          </a:p>
          <a:p>
            <a:pPr lvl="1"/>
            <a:r>
              <a:rPr lang="en-US" sz="1400" dirty="0"/>
              <a:t>Amounts (non-negative real numbers)</a:t>
            </a:r>
          </a:p>
          <a:p>
            <a:pPr lvl="1"/>
            <a:r>
              <a:rPr lang="en-US" sz="1400" dirty="0"/>
              <a:t>Balances (any real number</a:t>
            </a:r>
            <a:r>
              <a:rPr lang="en-US" sz="1400" dirty="0" smtClean="0"/>
              <a:t>)</a:t>
            </a:r>
            <a:endParaRPr lang="tr-TR" sz="1400" dirty="0" smtClean="0"/>
          </a:p>
          <a:p>
            <a:r>
              <a:rPr lang="tr-TR" sz="1800" dirty="0" smtClean="0"/>
              <a:t>Another seven types are explained in the top-red article of </a:t>
            </a:r>
            <a:r>
              <a:rPr lang="tr-TR" sz="1800" dirty="0" smtClean="0">
                <a:hlinkClick r:id="rId2"/>
              </a:rPr>
              <a:t>Jeff Hale</a:t>
            </a:r>
            <a:r>
              <a:rPr lang="tr-TR" sz="1800" dirty="0" smtClean="0"/>
              <a:t>*:</a:t>
            </a:r>
          </a:p>
          <a:p>
            <a:pPr lvl="1"/>
            <a:r>
              <a:rPr lang="en-US" sz="1400" dirty="0"/>
              <a:t>Useless</a:t>
            </a:r>
          </a:p>
          <a:p>
            <a:pPr lvl="1"/>
            <a:r>
              <a:rPr lang="en-US" sz="1400" dirty="0"/>
              <a:t>Nominal</a:t>
            </a:r>
          </a:p>
          <a:p>
            <a:pPr lvl="1"/>
            <a:r>
              <a:rPr lang="en-US" sz="1400" dirty="0"/>
              <a:t>Binary</a:t>
            </a:r>
          </a:p>
          <a:p>
            <a:pPr lvl="1"/>
            <a:r>
              <a:rPr lang="en-US" sz="1400" dirty="0"/>
              <a:t>Ordinal</a:t>
            </a:r>
          </a:p>
          <a:p>
            <a:pPr lvl="1"/>
            <a:r>
              <a:rPr lang="en-US" sz="1400" dirty="0"/>
              <a:t>Count</a:t>
            </a:r>
          </a:p>
          <a:p>
            <a:pPr lvl="1"/>
            <a:r>
              <a:rPr lang="en-US" sz="1400" dirty="0"/>
              <a:t>Time</a:t>
            </a:r>
          </a:p>
          <a:p>
            <a:pPr lvl="1"/>
            <a:r>
              <a:rPr lang="en-US" sz="1400" dirty="0"/>
              <a:t>Interval</a:t>
            </a:r>
            <a:endParaRPr lang="tr-T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8509" y="6321241"/>
            <a:ext cx="32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* Articles with asterix on can be found on drive</a:t>
            </a:r>
            <a:endParaRPr lang="tr-TR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Density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648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Related to the histogram is a </a:t>
            </a:r>
            <a:r>
              <a:rPr lang="en-US" sz="1800" b="1" i="1" dirty="0"/>
              <a:t>density plot</a:t>
            </a:r>
            <a:r>
              <a:rPr lang="en-US" sz="1800" dirty="0"/>
              <a:t>, which shows the distribution of data values as a </a:t>
            </a:r>
            <a:r>
              <a:rPr lang="en-US" sz="1800" dirty="0" smtClean="0"/>
              <a:t>continuous</a:t>
            </a:r>
            <a:r>
              <a:rPr lang="tr-TR" sz="1800" dirty="0" smtClean="0"/>
              <a:t> </a:t>
            </a:r>
            <a:r>
              <a:rPr lang="en-US" sz="1800" dirty="0" smtClean="0"/>
              <a:t>line</a:t>
            </a:r>
            <a:r>
              <a:rPr lang="en-US" sz="1800" dirty="0"/>
              <a:t>. </a:t>
            </a:r>
            <a:endParaRPr lang="tr-TR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density plot can be thought of as a smoothed histogram, although it is typically computed </a:t>
            </a:r>
            <a:r>
              <a:rPr lang="en-US" sz="1800" dirty="0" smtClean="0"/>
              <a:t>directly</a:t>
            </a:r>
            <a:r>
              <a:rPr lang="tr-TR" sz="1800" dirty="0" smtClean="0"/>
              <a:t> </a:t>
            </a:r>
            <a:r>
              <a:rPr lang="en-US" sz="1800" dirty="0" smtClean="0"/>
              <a:t>from </a:t>
            </a:r>
            <a:r>
              <a:rPr lang="en-US" sz="1800" dirty="0"/>
              <a:t>the data through a </a:t>
            </a:r>
            <a:r>
              <a:rPr lang="en-US" sz="1800" dirty="0" smtClean="0"/>
              <a:t>kern</a:t>
            </a:r>
            <a:r>
              <a:rPr lang="tr-TR" sz="1800" dirty="0" smtClean="0"/>
              <a:t>e</a:t>
            </a:r>
            <a:r>
              <a:rPr lang="en-US" sz="1800" dirty="0" smtClean="0"/>
              <a:t>l density </a:t>
            </a:r>
            <a:r>
              <a:rPr lang="en-US" sz="1800" dirty="0"/>
              <a:t>estimate (see [Duong-2001] for a short </a:t>
            </a:r>
            <a:r>
              <a:rPr lang="en-US" sz="1800" dirty="0" smtClean="0"/>
              <a:t>tutorial</a:t>
            </a:r>
            <a:r>
              <a:rPr lang="tr-TR" sz="1800" dirty="0" smtClean="0"/>
              <a:t>*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/>
              <a:t>A key distinction from the histogram </a:t>
            </a:r>
            <a:r>
              <a:rPr lang="en-US" sz="1800" dirty="0" smtClean="0"/>
              <a:t>is </a:t>
            </a:r>
            <a:r>
              <a:rPr lang="en-US" sz="1800" dirty="0"/>
              <a:t>the scale of the y-axis: a density </a:t>
            </a:r>
            <a:r>
              <a:rPr lang="en-US" sz="1800" dirty="0" smtClean="0"/>
              <a:t>plot</a:t>
            </a:r>
            <a:r>
              <a:rPr lang="tr-TR" sz="1800" dirty="0" smtClean="0"/>
              <a:t> </a:t>
            </a:r>
            <a:r>
              <a:rPr lang="en-US" sz="1800" dirty="0" smtClean="0"/>
              <a:t>corresponds </a:t>
            </a:r>
            <a:r>
              <a:rPr lang="en-US" sz="1800" dirty="0"/>
              <a:t>to plotting the histogram as a proportion rather than </a:t>
            </a:r>
            <a:r>
              <a:rPr lang="en-US" sz="1800" dirty="0" smtClean="0"/>
              <a:t>counts</a:t>
            </a:r>
            <a:r>
              <a:rPr lang="tr-TR" sz="1800" dirty="0" smtClean="0"/>
              <a:t>.</a:t>
            </a:r>
            <a:endParaRPr lang="tr-T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49" y="1676400"/>
            <a:ext cx="4105551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Binary and Categorical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419600" cy="5334000"/>
          </a:xfrm>
        </p:spPr>
        <p:txBody>
          <a:bodyPr>
            <a:normAutofit/>
          </a:bodyPr>
          <a:lstStyle/>
          <a:p>
            <a:r>
              <a:rPr lang="en-US" sz="1800" b="1" i="1" dirty="0"/>
              <a:t>Bar charts </a:t>
            </a:r>
            <a:r>
              <a:rPr lang="en-US" sz="1800" dirty="0"/>
              <a:t>are a common visual tool for displaying a single categorical variable, often seen in the </a:t>
            </a:r>
            <a:r>
              <a:rPr lang="en-US" sz="1800" dirty="0" smtClean="0"/>
              <a:t>popular</a:t>
            </a:r>
            <a:r>
              <a:rPr lang="tr-TR" sz="1800" dirty="0" smtClean="0"/>
              <a:t> </a:t>
            </a:r>
            <a:r>
              <a:rPr lang="en-US" sz="1800" dirty="0" smtClean="0"/>
              <a:t>press</a:t>
            </a:r>
            <a:r>
              <a:rPr lang="en-US" sz="1800" dirty="0"/>
              <a:t>. Categories are listed on the x-axis, and frequencies or proportions on the y-axis</a:t>
            </a:r>
            <a:r>
              <a:rPr lang="en-US" sz="1800" dirty="0" smtClean="0"/>
              <a:t>.</a:t>
            </a:r>
            <a:endParaRPr lang="tr-TR" sz="1800" dirty="0"/>
          </a:p>
          <a:p>
            <a:r>
              <a:rPr lang="en-US" sz="1800" dirty="0"/>
              <a:t>Note that a bar chart resembles a histogram; </a:t>
            </a:r>
            <a:endParaRPr lang="tr-TR" sz="1800" dirty="0" smtClean="0"/>
          </a:p>
          <a:p>
            <a:pPr lvl="1"/>
            <a:r>
              <a:rPr lang="en-US" sz="1400" dirty="0" smtClean="0"/>
              <a:t>In </a:t>
            </a:r>
            <a:r>
              <a:rPr lang="en-US" sz="1400" dirty="0"/>
              <a:t>a histogram, the bars are typically shown touching each other, with gaps indicating values that did </a:t>
            </a:r>
            <a:r>
              <a:rPr lang="en-US" sz="1400" dirty="0" smtClean="0"/>
              <a:t>not</a:t>
            </a:r>
            <a:r>
              <a:rPr lang="tr-TR" sz="1400" dirty="0" smtClean="0"/>
              <a:t> </a:t>
            </a:r>
            <a:r>
              <a:rPr lang="en-US" sz="1400" dirty="0" smtClean="0"/>
              <a:t>occur </a:t>
            </a:r>
            <a:r>
              <a:rPr lang="en-US" sz="1400" dirty="0"/>
              <a:t>in the data. </a:t>
            </a:r>
            <a:endParaRPr lang="tr-TR" sz="1400" dirty="0" smtClean="0"/>
          </a:p>
          <a:p>
            <a:pPr lvl="1"/>
            <a:r>
              <a:rPr lang="en-US" sz="1400" dirty="0" smtClean="0"/>
              <a:t>In </a:t>
            </a:r>
            <a:r>
              <a:rPr lang="en-US" sz="1400" dirty="0"/>
              <a:t>a bar chart, the bars are shown separate from one another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800" dirty="0"/>
              <a:t>Pie charts are an alternative to bar charts, although statisticians and data </a:t>
            </a:r>
            <a:r>
              <a:rPr lang="en-US" sz="1800" dirty="0" smtClean="0"/>
              <a:t>visualization</a:t>
            </a:r>
            <a:r>
              <a:rPr lang="tr-TR" sz="1800" dirty="0" smtClean="0"/>
              <a:t> </a:t>
            </a:r>
            <a:r>
              <a:rPr lang="en-US" sz="1800" dirty="0" smtClean="0"/>
              <a:t>experts generally</a:t>
            </a:r>
            <a:r>
              <a:rPr lang="tr-TR" sz="1800" dirty="0" smtClean="0"/>
              <a:t> </a:t>
            </a:r>
            <a:r>
              <a:rPr lang="en-US" sz="1800" dirty="0" smtClean="0"/>
              <a:t>eschew </a:t>
            </a:r>
            <a:r>
              <a:rPr lang="en-US" sz="1800" dirty="0"/>
              <a:t>pie charts as less visually </a:t>
            </a:r>
            <a:r>
              <a:rPr lang="en-US" sz="1800" dirty="0" smtClean="0"/>
              <a:t>informative</a:t>
            </a:r>
            <a:r>
              <a:rPr lang="tr-TR" sz="1800" dirty="0" smtClean="0"/>
              <a:t>.</a:t>
            </a:r>
            <a:endParaRPr lang="tr-T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310336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 and Expected Value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i="1" dirty="0"/>
              <a:t>mode</a:t>
            </a:r>
            <a:r>
              <a:rPr lang="en-US" sz="1800" dirty="0"/>
              <a:t> is the value — or values in case of a tie — that appears most often in the </a:t>
            </a:r>
            <a:r>
              <a:rPr lang="en-US" sz="1800" dirty="0" smtClean="0"/>
              <a:t>data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r>
              <a:rPr lang="en-US" sz="1800" i="1" dirty="0"/>
              <a:t>A special type of categorical data </a:t>
            </a:r>
            <a:r>
              <a:rPr lang="en-US" sz="1800" dirty="0"/>
              <a:t>is data in which the categories represent or can be mapped to </a:t>
            </a:r>
            <a:r>
              <a:rPr lang="en-US" sz="1800" dirty="0" smtClean="0"/>
              <a:t>discrete</a:t>
            </a:r>
            <a:r>
              <a:rPr lang="tr-TR" sz="1800" dirty="0" smtClean="0"/>
              <a:t> </a:t>
            </a:r>
            <a:r>
              <a:rPr lang="en-US" sz="1800" dirty="0" smtClean="0"/>
              <a:t>values </a:t>
            </a:r>
            <a:r>
              <a:rPr lang="en-US" sz="1800" dirty="0"/>
              <a:t>on the same </a:t>
            </a:r>
            <a:r>
              <a:rPr lang="en-US" sz="1800" dirty="0" smtClean="0"/>
              <a:t>scale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This data can be summed up</a:t>
            </a:r>
            <a:r>
              <a:rPr lang="en-US" sz="1800" dirty="0" smtClean="0"/>
              <a:t>, in </a:t>
            </a:r>
            <a:r>
              <a:rPr lang="en-US" sz="1800" dirty="0"/>
              <a:t>a single </a:t>
            </a:r>
            <a:r>
              <a:rPr lang="en-US" sz="1800" b="1" i="1" dirty="0" smtClean="0"/>
              <a:t>expected value</a:t>
            </a:r>
            <a:r>
              <a:rPr lang="en-US" sz="1800" dirty="0" smtClean="0"/>
              <a:t> </a:t>
            </a:r>
            <a:r>
              <a:rPr lang="en-US" sz="1800" dirty="0"/>
              <a:t>which is a form of weighted mean in which the weights are probabilities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400" dirty="0" smtClean="0"/>
              <a:t>Multiply </a:t>
            </a:r>
            <a:r>
              <a:rPr lang="en-US" sz="1400" dirty="0"/>
              <a:t>each outcome by its probability of occurring.</a:t>
            </a:r>
          </a:p>
          <a:p>
            <a:pPr lvl="1"/>
            <a:r>
              <a:rPr lang="en-US" sz="1400" dirty="0" smtClean="0"/>
              <a:t>Sum </a:t>
            </a:r>
            <a:r>
              <a:rPr lang="en-US" sz="1400" dirty="0"/>
              <a:t>these values.</a:t>
            </a: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Correlation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Variables X and </a:t>
            </a:r>
            <a:r>
              <a:rPr lang="en-US" sz="1800" dirty="0" smtClean="0"/>
              <a:t>Y</a:t>
            </a:r>
            <a:r>
              <a:rPr lang="tr-TR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/>
              <a:t>said to be positively correlated if high values of X go with high values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Y</a:t>
            </a:r>
            <a:r>
              <a:rPr lang="en-US" sz="1800" dirty="0"/>
              <a:t>, and low values of X go with low values of Y. If high values of X go with low values of Y, and </a:t>
            </a:r>
            <a:r>
              <a:rPr lang="en-US" sz="1800" dirty="0" smtClean="0"/>
              <a:t>vice</a:t>
            </a:r>
            <a:r>
              <a:rPr lang="tr-TR" sz="1800" dirty="0" smtClean="0"/>
              <a:t> </a:t>
            </a:r>
            <a:r>
              <a:rPr lang="en-US" sz="1800" dirty="0" smtClean="0"/>
              <a:t>versa</a:t>
            </a:r>
            <a:r>
              <a:rPr lang="en-US" sz="1800" dirty="0"/>
              <a:t>, the variables are </a:t>
            </a:r>
            <a:r>
              <a:rPr lang="en-US" sz="1800" dirty="0" smtClean="0"/>
              <a:t>negatively </a:t>
            </a:r>
            <a:r>
              <a:rPr lang="en-US" sz="1800" dirty="0"/>
              <a:t>correlated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Variables can have an association that is not linear, in which case the correlation coefficient may not be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useful </a:t>
            </a:r>
            <a:r>
              <a:rPr lang="en-US" sz="1800" dirty="0"/>
              <a:t>metric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181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23" y="990600"/>
            <a:ext cx="5156577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The orientation of the ellipse indicates whether two </a:t>
            </a:r>
            <a:r>
              <a:rPr lang="en-US" sz="1800" dirty="0" smtClean="0"/>
              <a:t>variables</a:t>
            </a:r>
            <a:r>
              <a:rPr lang="tr-TR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/>
              <a:t>positively correlated </a:t>
            </a:r>
            <a:r>
              <a:rPr lang="en-US" sz="1800" dirty="0" smtClean="0"/>
              <a:t>or </a:t>
            </a:r>
            <a:r>
              <a:rPr lang="en-US" sz="1800" dirty="0"/>
              <a:t>negatively </a:t>
            </a:r>
            <a:r>
              <a:rPr lang="en-US" sz="1800" dirty="0" smtClean="0"/>
              <a:t>correlated.</a:t>
            </a:r>
            <a:endParaRPr lang="tr-TR" sz="1800" dirty="0" smtClean="0"/>
          </a:p>
          <a:p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shading </a:t>
            </a:r>
            <a:r>
              <a:rPr lang="en-US" sz="1800" dirty="0"/>
              <a:t>and width of the ellipse indicate the strength of the association: thinner and darker </a:t>
            </a:r>
            <a:r>
              <a:rPr lang="en-US" sz="1800" dirty="0" smtClean="0"/>
              <a:t>ellipses</a:t>
            </a:r>
            <a:r>
              <a:rPr lang="tr-TR" sz="1800" dirty="0" smtClean="0"/>
              <a:t> </a:t>
            </a:r>
            <a:r>
              <a:rPr lang="en-US" sz="1800" dirty="0" smtClean="0"/>
              <a:t>correspond </a:t>
            </a:r>
            <a:r>
              <a:rPr lang="en-US" sz="1800" dirty="0"/>
              <a:t>to stronger relationships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Like the mean and standard deviation, the correlation coefficient is sensitive to outliers in the data.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Scatterplots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standard way to visualize the relationship between two measured data variables is with a scatterplot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640795" cy="437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dirty="0"/>
              <a:t>KEY IDEAS FOR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correlation coefficient measures the extent to which two variables are associated with one another.</a:t>
            </a:r>
          </a:p>
          <a:p>
            <a:r>
              <a:rPr lang="en-US" sz="1800" dirty="0"/>
              <a:t>When high values of v1 go with high values of v2, v1 and v2 are positively associated.</a:t>
            </a:r>
          </a:p>
          <a:p>
            <a:r>
              <a:rPr lang="en-US" sz="1800" dirty="0"/>
              <a:t>When high values of v1 are associated with low values of v2, v1 and v2 are negatively associated.</a:t>
            </a:r>
          </a:p>
          <a:p>
            <a:r>
              <a:rPr lang="en-US" sz="1800" dirty="0"/>
              <a:t>The correlation coefficient is a standardized metric so that it always ranges from –1 (perfect negative correlation) to +1 (</a:t>
            </a:r>
            <a:r>
              <a:rPr lang="en-US" sz="1800" dirty="0" smtClean="0"/>
              <a:t>perfect</a:t>
            </a:r>
            <a:r>
              <a:rPr lang="tr-TR" sz="1800" dirty="0" smtClean="0"/>
              <a:t> </a:t>
            </a:r>
            <a:r>
              <a:rPr lang="en-US" sz="1800" dirty="0" smtClean="0"/>
              <a:t>positive </a:t>
            </a:r>
            <a:r>
              <a:rPr lang="en-US" sz="1800" dirty="0"/>
              <a:t>correlation).</a:t>
            </a:r>
          </a:p>
          <a:p>
            <a:r>
              <a:rPr lang="en-US" sz="1800" dirty="0"/>
              <a:t>A correlation coefficient of 0 indicates no correlation, but be aware that random arrangements of data will produce both </a:t>
            </a:r>
            <a:r>
              <a:rPr lang="en-US" sz="1800" dirty="0" smtClean="0"/>
              <a:t>positive</a:t>
            </a:r>
            <a:r>
              <a:rPr lang="tr-TR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negative values for the correlation coefficient just by chance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tr-TR" sz="1800" dirty="0" smtClean="0"/>
              <a:t>For correlation between binary variables, see </a:t>
            </a:r>
            <a:r>
              <a:rPr lang="tr-TR" sz="1800" dirty="0" smtClean="0">
                <a:hlinkClick r:id="rId2"/>
              </a:rPr>
              <a:t>Phi </a:t>
            </a:r>
            <a:r>
              <a:rPr lang="tr-TR" sz="1800" dirty="0" smtClean="0"/>
              <a:t>coefficient by Karl Pearson.</a:t>
            </a:r>
          </a:p>
          <a:p>
            <a:r>
              <a:rPr lang="tr-TR" sz="1800" dirty="0" smtClean="0"/>
              <a:t>For correlation between categorical variables, see </a:t>
            </a:r>
            <a:r>
              <a:rPr lang="tr-TR" sz="1800" dirty="0" smtClean="0">
                <a:hlinkClick r:id="rId3"/>
              </a:rPr>
              <a:t>Cramer’s V</a:t>
            </a:r>
            <a:r>
              <a:rPr lang="tr-TR" sz="1800" dirty="0" smtClean="0"/>
              <a:t> by Herald Cramer. (</a:t>
            </a:r>
            <a:r>
              <a:rPr lang="en-US" sz="1800" dirty="0"/>
              <a:t>based on a </a:t>
            </a:r>
            <a:r>
              <a:rPr lang="en-US" sz="1800" dirty="0" smtClean="0"/>
              <a:t>variation </a:t>
            </a:r>
            <a:r>
              <a:rPr lang="en-US" sz="1800" dirty="0"/>
              <a:t>of Pearson’s Chi-Square </a:t>
            </a:r>
            <a:r>
              <a:rPr lang="en-US" sz="1800" dirty="0" smtClean="0"/>
              <a:t>Test</a:t>
            </a:r>
            <a:r>
              <a:rPr lang="tr-TR" sz="1800" dirty="0" smtClean="0"/>
              <a:t>)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Two or More Variables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1800" dirty="0"/>
              <a:t>Familiar estimators like mean and variance look at variables one at a time (</a:t>
            </a:r>
            <a:r>
              <a:rPr lang="en-US" sz="1800" dirty="0" err="1"/>
              <a:t>univariate</a:t>
            </a:r>
            <a:r>
              <a:rPr lang="en-US" sz="1800" dirty="0"/>
              <a:t> analysis).</a:t>
            </a:r>
          </a:p>
          <a:p>
            <a:r>
              <a:rPr lang="en-US" sz="1800" dirty="0"/>
              <a:t>Correlation analysis (see “Correlation”) is an important method that compares two variables (</a:t>
            </a:r>
            <a:r>
              <a:rPr lang="en-US" sz="1800" dirty="0" smtClean="0"/>
              <a:t>bivariate</a:t>
            </a:r>
            <a:r>
              <a:rPr lang="tr-TR" sz="1800" dirty="0" smtClean="0"/>
              <a:t> </a:t>
            </a:r>
            <a:r>
              <a:rPr lang="en-US" sz="1800" dirty="0" smtClean="0"/>
              <a:t>analysis</a:t>
            </a:r>
            <a:r>
              <a:rPr lang="en-US" sz="1800" dirty="0"/>
              <a:t>). </a:t>
            </a:r>
            <a:endParaRPr lang="tr-TR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section we look at additional estimates and plots, and at more than two </a:t>
            </a:r>
            <a:r>
              <a:rPr lang="en-US" sz="1800" dirty="0" smtClean="0"/>
              <a:t>variables</a:t>
            </a:r>
            <a:r>
              <a:rPr lang="tr-TR" sz="1800" dirty="0" smtClean="0"/>
              <a:t> </a:t>
            </a:r>
            <a:r>
              <a:rPr lang="en-US" sz="1800" dirty="0" smtClean="0"/>
              <a:t>(multivariate </a:t>
            </a:r>
            <a:r>
              <a:rPr lang="en-US" sz="1800" dirty="0"/>
              <a:t>analysis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r>
              <a:rPr lang="en-US" sz="1800" dirty="0"/>
              <a:t>The appropriate type of bivariate or multivariate analysis depends on the nature of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data</a:t>
            </a:r>
            <a:r>
              <a:rPr lang="en-US" sz="1800" dirty="0"/>
              <a:t>: numeric versus categorical.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Hexagonal Binning and Contours </a:t>
            </a: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Plotting Numeric versus Numeric Data)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038600" cy="5029200"/>
          </a:xfrm>
        </p:spPr>
        <p:txBody>
          <a:bodyPr>
            <a:normAutofit/>
          </a:bodyPr>
          <a:lstStyle/>
          <a:p>
            <a:r>
              <a:rPr lang="en-US" sz="1800" dirty="0"/>
              <a:t>Scatterplots are fine when there is a relatively small number of data values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For data sets with hundreds of thousands or millions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records</a:t>
            </a:r>
            <a:r>
              <a:rPr lang="en-US" sz="1800" dirty="0"/>
              <a:t>, a scatterplot will be too </a:t>
            </a:r>
            <a:r>
              <a:rPr lang="en-US" sz="1800" dirty="0" smtClean="0"/>
              <a:t>dense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Rather than plotting points, which would appear as a </a:t>
            </a:r>
            <a:r>
              <a:rPr lang="en-US" sz="1800" dirty="0" smtClean="0"/>
              <a:t>monolithic</a:t>
            </a:r>
            <a:r>
              <a:rPr lang="tr-TR" sz="1800" dirty="0" smtClean="0"/>
              <a:t> </a:t>
            </a:r>
            <a:r>
              <a:rPr lang="en-US" sz="1800" dirty="0" smtClean="0"/>
              <a:t>dark </a:t>
            </a:r>
            <a:r>
              <a:rPr lang="en-US" sz="1800" dirty="0"/>
              <a:t>cloud, we grouped the records into hexagonal bins and plotted the hexagons with a color </a:t>
            </a:r>
            <a:r>
              <a:rPr lang="en-US" sz="1800" dirty="0" smtClean="0"/>
              <a:t>indicating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number of records in that bin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lvl="1"/>
            <a:r>
              <a:rPr lang="en-US" sz="1400" dirty="0"/>
              <a:t>An interesting feature is the hint of a second cloud above the main </a:t>
            </a:r>
            <a:r>
              <a:rPr lang="en-US" sz="1400" dirty="0" smtClean="0"/>
              <a:t>cloud,</a:t>
            </a:r>
            <a:r>
              <a:rPr lang="tr-TR" sz="1400" dirty="0" smtClean="0"/>
              <a:t> </a:t>
            </a:r>
            <a:r>
              <a:rPr lang="en-US" sz="1400" dirty="0" smtClean="0"/>
              <a:t>indicating </a:t>
            </a:r>
            <a:r>
              <a:rPr lang="en-US" sz="1400" dirty="0"/>
              <a:t>homes that have the same square footage as those in the main cloud, but a higher </a:t>
            </a:r>
            <a:r>
              <a:rPr lang="en-US" sz="1400" dirty="0" smtClean="0"/>
              <a:t>tax-assessed</a:t>
            </a:r>
            <a:r>
              <a:rPr lang="tr-TR" sz="1400" dirty="0" smtClean="0"/>
              <a:t> </a:t>
            </a:r>
            <a:r>
              <a:rPr lang="en-US" sz="1400" dirty="0" smtClean="0"/>
              <a:t>value</a:t>
            </a:r>
            <a:r>
              <a:rPr lang="en-US" sz="1400" dirty="0"/>
              <a:t>.</a:t>
            </a:r>
            <a:endParaRPr lang="tr-T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45756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8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Contour </a:t>
            </a:r>
            <a:r>
              <a:rPr lang="tr-TR" dirty="0" smtClean="0"/>
              <a:t>Plot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The contours are essentially a topographical map to two variables; each contour </a:t>
            </a:r>
            <a:r>
              <a:rPr lang="en-US" sz="1800" dirty="0" smtClean="0"/>
              <a:t>band</a:t>
            </a:r>
            <a:r>
              <a:rPr lang="tr-TR" sz="1800" dirty="0" smtClean="0"/>
              <a:t> </a:t>
            </a:r>
            <a:r>
              <a:rPr lang="en-US" sz="1800" dirty="0" smtClean="0"/>
              <a:t>represents </a:t>
            </a:r>
            <a:r>
              <a:rPr lang="en-US" sz="1800" dirty="0"/>
              <a:t>a specific density of points, increasing as one nears a “peak.” </a:t>
            </a:r>
            <a:endParaRPr lang="tr-TR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plot shows a similar </a:t>
            </a:r>
            <a:r>
              <a:rPr lang="en-US" sz="1800" dirty="0" smtClean="0"/>
              <a:t>story</a:t>
            </a:r>
            <a:r>
              <a:rPr lang="tr-TR" sz="1800" dirty="0" smtClean="0"/>
              <a:t> </a:t>
            </a:r>
            <a:r>
              <a:rPr lang="en-US" sz="1800" dirty="0" smtClean="0"/>
              <a:t>as </a:t>
            </a:r>
            <a:r>
              <a:rPr lang="tr-TR" sz="1800" dirty="0" smtClean="0"/>
              <a:t>previous, </a:t>
            </a:r>
            <a:r>
              <a:rPr lang="en-US" sz="1800" dirty="0" smtClean="0"/>
              <a:t>there </a:t>
            </a:r>
            <a:r>
              <a:rPr lang="en-US" sz="1800" dirty="0"/>
              <a:t>is a secondary peak “north” of the main peak.</a:t>
            </a:r>
            <a:endParaRPr lang="tr-T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79" y="1447800"/>
            <a:ext cx="4645283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500063"/>
            <a:ext cx="8524875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95800"/>
          </a:xfrm>
        </p:spPr>
        <p:txBody>
          <a:bodyPr>
            <a:normAutofit/>
          </a:bodyPr>
          <a:lstStyle/>
          <a:p>
            <a:r>
              <a:rPr lang="en-US" sz="1800" dirty="0"/>
              <a:t>A useful way to summarize two categorical variables is a contingency table — a table of counts </a:t>
            </a:r>
            <a:r>
              <a:rPr lang="en-US" sz="1800" dirty="0" smtClean="0"/>
              <a:t>by</a:t>
            </a:r>
            <a:r>
              <a:rPr lang="tr-TR" sz="1800" dirty="0" smtClean="0"/>
              <a:t> </a:t>
            </a:r>
            <a:r>
              <a:rPr lang="en-US" sz="1800" dirty="0" smtClean="0"/>
              <a:t>category.</a:t>
            </a:r>
            <a:endParaRPr lang="tr-TR" sz="1800" dirty="0" smtClean="0"/>
          </a:p>
          <a:p>
            <a:r>
              <a:rPr lang="en-US" sz="1800" dirty="0"/>
              <a:t>Pivot tables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Excel </a:t>
            </a:r>
            <a:r>
              <a:rPr lang="en-US" sz="1800" dirty="0"/>
              <a:t>are perhaps the most </a:t>
            </a:r>
            <a:r>
              <a:rPr lang="en-US" sz="1800" dirty="0" smtClean="0"/>
              <a:t>common </a:t>
            </a:r>
            <a:r>
              <a:rPr lang="en-US" sz="1800" dirty="0"/>
              <a:t>tool used to create contingency tables.</a:t>
            </a:r>
            <a:endParaRPr lang="tr-T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9908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Categorical and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733800" cy="4144963"/>
          </a:xfrm>
        </p:spPr>
        <p:txBody>
          <a:bodyPr>
            <a:normAutofit/>
          </a:bodyPr>
          <a:lstStyle/>
          <a:p>
            <a:r>
              <a:rPr lang="en-US" sz="1800" dirty="0"/>
              <a:t>Boxplots (see “Percentiles and Boxplots”) are a simple way to visually compare the distributions of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numeric </a:t>
            </a:r>
            <a:r>
              <a:rPr lang="en-US" sz="1800" dirty="0"/>
              <a:t>variable grouped according to a categorical variable.</a:t>
            </a:r>
            <a:endParaRPr lang="tr-T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986221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8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Categorical and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A violin plot, </a:t>
            </a:r>
            <a:r>
              <a:rPr lang="en-US" sz="1800" dirty="0" smtClean="0"/>
              <a:t>is </a:t>
            </a:r>
            <a:r>
              <a:rPr lang="en-US" sz="1800" dirty="0"/>
              <a:t>an enhancement to the boxplot and plots the </a:t>
            </a:r>
            <a:r>
              <a:rPr lang="en-US" sz="1800" dirty="0" smtClean="0"/>
              <a:t>density</a:t>
            </a:r>
            <a:r>
              <a:rPr lang="tr-TR" sz="1800" dirty="0" smtClean="0"/>
              <a:t> </a:t>
            </a:r>
            <a:r>
              <a:rPr lang="en-US" sz="1800" dirty="0" smtClean="0"/>
              <a:t>estimate </a:t>
            </a:r>
            <a:r>
              <a:rPr lang="en-US" sz="1800" dirty="0"/>
              <a:t>with the density on the </a:t>
            </a:r>
            <a:r>
              <a:rPr lang="en-US" sz="1800" dirty="0" smtClean="0"/>
              <a:t>y-axis</a:t>
            </a:r>
            <a:r>
              <a:rPr lang="tr-TR" sz="1800" dirty="0" smtClean="0"/>
              <a:t>.</a:t>
            </a:r>
          </a:p>
          <a:p>
            <a:r>
              <a:rPr lang="en-US" sz="1800" dirty="0"/>
              <a:t>The advantage of a violin plot is that it can show </a:t>
            </a:r>
            <a:r>
              <a:rPr lang="en-US" sz="1800" dirty="0" smtClean="0"/>
              <a:t>nuances</a:t>
            </a:r>
            <a:r>
              <a:rPr lang="tr-TR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the distribution that aren’t perceptible in a boxplot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On the other hand, the boxplot more clearly </a:t>
            </a:r>
            <a:r>
              <a:rPr lang="en-US" sz="1800" dirty="0" smtClean="0"/>
              <a:t>shows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outliers in the data.</a:t>
            </a:r>
            <a:endParaRPr lang="tr-TR" sz="1800" dirty="0" smtClean="0"/>
          </a:p>
          <a:p>
            <a:endParaRPr lang="tr-T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76" y="1676400"/>
            <a:ext cx="4749856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9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dirty="0"/>
              <a:t>Visualizing Multiple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886200" cy="4800600"/>
          </a:xfrm>
        </p:spPr>
        <p:txBody>
          <a:bodyPr>
            <a:normAutofit/>
          </a:bodyPr>
          <a:lstStyle/>
          <a:p>
            <a:r>
              <a:rPr lang="en-US" sz="1800" dirty="0"/>
              <a:t>The types of charts used to compare two variables </a:t>
            </a:r>
            <a:r>
              <a:rPr lang="en-US" sz="1800" dirty="0" smtClean="0"/>
              <a:t>are</a:t>
            </a:r>
            <a:r>
              <a:rPr lang="tr-TR" sz="1800" dirty="0" smtClean="0"/>
              <a:t> </a:t>
            </a:r>
            <a:r>
              <a:rPr lang="en-US" sz="1800" dirty="0" smtClean="0"/>
              <a:t>readily </a:t>
            </a:r>
            <a:r>
              <a:rPr lang="en-US" sz="1800" dirty="0"/>
              <a:t>extended to more variables through the notion of conditioning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As an example, look back </a:t>
            </a:r>
            <a:r>
              <a:rPr lang="en-US" sz="1800" dirty="0" smtClean="0"/>
              <a:t>at</a:t>
            </a:r>
            <a:r>
              <a:rPr lang="tr-TR" sz="1800" dirty="0" smtClean="0"/>
              <a:t> page 28</a:t>
            </a:r>
            <a:r>
              <a:rPr lang="en-US" sz="1800" dirty="0" smtClean="0"/>
              <a:t>, </a:t>
            </a:r>
            <a:r>
              <a:rPr lang="en-US" sz="1800" dirty="0"/>
              <a:t>which showed the relationship between homes’ finished square feet and tax-assessed values.</a:t>
            </a:r>
          </a:p>
          <a:p>
            <a:r>
              <a:rPr lang="en-US" sz="1800" dirty="0"/>
              <a:t>We observed that there appears to be a cluster of homes that have higher tax-assessed value per </a:t>
            </a:r>
            <a:r>
              <a:rPr lang="en-US" sz="1800" dirty="0" smtClean="0"/>
              <a:t>square</a:t>
            </a:r>
            <a:r>
              <a:rPr lang="tr-TR" sz="1800" dirty="0" smtClean="0"/>
              <a:t> </a:t>
            </a:r>
            <a:r>
              <a:rPr lang="en-US" sz="1800" dirty="0" smtClean="0"/>
              <a:t>foot.</a:t>
            </a:r>
            <a:endParaRPr lang="tr-TR" sz="1800" dirty="0" smtClean="0"/>
          </a:p>
          <a:p>
            <a:r>
              <a:rPr lang="en-US" sz="1800" dirty="0"/>
              <a:t>Diving deeper, </a:t>
            </a:r>
            <a:r>
              <a:rPr lang="tr-TR" sz="1800" dirty="0" smtClean="0"/>
              <a:t>plot on the right </a:t>
            </a:r>
            <a:r>
              <a:rPr lang="en-US" sz="1800" dirty="0" smtClean="0"/>
              <a:t>accounts </a:t>
            </a:r>
            <a:r>
              <a:rPr lang="en-US" sz="1800" dirty="0"/>
              <a:t>for the effect of location by plotting the data for a set of </a:t>
            </a:r>
            <a:r>
              <a:rPr lang="en-US" sz="1800" dirty="0" smtClean="0"/>
              <a:t>zip</a:t>
            </a:r>
            <a:r>
              <a:rPr lang="tr-TR" sz="1800" dirty="0" smtClean="0"/>
              <a:t> </a:t>
            </a:r>
            <a:r>
              <a:rPr lang="en-US" sz="1800" dirty="0" smtClean="0"/>
              <a:t>codes</a:t>
            </a:r>
            <a:r>
              <a:rPr lang="en-US" sz="1800" dirty="0"/>
              <a:t>.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62" y="1600200"/>
            <a:ext cx="49499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524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This presentation is based on the book ‘Practical Statistics for Data Scientist’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Rectengular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typical frame of reference for an analysis in data science is a rectangular data object, like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spreadsheet </a:t>
            </a:r>
            <a:r>
              <a:rPr lang="en-US" sz="1800" dirty="0"/>
              <a:t>or database table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Rectangular data is essentially a two-dimensional matrix with rows indicating records (cases) </a:t>
            </a:r>
            <a:r>
              <a:rPr lang="en-US" sz="1800" dirty="0" smtClean="0"/>
              <a:t>and</a:t>
            </a:r>
            <a:r>
              <a:rPr lang="tr-TR" sz="1800" dirty="0" smtClean="0"/>
              <a:t> </a:t>
            </a:r>
            <a:r>
              <a:rPr lang="en-US" sz="1800" dirty="0" smtClean="0"/>
              <a:t>columns </a:t>
            </a:r>
            <a:r>
              <a:rPr lang="en-US" sz="1800" dirty="0"/>
              <a:t>indicating features (variables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tr-TR" sz="1800" dirty="0" smtClean="0"/>
              <a:t>Data </a:t>
            </a:r>
            <a:r>
              <a:rPr lang="tr-TR" sz="1800" dirty="0"/>
              <a:t>Frames and </a:t>
            </a:r>
            <a:r>
              <a:rPr lang="tr-TR" sz="1800" dirty="0" smtClean="0"/>
              <a:t>Indexes: </a:t>
            </a:r>
            <a:r>
              <a:rPr lang="en-US" sz="1800" dirty="0"/>
              <a:t>In Python, with the pandas library, the basic rectangular data </a:t>
            </a:r>
            <a:r>
              <a:rPr lang="en-US" sz="1800" dirty="0" smtClean="0"/>
              <a:t>structure</a:t>
            </a:r>
            <a:r>
              <a:rPr lang="tr-TR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/>
              <a:t>a </a:t>
            </a:r>
            <a:r>
              <a:rPr lang="en-US" sz="1800" dirty="0" err="1"/>
              <a:t>DataFrame</a:t>
            </a:r>
            <a:r>
              <a:rPr lang="en-US" sz="1800" dirty="0"/>
              <a:t> object. By default, an automatic integer index is created for a </a:t>
            </a:r>
            <a:r>
              <a:rPr lang="en-US" sz="1800" dirty="0" err="1"/>
              <a:t>DataFrame</a:t>
            </a:r>
            <a:r>
              <a:rPr lang="en-US" sz="1800" dirty="0"/>
              <a:t> based on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order </a:t>
            </a:r>
            <a:r>
              <a:rPr lang="en-US" sz="1800" dirty="0"/>
              <a:t>of the rows</a:t>
            </a:r>
            <a:r>
              <a:rPr lang="en-US" sz="1800" dirty="0" smtClean="0"/>
              <a:t>.</a:t>
            </a:r>
            <a:r>
              <a:rPr lang="tr-TR" sz="1800" dirty="0" smtClean="0"/>
              <a:t>*</a:t>
            </a:r>
          </a:p>
          <a:p>
            <a:pPr lvl="1"/>
            <a:r>
              <a:rPr lang="tr-TR" sz="1400" dirty="0" smtClean="0"/>
              <a:t>Be careful when sorting: index may move with the rows</a:t>
            </a: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33488"/>
            <a:ext cx="86391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tr-TR" dirty="0"/>
              <a:t>Nonrectangular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r>
              <a:rPr lang="en-US" sz="1800" b="1" i="1" dirty="0"/>
              <a:t>Time series</a:t>
            </a:r>
            <a:r>
              <a:rPr lang="en-US" sz="1800" dirty="0"/>
              <a:t> data records successive measurements of the same variable. It is the raw material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statistical </a:t>
            </a:r>
            <a:r>
              <a:rPr lang="en-US" sz="1800" dirty="0"/>
              <a:t>forecasting methods, and it is also a key component of the data produced by devices —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Internet </a:t>
            </a:r>
            <a:r>
              <a:rPr lang="en-US" sz="1800" dirty="0"/>
              <a:t>of Things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en-US" sz="1800" dirty="0"/>
          </a:p>
          <a:p>
            <a:r>
              <a:rPr lang="en-US" sz="1800" b="1" i="1" dirty="0"/>
              <a:t>Spatial data </a:t>
            </a:r>
            <a:r>
              <a:rPr lang="en-US" sz="1800" dirty="0"/>
              <a:t>structures, which are used in mapping and location analytics, are more complex and </a:t>
            </a:r>
            <a:r>
              <a:rPr lang="en-US" sz="1800" dirty="0" smtClean="0"/>
              <a:t>varied</a:t>
            </a:r>
            <a:r>
              <a:rPr lang="tr-TR" sz="1800" dirty="0" smtClean="0"/>
              <a:t> </a:t>
            </a:r>
            <a:r>
              <a:rPr lang="en-US" sz="1800" dirty="0" smtClean="0"/>
              <a:t>than </a:t>
            </a:r>
            <a:r>
              <a:rPr lang="en-US" sz="1800" dirty="0"/>
              <a:t>rectangular data structures. In the object representation, the focus of the data is an object (e.g., </a:t>
            </a:r>
            <a:r>
              <a:rPr lang="en-US" sz="1800" dirty="0" err="1" smtClean="0"/>
              <a:t>ahouse</a:t>
            </a:r>
            <a:r>
              <a:rPr lang="en-US" sz="1800" dirty="0"/>
              <a:t>) and its spatial coordinates. The field view, by contrast, focuses on small units of space and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value </a:t>
            </a:r>
            <a:r>
              <a:rPr lang="en-US" sz="1800" dirty="0"/>
              <a:t>of a relevant metric (pixel brightness, for example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en-US" sz="1800" dirty="0"/>
          </a:p>
          <a:p>
            <a:r>
              <a:rPr lang="en-US" sz="1800" b="1" i="1" dirty="0"/>
              <a:t>Graph (or network) data </a:t>
            </a:r>
            <a:r>
              <a:rPr lang="en-US" sz="1800" dirty="0"/>
              <a:t>structures are used to represent physical, social, and abstract relationships.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example</a:t>
            </a:r>
            <a:r>
              <a:rPr lang="en-US" sz="1800" dirty="0"/>
              <a:t>, a graph of a social network, such as Facebook or LinkedIn, may represent connections </a:t>
            </a:r>
            <a:r>
              <a:rPr lang="en-US" sz="1800" dirty="0" smtClean="0"/>
              <a:t>between</a:t>
            </a:r>
            <a:r>
              <a:rPr lang="tr-TR" sz="1800" dirty="0" smtClean="0"/>
              <a:t> </a:t>
            </a:r>
            <a:r>
              <a:rPr lang="en-US" sz="1800" dirty="0" smtClean="0"/>
              <a:t>people </a:t>
            </a:r>
            <a:r>
              <a:rPr lang="en-US" sz="1800" dirty="0"/>
              <a:t>on the </a:t>
            </a:r>
            <a:r>
              <a:rPr lang="en-US" sz="1800" dirty="0" smtClean="0"/>
              <a:t>network.</a:t>
            </a:r>
            <a:r>
              <a:rPr lang="tr-TR" sz="1800" dirty="0" smtClean="0"/>
              <a:t> </a:t>
            </a:r>
            <a:r>
              <a:rPr lang="en-US" sz="1800" dirty="0" smtClean="0"/>
              <a:t>Distribution </a:t>
            </a:r>
            <a:r>
              <a:rPr lang="en-US" sz="1800" dirty="0"/>
              <a:t>hubs connected by roads are an example of a physical network. </a:t>
            </a:r>
            <a:r>
              <a:rPr lang="en-US" sz="1800" dirty="0" smtClean="0"/>
              <a:t>Graph</a:t>
            </a:r>
            <a:r>
              <a:rPr lang="tr-TR" sz="1800" dirty="0" smtClean="0"/>
              <a:t> </a:t>
            </a:r>
            <a:r>
              <a:rPr lang="en-US" sz="1800" dirty="0" smtClean="0"/>
              <a:t>structures </a:t>
            </a:r>
            <a:r>
              <a:rPr lang="en-US" sz="1800" dirty="0"/>
              <a:t>are useful for certain types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problems</a:t>
            </a:r>
            <a:r>
              <a:rPr lang="en-US" sz="1800" dirty="0"/>
              <a:t>, such as network optimization and </a:t>
            </a:r>
            <a:r>
              <a:rPr lang="en-US" sz="1800" dirty="0" smtClean="0"/>
              <a:t>recommender</a:t>
            </a:r>
            <a:r>
              <a:rPr lang="tr-TR" sz="1800" dirty="0" smtClean="0"/>
              <a:t> </a:t>
            </a:r>
            <a:r>
              <a:rPr lang="en-US" sz="1800" dirty="0" smtClean="0"/>
              <a:t>systems.</a:t>
            </a:r>
            <a:endParaRPr lang="tr-TR" sz="1800" dirty="0" smtClean="0"/>
          </a:p>
          <a:p>
            <a:endParaRPr lang="tr-TR" sz="1800" dirty="0"/>
          </a:p>
          <a:p>
            <a:r>
              <a:rPr lang="en-US" sz="1800" dirty="0"/>
              <a:t>The basic data structure in data science is a rectangular matrix in which rows are records and columns are variables (features).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tr-TR" dirty="0"/>
              <a:t>Estimates of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Variables with measured or count data might have thousands of distinct values. A basic step in </a:t>
            </a:r>
            <a:r>
              <a:rPr lang="en-US" sz="1800" dirty="0" smtClean="0"/>
              <a:t>exploring</a:t>
            </a:r>
            <a:r>
              <a:rPr lang="tr-TR" sz="1800" dirty="0" smtClean="0"/>
              <a:t> </a:t>
            </a:r>
            <a:r>
              <a:rPr lang="en-US" sz="1800" dirty="0" smtClean="0"/>
              <a:t>your </a:t>
            </a:r>
            <a:r>
              <a:rPr lang="en-US" sz="1800" dirty="0"/>
              <a:t>data is getting a “typical value” for each feature (variable): an estimate of where most of the data </a:t>
            </a:r>
            <a:r>
              <a:rPr lang="en-US" sz="1800" dirty="0" smtClean="0"/>
              <a:t>is</a:t>
            </a:r>
            <a:r>
              <a:rPr lang="tr-TR" sz="1800" dirty="0" smtClean="0"/>
              <a:t> </a:t>
            </a:r>
            <a:r>
              <a:rPr lang="en-US" sz="1800" dirty="0" smtClean="0"/>
              <a:t>located </a:t>
            </a:r>
            <a:r>
              <a:rPr lang="en-US" sz="1800" dirty="0"/>
              <a:t>(i.e., its central tendency</a:t>
            </a:r>
            <a:r>
              <a:rPr lang="en-US" sz="1800" dirty="0" smtClean="0"/>
              <a:t>).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en-US" sz="1800" dirty="0"/>
              <a:t>At first glance, summarizing data might seem fairly trivial: just take the mean of the data (see “Mean”). </a:t>
            </a:r>
            <a:r>
              <a:rPr lang="en-US" sz="1800" dirty="0" smtClean="0"/>
              <a:t>In</a:t>
            </a:r>
            <a:r>
              <a:rPr lang="tr-TR" sz="1800" dirty="0" smtClean="0"/>
              <a:t> </a:t>
            </a:r>
            <a:r>
              <a:rPr lang="en-US" sz="1800" dirty="0" smtClean="0"/>
              <a:t>fact</a:t>
            </a:r>
            <a:r>
              <a:rPr lang="en-US" sz="1800" dirty="0"/>
              <a:t>, while the mean is easy to compute and expedient to use, it may not always be the best measure for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central </a:t>
            </a:r>
            <a:r>
              <a:rPr lang="en-US" sz="1800" dirty="0"/>
              <a:t>value. For this reason, statisticians have developed and promoted several alternative estimates </a:t>
            </a:r>
            <a:r>
              <a:rPr lang="en-US" sz="1800" dirty="0" smtClean="0"/>
              <a:t>to</a:t>
            </a:r>
            <a:r>
              <a:rPr lang="tr-TR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mean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tr-TR" sz="1800" b="1" i="1" dirty="0" smtClean="0"/>
              <a:t>Mean</a:t>
            </a:r>
            <a:r>
              <a:rPr lang="tr-TR" sz="1800" dirty="0" smtClean="0"/>
              <a:t>: </a:t>
            </a:r>
            <a:r>
              <a:rPr lang="en-US" sz="1800" dirty="0"/>
              <a:t>The most basic estimate of location is the mean, or average value. The mean is the sum of all the </a:t>
            </a:r>
            <a:r>
              <a:rPr lang="en-US" sz="1800" dirty="0" smtClean="0"/>
              <a:t>values</a:t>
            </a:r>
            <a:r>
              <a:rPr lang="tr-TR" sz="1800" dirty="0" smtClean="0"/>
              <a:t> </a:t>
            </a:r>
            <a:r>
              <a:rPr lang="en-US" sz="1800" dirty="0" smtClean="0"/>
              <a:t>divided </a:t>
            </a:r>
            <a:r>
              <a:rPr lang="en-US" sz="1800" dirty="0"/>
              <a:t>by the number of values</a:t>
            </a:r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72100"/>
            <a:ext cx="2619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/>
          </a:bodyPr>
          <a:lstStyle/>
          <a:p>
            <a:r>
              <a:rPr lang="en-US" sz="1600" dirty="0"/>
              <a:t>A variation of the mean is a </a:t>
            </a:r>
            <a:r>
              <a:rPr lang="en-US" sz="1600" b="1" i="1" dirty="0"/>
              <a:t>trimmed mean</a:t>
            </a:r>
            <a:r>
              <a:rPr lang="en-US" sz="1600" dirty="0"/>
              <a:t>, which you calculate by dropping a fixed number of </a:t>
            </a:r>
            <a:r>
              <a:rPr lang="en-US" sz="1600" dirty="0" smtClean="0"/>
              <a:t>sorted</a:t>
            </a:r>
            <a:r>
              <a:rPr lang="tr-TR" sz="1600" dirty="0" smtClean="0"/>
              <a:t> </a:t>
            </a:r>
            <a:r>
              <a:rPr lang="en-US" sz="1600" dirty="0" smtClean="0"/>
              <a:t>values </a:t>
            </a:r>
            <a:r>
              <a:rPr lang="en-US" sz="1600" dirty="0"/>
              <a:t>at each end and then taking an average of the remaining values</a:t>
            </a:r>
            <a:r>
              <a:rPr lang="en-US" sz="1600" dirty="0" smtClean="0"/>
              <a:t>.</a:t>
            </a:r>
            <a:endParaRPr lang="tr-TR" sz="1600" dirty="0"/>
          </a:p>
          <a:p>
            <a:r>
              <a:rPr lang="en-US" sz="1600" dirty="0"/>
              <a:t>A trimmed mean eliminates the influence of extreme values. </a:t>
            </a:r>
            <a:endParaRPr lang="tr-TR" sz="1600" dirty="0" smtClean="0"/>
          </a:p>
          <a:p>
            <a:pPr lvl="1"/>
            <a:r>
              <a:rPr lang="en-US" sz="1200" dirty="0" smtClean="0"/>
              <a:t>For </a:t>
            </a:r>
            <a:r>
              <a:rPr lang="en-US" sz="1200" dirty="0"/>
              <a:t>example, in international diving the </a:t>
            </a:r>
            <a:r>
              <a:rPr lang="en-US" sz="1200" dirty="0" smtClean="0"/>
              <a:t>top</a:t>
            </a:r>
            <a:r>
              <a:rPr lang="tr-TR" sz="1200" dirty="0" smtClean="0"/>
              <a:t> </a:t>
            </a:r>
            <a:r>
              <a:rPr lang="en-US" sz="1200" dirty="0" smtClean="0"/>
              <a:t>and </a:t>
            </a:r>
            <a:r>
              <a:rPr lang="en-US" sz="1200" dirty="0"/>
              <a:t>bottom scores from five judges are dropped, and the final score is the average of the three </a:t>
            </a:r>
            <a:r>
              <a:rPr lang="en-US" sz="1200" dirty="0" smtClean="0"/>
              <a:t>remaining</a:t>
            </a:r>
            <a:r>
              <a:rPr lang="tr-TR" sz="1200" dirty="0" smtClean="0"/>
              <a:t> </a:t>
            </a:r>
            <a:r>
              <a:rPr lang="en-US" sz="1200" dirty="0" smtClean="0"/>
              <a:t>judges </a:t>
            </a:r>
            <a:r>
              <a:rPr lang="tr-TR" sz="1200" dirty="0" smtClean="0"/>
              <a:t>. </a:t>
            </a:r>
            <a:r>
              <a:rPr lang="en-US" sz="1200" dirty="0" smtClean="0"/>
              <a:t>This </a:t>
            </a:r>
            <a:r>
              <a:rPr lang="en-US" sz="1200" dirty="0"/>
              <a:t>makes it difficult for a single judge to manipulate the score, perhaps </a:t>
            </a:r>
            <a:r>
              <a:rPr lang="en-US" sz="1200" dirty="0" smtClean="0"/>
              <a:t>to</a:t>
            </a:r>
            <a:r>
              <a:rPr lang="tr-TR" sz="1200" dirty="0" smtClean="0"/>
              <a:t> </a:t>
            </a:r>
            <a:r>
              <a:rPr lang="en-US" sz="1200" dirty="0" smtClean="0"/>
              <a:t>favor </a:t>
            </a:r>
            <a:r>
              <a:rPr lang="en-US" sz="1200" dirty="0"/>
              <a:t>his country’s contestant. Trimmed means are widely used, and in many cases, are preferable to </a:t>
            </a:r>
            <a:r>
              <a:rPr lang="en-US" sz="1200" dirty="0" smtClean="0"/>
              <a:t>use</a:t>
            </a:r>
            <a:r>
              <a:rPr lang="tr-TR" sz="1200" dirty="0" smtClean="0"/>
              <a:t> </a:t>
            </a:r>
            <a:r>
              <a:rPr lang="en-US" sz="1200" dirty="0" smtClean="0"/>
              <a:t>instead </a:t>
            </a:r>
            <a:r>
              <a:rPr lang="en-US" sz="1200" dirty="0"/>
              <a:t>of the ordinary </a:t>
            </a:r>
            <a:r>
              <a:rPr lang="en-US" sz="1200" dirty="0" smtClean="0"/>
              <a:t>mean:</a:t>
            </a:r>
            <a:endParaRPr lang="tr-TR" sz="12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en-US" sz="1600" dirty="0" smtClean="0"/>
              <a:t>Another </a:t>
            </a:r>
            <a:r>
              <a:rPr lang="en-US" sz="1600" dirty="0"/>
              <a:t>type of mean is a </a:t>
            </a:r>
            <a:r>
              <a:rPr lang="en-US" sz="1600" b="1" i="1" dirty="0"/>
              <a:t>weighted mean</a:t>
            </a:r>
            <a:r>
              <a:rPr lang="en-US" sz="1600" dirty="0"/>
              <a:t>, which you calculate by multiplying each data value by </a:t>
            </a:r>
            <a:r>
              <a:rPr lang="en-US" sz="1600" dirty="0" smtClean="0"/>
              <a:t>a</a:t>
            </a:r>
            <a:r>
              <a:rPr lang="tr-TR" sz="1600" dirty="0" smtClean="0"/>
              <a:t> </a:t>
            </a:r>
            <a:r>
              <a:rPr lang="en-US" sz="1600" dirty="0" smtClean="0"/>
              <a:t>weight </a:t>
            </a:r>
            <a:r>
              <a:rPr lang="en-US" sz="1600" dirty="0"/>
              <a:t>and dividing their sum by the sum of the weights</a:t>
            </a:r>
            <a:r>
              <a:rPr lang="en-US" sz="1600" dirty="0" smtClean="0"/>
              <a:t>.</a:t>
            </a:r>
            <a:endParaRPr lang="tr-TR" sz="1600" dirty="0"/>
          </a:p>
          <a:p>
            <a:pPr lvl="1"/>
            <a:r>
              <a:rPr lang="en-US" sz="1200" dirty="0" smtClean="0"/>
              <a:t>Some </a:t>
            </a:r>
            <a:r>
              <a:rPr lang="en-US" sz="1200" dirty="0"/>
              <a:t>values are intrinsically more variable than others, and highly variable observations are given </a:t>
            </a:r>
            <a:r>
              <a:rPr lang="en-US" sz="1200" dirty="0" smtClean="0"/>
              <a:t>a</a:t>
            </a:r>
            <a:r>
              <a:rPr lang="tr-TR" sz="1200" dirty="0" smtClean="0"/>
              <a:t> </a:t>
            </a:r>
            <a:r>
              <a:rPr lang="en-US" sz="1200" dirty="0" smtClean="0"/>
              <a:t>lower </a:t>
            </a:r>
            <a:r>
              <a:rPr lang="en-US" sz="1200" dirty="0"/>
              <a:t>weight. For example, if we are taking the average from multiple sensors and one of </a:t>
            </a:r>
            <a:r>
              <a:rPr lang="en-US" sz="1200" dirty="0" smtClean="0"/>
              <a:t>the</a:t>
            </a:r>
            <a:r>
              <a:rPr lang="tr-TR" sz="1200" dirty="0" smtClean="0"/>
              <a:t> </a:t>
            </a:r>
            <a:r>
              <a:rPr lang="en-US" sz="1200" dirty="0" smtClean="0"/>
              <a:t>sensors </a:t>
            </a:r>
            <a:r>
              <a:rPr lang="en-US" sz="1200" dirty="0"/>
              <a:t>is less accurate, then we might </a:t>
            </a:r>
            <a:r>
              <a:rPr lang="en-US" sz="1200" dirty="0" err="1"/>
              <a:t>downweight</a:t>
            </a:r>
            <a:r>
              <a:rPr lang="en-US" sz="1200" dirty="0"/>
              <a:t> the data from that sensor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lvl="1"/>
            <a:r>
              <a:rPr lang="en-US" sz="1200" dirty="0"/>
              <a:t>The data collected does not equally represent the different groups that we are interested </a:t>
            </a:r>
            <a:r>
              <a:rPr lang="en-US" sz="1200" dirty="0" smtClean="0"/>
              <a:t>in</a:t>
            </a:r>
            <a:r>
              <a:rPr lang="tr-TR" sz="1200" dirty="0" smtClean="0"/>
              <a:t> </a:t>
            </a:r>
            <a:r>
              <a:rPr lang="en-US" sz="1200" dirty="0" smtClean="0"/>
              <a:t>measuring</a:t>
            </a:r>
            <a:r>
              <a:rPr lang="en-US" sz="1200" dirty="0"/>
              <a:t>. For example, because of the way an online experiment was conducted, we may not have </a:t>
            </a:r>
            <a:r>
              <a:rPr lang="en-US" sz="1200" dirty="0" smtClean="0"/>
              <a:t>a</a:t>
            </a:r>
            <a:r>
              <a:rPr lang="tr-TR" sz="1200" dirty="0" smtClean="0"/>
              <a:t> </a:t>
            </a:r>
            <a:r>
              <a:rPr lang="en-US" sz="1200" dirty="0" smtClean="0"/>
              <a:t>set </a:t>
            </a:r>
            <a:r>
              <a:rPr lang="en-US" sz="1200" dirty="0"/>
              <a:t>of data that accurately reflects all groups in the user base. To correct that, we can give a </a:t>
            </a:r>
            <a:r>
              <a:rPr lang="en-US" sz="1200" dirty="0" smtClean="0"/>
              <a:t>higher</a:t>
            </a:r>
            <a:r>
              <a:rPr lang="tr-TR" sz="1200" dirty="0" smtClean="0"/>
              <a:t> </a:t>
            </a:r>
            <a:r>
              <a:rPr lang="en-US" sz="1200" dirty="0" smtClean="0"/>
              <a:t>weight </a:t>
            </a:r>
            <a:r>
              <a:rPr lang="en-US" sz="1200" dirty="0"/>
              <a:t>to the values from the groups that were underrepresented.</a:t>
            </a:r>
            <a:endParaRPr lang="tr-T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66937"/>
            <a:ext cx="44196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14962"/>
            <a:ext cx="4405313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Median and Robust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i="1" dirty="0"/>
              <a:t>median</a:t>
            </a:r>
            <a:r>
              <a:rPr lang="en-US" sz="1800" i="1" dirty="0"/>
              <a:t> </a:t>
            </a:r>
            <a:r>
              <a:rPr lang="en-US" sz="1800" dirty="0"/>
              <a:t>is the middle number on a sorted list of the </a:t>
            </a:r>
            <a:r>
              <a:rPr lang="en-US" sz="1800" dirty="0" smtClean="0"/>
              <a:t>data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r>
              <a:rPr lang="en-US" sz="1800" dirty="0" smtClean="0"/>
              <a:t>Compared </a:t>
            </a:r>
            <a:r>
              <a:rPr lang="en-US" sz="1800" dirty="0"/>
              <a:t>to the mean, which uses all observations, </a:t>
            </a:r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median </a:t>
            </a:r>
            <a:r>
              <a:rPr lang="en-US" sz="1800" dirty="0"/>
              <a:t>depends only on the values in the center of the sorted data. While this might seem to be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disadvantage</a:t>
            </a:r>
            <a:r>
              <a:rPr lang="en-US" sz="1800" dirty="0"/>
              <a:t>, since the mean is much more sensitive to the </a:t>
            </a:r>
            <a:r>
              <a:rPr lang="en-US" sz="1800" dirty="0" smtClean="0"/>
              <a:t>data</a:t>
            </a:r>
            <a:endParaRPr lang="tr-TR" sz="1800" dirty="0" smtClean="0"/>
          </a:p>
          <a:p>
            <a:pPr lvl="1"/>
            <a:r>
              <a:rPr lang="en-US" sz="1600" dirty="0"/>
              <a:t>Let’s say we want to look at typical household incomes </a:t>
            </a:r>
            <a:r>
              <a:rPr lang="en-US" sz="1600" dirty="0" smtClean="0"/>
              <a:t>in</a:t>
            </a:r>
            <a:r>
              <a:rPr lang="tr-TR" sz="1600" dirty="0" smtClean="0"/>
              <a:t> </a:t>
            </a:r>
            <a:r>
              <a:rPr lang="en-US" sz="1600" dirty="0" smtClean="0"/>
              <a:t>neighborhoods </a:t>
            </a:r>
            <a:r>
              <a:rPr lang="en-US" sz="1600" dirty="0"/>
              <a:t>around Lake Washington in Seattle. In comparing the Medina neighborhood to </a:t>
            </a:r>
            <a:r>
              <a:rPr lang="en-US" sz="1600" dirty="0" smtClean="0"/>
              <a:t>the</a:t>
            </a:r>
            <a:r>
              <a:rPr lang="tr-TR" sz="1600" dirty="0" smtClean="0"/>
              <a:t> </a:t>
            </a:r>
            <a:r>
              <a:rPr lang="en-US" sz="1600" dirty="0" smtClean="0"/>
              <a:t>Windermere </a:t>
            </a:r>
            <a:r>
              <a:rPr lang="en-US" sz="1600" dirty="0"/>
              <a:t>neighborhood, using the mean would produce very different results because Bill Gates </a:t>
            </a:r>
            <a:r>
              <a:rPr lang="en-US" sz="1600" dirty="0" smtClean="0"/>
              <a:t>lives</a:t>
            </a:r>
            <a:r>
              <a:rPr lang="tr-TR" sz="1600" dirty="0" smtClean="0"/>
              <a:t> </a:t>
            </a:r>
            <a:r>
              <a:rPr lang="en-US" sz="1600" dirty="0" smtClean="0"/>
              <a:t>in </a:t>
            </a:r>
            <a:r>
              <a:rPr lang="en-US" sz="1600" dirty="0"/>
              <a:t>Medina. If we use the median, it won’t matter how rich Bill Gates is — the position of the </a:t>
            </a:r>
            <a:r>
              <a:rPr lang="en-US" sz="1600" dirty="0" smtClean="0"/>
              <a:t>middle</a:t>
            </a:r>
            <a:r>
              <a:rPr lang="tr-TR" sz="1600" dirty="0" smtClean="0"/>
              <a:t> </a:t>
            </a:r>
            <a:r>
              <a:rPr lang="en-US" sz="1600" dirty="0" smtClean="0"/>
              <a:t>observation </a:t>
            </a:r>
            <a:r>
              <a:rPr lang="en-US" sz="1600" dirty="0"/>
              <a:t>will remain the same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endParaRPr lang="tr-TR" sz="1800" dirty="0" smtClean="0"/>
          </a:p>
          <a:p>
            <a:r>
              <a:rPr lang="tr-TR" sz="1800" dirty="0" smtClean="0"/>
              <a:t>The median is robust to outliers (extreme cases)</a:t>
            </a:r>
            <a:endParaRPr lang="tr-T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3150</Words>
  <Application>Microsoft Office PowerPoint</Application>
  <PresentationFormat>On-screen Show 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EDA</vt:lpstr>
      <vt:lpstr>Types of Data</vt:lpstr>
      <vt:lpstr>PowerPoint Presentation</vt:lpstr>
      <vt:lpstr>Rectengular Data</vt:lpstr>
      <vt:lpstr>PowerPoint Presentation</vt:lpstr>
      <vt:lpstr>Nonrectangular Data</vt:lpstr>
      <vt:lpstr>Estimates of Location</vt:lpstr>
      <vt:lpstr>PowerPoint Presentation</vt:lpstr>
      <vt:lpstr>Median and Robust Estimates</vt:lpstr>
      <vt:lpstr>Outliers</vt:lpstr>
      <vt:lpstr>Estimates of Variability</vt:lpstr>
      <vt:lpstr>PowerPoint Presentation</vt:lpstr>
      <vt:lpstr>Standard Deviation and Related Estimates</vt:lpstr>
      <vt:lpstr>Estimates Based on Percentiles</vt:lpstr>
      <vt:lpstr>Exploring the Data Distribution</vt:lpstr>
      <vt:lpstr>Percentiles and Boxplots</vt:lpstr>
      <vt:lpstr>PowerPoint Presentation</vt:lpstr>
      <vt:lpstr>Frequency Table</vt:lpstr>
      <vt:lpstr>Histograms</vt:lpstr>
      <vt:lpstr>Density Estimates</vt:lpstr>
      <vt:lpstr>Exploring Binary and Categorical Data</vt:lpstr>
      <vt:lpstr>Mode and Expected Value</vt:lpstr>
      <vt:lpstr>Correlation</vt:lpstr>
      <vt:lpstr>PowerPoint Presentation</vt:lpstr>
      <vt:lpstr>Scatterplots</vt:lpstr>
      <vt:lpstr>KEY IDEAS FOR CORRELATION</vt:lpstr>
      <vt:lpstr>Exploring Two or More Variables</vt:lpstr>
      <vt:lpstr>Hexagonal Binning and Contours  (Plotting Numeric versus Numeric Data)</vt:lpstr>
      <vt:lpstr>Contour Plot</vt:lpstr>
      <vt:lpstr>Two Categorical Variables</vt:lpstr>
      <vt:lpstr>Categorical and Numeric Data</vt:lpstr>
      <vt:lpstr>Categorical and Numeric Data</vt:lpstr>
      <vt:lpstr>Visualizing Multiple Variables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MONSTER</dc:creator>
  <cp:lastModifiedBy>MONSTER</cp:lastModifiedBy>
  <cp:revision>20</cp:revision>
  <dcterms:created xsi:type="dcterms:W3CDTF">2006-08-16T00:00:00Z</dcterms:created>
  <dcterms:modified xsi:type="dcterms:W3CDTF">2019-04-26T12:32:49Z</dcterms:modified>
</cp:coreProperties>
</file>