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dirty="0" smtClean="0"/>
              <a:t>Feature Selection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tr-TR" sz="2000" dirty="0" smtClean="0"/>
              <a:t>Process of selection a subset of relevant features for use in ML model</a:t>
            </a:r>
          </a:p>
          <a:p>
            <a:endParaRPr lang="tr-TR" sz="2000" dirty="0" smtClean="0"/>
          </a:p>
          <a:p>
            <a:r>
              <a:rPr lang="tr-TR" sz="2000" dirty="0" smtClean="0"/>
              <a:t>Simple models are easier to interpret</a:t>
            </a:r>
          </a:p>
          <a:p>
            <a:r>
              <a:rPr lang="tr-TR" sz="2000" dirty="0" smtClean="0"/>
              <a:t>Shorter training times</a:t>
            </a:r>
          </a:p>
          <a:p>
            <a:r>
              <a:rPr lang="tr-TR" sz="2000" dirty="0" smtClean="0"/>
              <a:t>Enhanced generalisation by reducing overfitting</a:t>
            </a:r>
          </a:p>
          <a:p>
            <a:r>
              <a:rPr lang="tr-TR" sz="2000" dirty="0" smtClean="0"/>
              <a:t>Easier to implement by software developers</a:t>
            </a:r>
            <a:endParaRPr lang="tr-TR" sz="2000" dirty="0"/>
          </a:p>
          <a:p>
            <a:r>
              <a:rPr lang="tr-TR" sz="2000" dirty="0" smtClean="0"/>
              <a:t>Reducing variable redundancy</a:t>
            </a:r>
          </a:p>
          <a:p>
            <a:r>
              <a:rPr lang="tr-TR" sz="2000" dirty="0" smtClean="0"/>
              <a:t>Some models perform badly in </a:t>
            </a:r>
            <a:r>
              <a:rPr lang="tr-TR" sz="2000" dirty="0" smtClean="0"/>
              <a:t>high </a:t>
            </a:r>
            <a:r>
              <a:rPr lang="tr-TR" sz="2000" dirty="0" smtClean="0"/>
              <a:t>dimensional spaces (Tree based)</a:t>
            </a:r>
          </a:p>
        </p:txBody>
      </p:sp>
    </p:spTree>
    <p:extLst>
      <p:ext uri="{BB962C8B-B14F-4D97-AF65-F5344CB8AC3E}">
        <p14:creationId xmlns:p14="http://schemas.microsoft.com/office/powerpoint/2010/main" val="296381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 smtClean="0"/>
              <a:t>Wrapper Methods - Search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Forward </a:t>
            </a:r>
            <a:r>
              <a:rPr lang="en-US" sz="2000" dirty="0"/>
              <a:t>feature selection</a:t>
            </a:r>
          </a:p>
          <a:p>
            <a:pPr lvl="1"/>
            <a:r>
              <a:rPr lang="en-US" sz="1600" dirty="0" smtClean="0"/>
              <a:t>Adds </a:t>
            </a:r>
            <a:r>
              <a:rPr lang="en-US" sz="1600" dirty="0"/>
              <a:t>1 feature at a time</a:t>
            </a:r>
          </a:p>
          <a:p>
            <a:r>
              <a:rPr lang="en-US" sz="2000" dirty="0" smtClean="0"/>
              <a:t>Backward </a:t>
            </a:r>
            <a:r>
              <a:rPr lang="en-US" sz="2000" dirty="0"/>
              <a:t>feature elimination</a:t>
            </a:r>
          </a:p>
          <a:p>
            <a:pPr lvl="1"/>
            <a:r>
              <a:rPr lang="en-US" sz="1600" dirty="0" smtClean="0"/>
              <a:t>Removes </a:t>
            </a:r>
            <a:r>
              <a:rPr lang="en-US" sz="1600" dirty="0"/>
              <a:t>1 feature at a time</a:t>
            </a:r>
          </a:p>
          <a:p>
            <a:r>
              <a:rPr lang="en-US" sz="2000" dirty="0" smtClean="0"/>
              <a:t>Exhaustive </a:t>
            </a:r>
            <a:r>
              <a:rPr lang="en-US" sz="2000" dirty="0"/>
              <a:t>feature search</a:t>
            </a:r>
          </a:p>
          <a:p>
            <a:pPr lvl="1"/>
            <a:r>
              <a:rPr lang="en-US" sz="1600" dirty="0" smtClean="0"/>
              <a:t>Searches </a:t>
            </a:r>
            <a:r>
              <a:rPr lang="en-US" sz="1600" dirty="0"/>
              <a:t>across all possible feature </a:t>
            </a:r>
            <a:r>
              <a:rPr lang="en-US" sz="1600" dirty="0" smtClean="0"/>
              <a:t>combinations</a:t>
            </a:r>
            <a:endParaRPr lang="tr-TR" sz="1600" dirty="0" smtClean="0"/>
          </a:p>
          <a:p>
            <a:pPr lvl="1"/>
            <a:endParaRPr lang="tr-TR" sz="1600" dirty="0" smtClean="0"/>
          </a:p>
          <a:p>
            <a:pPr lvl="1"/>
            <a:endParaRPr lang="tr-TR" sz="1600" dirty="0"/>
          </a:p>
          <a:p>
            <a:r>
              <a:rPr lang="en-US" sz="2000" dirty="0" smtClean="0"/>
              <a:t>Greedy </a:t>
            </a:r>
            <a:r>
              <a:rPr lang="en-US" sz="2000" dirty="0"/>
              <a:t>algorithms</a:t>
            </a:r>
          </a:p>
          <a:p>
            <a:r>
              <a:rPr lang="en-US" sz="2000" dirty="0" smtClean="0"/>
              <a:t>Aim </a:t>
            </a:r>
            <a:r>
              <a:rPr lang="en-US" sz="2000" dirty="0"/>
              <a:t>to find the best possible combinations</a:t>
            </a:r>
          </a:p>
          <a:p>
            <a:r>
              <a:rPr lang="en-US" sz="2000" dirty="0" smtClean="0"/>
              <a:t>Computationally </a:t>
            </a:r>
            <a:r>
              <a:rPr lang="en-US" sz="2000" dirty="0"/>
              <a:t>expensive</a:t>
            </a:r>
          </a:p>
          <a:p>
            <a:r>
              <a:rPr lang="en-US" sz="2000" dirty="0" smtClean="0"/>
              <a:t>Often </a:t>
            </a:r>
            <a:r>
              <a:rPr lang="en-US" sz="2000" dirty="0"/>
              <a:t>impracticable (Exhaustive search)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936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Wrapper Methods – Stopping Criteria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Performance </a:t>
            </a:r>
            <a:r>
              <a:rPr lang="en-US" sz="2000" dirty="0"/>
              <a:t>increase</a:t>
            </a:r>
          </a:p>
          <a:p>
            <a:r>
              <a:rPr lang="en-US" sz="2000" dirty="0" smtClean="0"/>
              <a:t>Performance </a:t>
            </a:r>
            <a:r>
              <a:rPr lang="en-US" sz="2000" dirty="0"/>
              <a:t>decrease</a:t>
            </a:r>
          </a:p>
          <a:p>
            <a:r>
              <a:rPr lang="en-US" sz="2000" dirty="0" smtClean="0"/>
              <a:t>Predefined </a:t>
            </a:r>
            <a:r>
              <a:rPr lang="en-US" sz="2000" dirty="0"/>
              <a:t>number of features is reached</a:t>
            </a:r>
          </a:p>
          <a:p>
            <a:endParaRPr lang="tr-TR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Stopping </a:t>
            </a:r>
            <a:r>
              <a:rPr lang="en-US" sz="2000" dirty="0"/>
              <a:t>criteria are somewhat arbitrary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To </a:t>
            </a:r>
            <a:r>
              <a:rPr lang="en-US" sz="2000" dirty="0"/>
              <a:t>be defined by </a:t>
            </a:r>
            <a:r>
              <a:rPr lang="en-US" sz="2000" dirty="0" smtClean="0"/>
              <a:t>user</a:t>
            </a:r>
            <a:endParaRPr lang="tr-TR" sz="2000" dirty="0" smtClean="0"/>
          </a:p>
          <a:p>
            <a:pPr>
              <a:buFont typeface="Wingdings" pitchFamily="2" charset="2"/>
              <a:buChar char="Ø"/>
            </a:pPr>
            <a:endParaRPr lang="tr-TR" sz="2000" dirty="0" smtClean="0"/>
          </a:p>
          <a:p>
            <a:pPr>
              <a:buFont typeface="Wingdings" pitchFamily="2" charset="2"/>
              <a:buChar char="Ø"/>
            </a:pPr>
            <a:endParaRPr lang="tr-TR" sz="2000" dirty="0"/>
          </a:p>
          <a:p>
            <a:r>
              <a:rPr lang="tr-TR" sz="2000" dirty="0" smtClean="0"/>
              <a:t>Wrapper Methods in general:</a:t>
            </a:r>
          </a:p>
          <a:p>
            <a:pPr lvl="1"/>
            <a:r>
              <a:rPr lang="en-US" sz="1600" dirty="0" smtClean="0"/>
              <a:t>Better </a:t>
            </a:r>
            <a:r>
              <a:rPr lang="en-US" sz="1600" dirty="0"/>
              <a:t>predictive accuracy than filter methods</a:t>
            </a:r>
          </a:p>
          <a:p>
            <a:pPr lvl="1"/>
            <a:r>
              <a:rPr lang="en-US" sz="1600" dirty="0" smtClean="0"/>
              <a:t>Best </a:t>
            </a:r>
            <a:r>
              <a:rPr lang="en-US" sz="1600" dirty="0"/>
              <a:t>performing feature subset for the predefined classifier</a:t>
            </a:r>
          </a:p>
          <a:p>
            <a:pPr lvl="1"/>
            <a:r>
              <a:rPr lang="en-US" sz="1600" dirty="0" smtClean="0"/>
              <a:t>Computationally </a:t>
            </a:r>
            <a:r>
              <a:rPr lang="en-US" sz="1600" dirty="0"/>
              <a:t>expensive</a:t>
            </a:r>
          </a:p>
          <a:p>
            <a:pPr lvl="1"/>
            <a:r>
              <a:rPr lang="en-US" sz="1600" dirty="0" smtClean="0"/>
              <a:t>Stopping </a:t>
            </a:r>
            <a:r>
              <a:rPr lang="en-US" sz="1600" dirty="0"/>
              <a:t>criteria is relatively arbitrary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936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 smtClean="0"/>
              <a:t>Embedded Methods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Perform feature selection during the </a:t>
            </a:r>
            <a:r>
              <a:rPr lang="en-US" sz="2000" dirty="0" smtClean="0"/>
              <a:t>modeling </a:t>
            </a:r>
            <a:r>
              <a:rPr lang="en-US" sz="2000" dirty="0"/>
              <a:t>algorithm's execution.</a:t>
            </a:r>
          </a:p>
          <a:p>
            <a:r>
              <a:rPr lang="en-US" sz="2000" dirty="0" smtClean="0"/>
              <a:t>These </a:t>
            </a:r>
            <a:r>
              <a:rPr lang="en-US" sz="2000" dirty="0"/>
              <a:t>methods are thus embedded in the algorithm either as its normal or extended functionality.</a:t>
            </a:r>
          </a:p>
          <a:p>
            <a:pPr marL="0" indent="0">
              <a:buNone/>
            </a:pPr>
            <a:endParaRPr lang="tr-TR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Faster </a:t>
            </a:r>
            <a:r>
              <a:rPr lang="en-US" sz="2000" dirty="0"/>
              <a:t>than wrapper methods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More </a:t>
            </a:r>
            <a:r>
              <a:rPr lang="en-US" sz="2000" dirty="0"/>
              <a:t>accurate than filter methods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Detect </a:t>
            </a:r>
            <a:r>
              <a:rPr lang="en-US" sz="2000" dirty="0"/>
              <a:t>interactions between variables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Find </a:t>
            </a:r>
            <a:r>
              <a:rPr lang="en-US" sz="2000" dirty="0"/>
              <a:t>the </a:t>
            </a:r>
            <a:r>
              <a:rPr lang="en-US" sz="2000" dirty="0" smtClean="0"/>
              <a:t>feature </a:t>
            </a:r>
            <a:r>
              <a:rPr lang="en-US" sz="2000" dirty="0"/>
              <a:t>subset for the algorithm being </a:t>
            </a:r>
            <a:r>
              <a:rPr lang="en-US" sz="2000" dirty="0" smtClean="0"/>
              <a:t>trained</a:t>
            </a:r>
            <a:endParaRPr lang="tr-TR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Constrained to the limitations of the algorithm</a:t>
            </a:r>
            <a:endParaRPr lang="tr-TR" sz="2000" dirty="0" smtClean="0"/>
          </a:p>
          <a:p>
            <a:pPr>
              <a:buFont typeface="Wingdings" pitchFamily="2" charset="2"/>
              <a:buChar char="Ø"/>
            </a:pPr>
            <a:endParaRPr lang="tr-TR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Train </a:t>
            </a:r>
            <a:r>
              <a:rPr lang="en-US" sz="2000" dirty="0"/>
              <a:t>a machine learning algorithm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Derive </a:t>
            </a:r>
            <a:r>
              <a:rPr lang="en-US" sz="2000" dirty="0"/>
              <a:t>the feature importance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Remove </a:t>
            </a:r>
            <a:r>
              <a:rPr lang="en-US" sz="2000" dirty="0"/>
              <a:t>non-important features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87843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 smtClean="0"/>
              <a:t>Procedure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tr-TR" sz="2000" dirty="0" smtClean="0"/>
              <a:t>A feature selection algorithm is</a:t>
            </a:r>
          </a:p>
          <a:p>
            <a:pPr lvl="1"/>
            <a:r>
              <a:rPr lang="tr-TR" sz="2000" dirty="0" smtClean="0"/>
              <a:t>Combination of a search technique</a:t>
            </a:r>
          </a:p>
          <a:p>
            <a:pPr lvl="1"/>
            <a:r>
              <a:rPr lang="tr-TR" sz="2000" dirty="0" smtClean="0"/>
              <a:t>Evaluation measure which scores the different feature subsets</a:t>
            </a:r>
          </a:p>
          <a:p>
            <a:endParaRPr lang="tr-TR" sz="2000" dirty="0" smtClean="0"/>
          </a:p>
          <a:p>
            <a:r>
              <a:rPr lang="tr-TR" sz="2000" dirty="0" smtClean="0"/>
              <a:t>Trying every subset of the features is computationally expensive</a:t>
            </a:r>
          </a:p>
          <a:p>
            <a:endParaRPr lang="tr-TR" sz="2000" dirty="0" smtClean="0"/>
          </a:p>
          <a:p>
            <a:r>
              <a:rPr lang="tr-TR" sz="2000" dirty="0" smtClean="0"/>
              <a:t>And different feature subsets may produce different performance for different ML algorithms</a:t>
            </a:r>
          </a:p>
          <a:p>
            <a:endParaRPr lang="tr-TR" sz="2000" dirty="0" smtClean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0588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 smtClean="0"/>
              <a:t>Methods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Filter Methods</a:t>
            </a:r>
          </a:p>
          <a:p>
            <a:pPr lvl="1"/>
            <a:r>
              <a:rPr lang="en-US" sz="1600" dirty="0"/>
              <a:t>Rely on the characteristics of the data (feature characteristics)</a:t>
            </a:r>
          </a:p>
          <a:p>
            <a:pPr lvl="1"/>
            <a:r>
              <a:rPr lang="en-US" sz="1600" dirty="0" smtClean="0"/>
              <a:t>Do </a:t>
            </a:r>
            <a:r>
              <a:rPr lang="en-US" sz="1600" dirty="0"/>
              <a:t>not use machine learning algorithms</a:t>
            </a:r>
          </a:p>
          <a:p>
            <a:pPr lvl="1"/>
            <a:r>
              <a:rPr lang="en-US" sz="1600" dirty="0" smtClean="0"/>
              <a:t>Model </a:t>
            </a:r>
            <a:r>
              <a:rPr lang="en-US" sz="1600" dirty="0"/>
              <a:t>agnostic</a:t>
            </a:r>
          </a:p>
          <a:p>
            <a:pPr lvl="1"/>
            <a:r>
              <a:rPr lang="en-US" sz="1600" dirty="0" smtClean="0"/>
              <a:t>Tend </a:t>
            </a:r>
            <a:r>
              <a:rPr lang="en-US" sz="1600" dirty="0"/>
              <a:t>to be less computationally expensive</a:t>
            </a:r>
          </a:p>
          <a:p>
            <a:pPr lvl="1"/>
            <a:r>
              <a:rPr lang="en-US" sz="1600" dirty="0" smtClean="0"/>
              <a:t>Usually </a:t>
            </a:r>
            <a:r>
              <a:rPr lang="en-US" sz="1600" dirty="0"/>
              <a:t>give lower prediction performance than a wrapper methods</a:t>
            </a:r>
          </a:p>
          <a:p>
            <a:pPr lvl="1"/>
            <a:r>
              <a:rPr lang="en-US" sz="1600" dirty="0" smtClean="0"/>
              <a:t>Are </a:t>
            </a:r>
            <a:r>
              <a:rPr lang="en-US" sz="1600" dirty="0"/>
              <a:t>very well suited for a quick screen and removal of irrelevant </a:t>
            </a:r>
            <a:r>
              <a:rPr lang="en-US" sz="1600" dirty="0" smtClean="0"/>
              <a:t>features</a:t>
            </a:r>
            <a:endParaRPr lang="tr-TR" sz="2000" dirty="0"/>
          </a:p>
          <a:p>
            <a:endParaRPr lang="tr-TR" sz="2000" dirty="0" smtClean="0"/>
          </a:p>
          <a:p>
            <a:r>
              <a:rPr lang="tr-TR" sz="2000" dirty="0" smtClean="0"/>
              <a:t>Wrapper Methods</a:t>
            </a:r>
          </a:p>
          <a:p>
            <a:pPr lvl="1"/>
            <a:r>
              <a:rPr lang="en-US" sz="1600" dirty="0"/>
              <a:t>Use predictive machine learning models to score the feature subset</a:t>
            </a:r>
          </a:p>
          <a:p>
            <a:pPr lvl="1"/>
            <a:r>
              <a:rPr lang="en-US" sz="1600" dirty="0" smtClean="0"/>
              <a:t>Train </a:t>
            </a:r>
            <a:r>
              <a:rPr lang="en-US" sz="1600" dirty="0"/>
              <a:t>a new model on each feature subset</a:t>
            </a:r>
          </a:p>
          <a:p>
            <a:pPr lvl="1"/>
            <a:r>
              <a:rPr lang="en-US" sz="1600" dirty="0" smtClean="0"/>
              <a:t>Tend </a:t>
            </a:r>
            <a:r>
              <a:rPr lang="en-US" sz="1600" dirty="0"/>
              <a:t>to be very computationally expensive</a:t>
            </a:r>
          </a:p>
          <a:p>
            <a:pPr lvl="1"/>
            <a:r>
              <a:rPr lang="en-US" sz="1600" dirty="0" smtClean="0"/>
              <a:t>Usually </a:t>
            </a:r>
            <a:r>
              <a:rPr lang="en-US" sz="1600" dirty="0"/>
              <a:t>provide the best performing feature subset for a given machine learning algorithm</a:t>
            </a:r>
          </a:p>
          <a:p>
            <a:pPr lvl="1"/>
            <a:r>
              <a:rPr lang="en-US" sz="1600" dirty="0" smtClean="0"/>
              <a:t>They </a:t>
            </a:r>
            <a:r>
              <a:rPr lang="en-US" sz="1600" dirty="0"/>
              <a:t>may not produce the best feature combination for a different machine learning </a:t>
            </a:r>
            <a:r>
              <a:rPr lang="en-US" sz="1600" dirty="0" smtClean="0"/>
              <a:t>model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63455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 smtClean="0"/>
              <a:t>Methods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tr-TR" sz="2000" dirty="0"/>
              <a:t>Embedded Methods</a:t>
            </a:r>
          </a:p>
          <a:p>
            <a:pPr lvl="1"/>
            <a:r>
              <a:rPr lang="en-US" sz="1600" dirty="0" smtClean="0"/>
              <a:t>Perform </a:t>
            </a:r>
            <a:r>
              <a:rPr lang="en-US" sz="1600" dirty="0"/>
              <a:t>feature selection as part of the model construction process</a:t>
            </a:r>
          </a:p>
          <a:p>
            <a:pPr lvl="1"/>
            <a:r>
              <a:rPr lang="en-US" sz="1600" dirty="0" smtClean="0"/>
              <a:t>Consider </a:t>
            </a:r>
            <a:r>
              <a:rPr lang="en-US" sz="1600" dirty="0"/>
              <a:t>the interaction between features and models</a:t>
            </a:r>
          </a:p>
          <a:p>
            <a:pPr lvl="1"/>
            <a:r>
              <a:rPr lang="en-US" sz="1600" dirty="0" smtClean="0"/>
              <a:t>They </a:t>
            </a:r>
            <a:r>
              <a:rPr lang="en-US" sz="1600" dirty="0"/>
              <a:t>are less computationally expensive than wrapper methods, because they fit the machine learning model only once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867400" cy="289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6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tr-TR" dirty="0" smtClean="0"/>
              <a:t>Filter Methods - Univariate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/>
              <a:t>Select variables independently of the machine learning </a:t>
            </a:r>
            <a:r>
              <a:rPr lang="en-US" sz="2000" dirty="0" smtClean="0"/>
              <a:t>algorithm</a:t>
            </a:r>
            <a:endParaRPr lang="tr-TR" sz="2000" dirty="0" smtClean="0"/>
          </a:p>
          <a:p>
            <a:r>
              <a:rPr lang="en-US" sz="2000" dirty="0"/>
              <a:t>Rely only on the characteristics of the data (of the variables</a:t>
            </a:r>
            <a:r>
              <a:rPr lang="en-US" sz="2000" dirty="0" smtClean="0"/>
              <a:t>)</a:t>
            </a:r>
            <a:endParaRPr lang="tr-TR" sz="2000" dirty="0" smtClean="0"/>
          </a:p>
          <a:p>
            <a:pPr lvl="1"/>
            <a:r>
              <a:rPr lang="tr-TR" sz="1600" dirty="0"/>
              <a:t>Model agnostic</a:t>
            </a:r>
          </a:p>
          <a:p>
            <a:pPr lvl="1"/>
            <a:r>
              <a:rPr lang="tr-TR" sz="1600" dirty="0" smtClean="0"/>
              <a:t>Fast computation</a:t>
            </a:r>
          </a:p>
          <a:p>
            <a:endParaRPr lang="tr-TR" sz="2000" dirty="0"/>
          </a:p>
          <a:p>
            <a:r>
              <a:rPr lang="en-US" sz="2000" dirty="0"/>
              <a:t>Two step procedure:</a:t>
            </a:r>
          </a:p>
          <a:p>
            <a:pPr lvl="1"/>
            <a:r>
              <a:rPr lang="en-US" sz="1600" dirty="0" smtClean="0"/>
              <a:t>Rank </a:t>
            </a:r>
            <a:r>
              <a:rPr lang="en-US" sz="1600" dirty="0"/>
              <a:t>features according to a certain criteria</a:t>
            </a:r>
          </a:p>
          <a:p>
            <a:pPr lvl="2"/>
            <a:r>
              <a:rPr lang="en-US" sz="1400" dirty="0" smtClean="0"/>
              <a:t>Each </a:t>
            </a:r>
            <a:r>
              <a:rPr lang="en-US" sz="1400" dirty="0"/>
              <a:t>feature is ranked independently of the feature space</a:t>
            </a:r>
          </a:p>
          <a:p>
            <a:pPr lvl="1"/>
            <a:r>
              <a:rPr lang="en-US" sz="1600" dirty="0" smtClean="0"/>
              <a:t>Select </a:t>
            </a:r>
            <a:r>
              <a:rPr lang="en-US" sz="1600" dirty="0"/>
              <a:t>the highest ranking </a:t>
            </a:r>
            <a:r>
              <a:rPr lang="en-US" sz="1600" dirty="0" smtClean="0"/>
              <a:t>features</a:t>
            </a:r>
            <a:endParaRPr lang="tr-TR" sz="1600" dirty="0" smtClean="0"/>
          </a:p>
          <a:p>
            <a:pPr lvl="1"/>
            <a:endParaRPr lang="tr-TR" sz="1600" dirty="0"/>
          </a:p>
          <a:p>
            <a:r>
              <a:rPr lang="en-US" sz="2000" dirty="0"/>
              <a:t>May select redundant variables because they do not consider 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relationships </a:t>
            </a:r>
            <a:r>
              <a:rPr lang="en-US" sz="2000" dirty="0"/>
              <a:t>between features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93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/>
              <a:t>Filter Methods </a:t>
            </a:r>
            <a:r>
              <a:rPr lang="tr-TR" dirty="0" smtClean="0"/>
              <a:t>– Ranking Criteria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Feature </a:t>
            </a:r>
            <a:r>
              <a:rPr lang="tr-TR" sz="2000" dirty="0"/>
              <a:t>scores on various statistical tests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Chi-square </a:t>
            </a:r>
            <a:r>
              <a:rPr lang="tr-TR" sz="2000" dirty="0"/>
              <a:t>| Fisher Score</a:t>
            </a:r>
          </a:p>
          <a:p>
            <a:r>
              <a:rPr lang="tr-TR" sz="2000" dirty="0" smtClean="0"/>
              <a:t>Univariate </a:t>
            </a:r>
            <a:r>
              <a:rPr lang="tr-TR" sz="2000" dirty="0"/>
              <a:t>parametric tests (anova)</a:t>
            </a:r>
          </a:p>
          <a:p>
            <a:r>
              <a:rPr lang="tr-TR" sz="2000" dirty="0" smtClean="0"/>
              <a:t>Mutual </a:t>
            </a:r>
            <a:r>
              <a:rPr lang="tr-TR" sz="2000" dirty="0"/>
              <a:t>information</a:t>
            </a:r>
          </a:p>
          <a:p>
            <a:r>
              <a:rPr lang="tr-TR" sz="2000" dirty="0" smtClean="0"/>
              <a:t>Variance</a:t>
            </a:r>
            <a:endParaRPr lang="tr-TR" sz="2000" dirty="0"/>
          </a:p>
          <a:p>
            <a:pPr lvl="1"/>
            <a:r>
              <a:rPr lang="tr-TR" sz="2000" dirty="0" smtClean="0"/>
              <a:t>Constant </a:t>
            </a:r>
            <a:r>
              <a:rPr lang="tr-TR" sz="2000" dirty="0"/>
              <a:t>features</a:t>
            </a:r>
          </a:p>
          <a:p>
            <a:pPr lvl="1"/>
            <a:r>
              <a:rPr lang="tr-TR" sz="2000" dirty="0" smtClean="0"/>
              <a:t>Quasi-constant </a:t>
            </a:r>
            <a:r>
              <a:rPr lang="tr-TR" sz="20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5936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 smtClean="0"/>
              <a:t>Filter Methods - Multivariate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Handle </a:t>
            </a:r>
            <a:r>
              <a:rPr lang="en-US" sz="2000" dirty="0"/>
              <a:t>redundant feature</a:t>
            </a:r>
          </a:p>
          <a:p>
            <a:r>
              <a:rPr lang="en-US" sz="2000" dirty="0" smtClean="0"/>
              <a:t>Duplicated </a:t>
            </a:r>
            <a:r>
              <a:rPr lang="en-US" sz="2000" dirty="0"/>
              <a:t>features</a:t>
            </a:r>
          </a:p>
          <a:p>
            <a:r>
              <a:rPr lang="en-US" sz="2000" dirty="0" smtClean="0"/>
              <a:t>Correlated features</a:t>
            </a:r>
            <a:endParaRPr lang="tr-TR" sz="2000" dirty="0" smtClean="0"/>
          </a:p>
          <a:p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r>
              <a:rPr lang="tr-TR" sz="2000" dirty="0" smtClean="0"/>
              <a:t>Filter Methods in general:</a:t>
            </a:r>
            <a:endParaRPr lang="en-US" sz="2000" dirty="0"/>
          </a:p>
          <a:p>
            <a:pPr lvl="1"/>
            <a:r>
              <a:rPr lang="en-US" sz="1600" dirty="0" smtClean="0"/>
              <a:t>Simple </a:t>
            </a:r>
            <a:r>
              <a:rPr lang="en-US" sz="1600" dirty="0"/>
              <a:t>yet powerful methods to quickly remove irrelevant and </a:t>
            </a:r>
            <a:r>
              <a:rPr lang="en-US" sz="1600" dirty="0" smtClean="0"/>
              <a:t>redundant</a:t>
            </a:r>
            <a:r>
              <a:rPr lang="tr-TR" sz="1600" dirty="0" smtClean="0"/>
              <a:t> </a:t>
            </a:r>
            <a:r>
              <a:rPr lang="en-US" sz="1600" dirty="0" smtClean="0"/>
              <a:t>features</a:t>
            </a:r>
            <a:endParaRPr lang="en-US" sz="1600" dirty="0"/>
          </a:p>
          <a:p>
            <a:pPr lvl="1"/>
            <a:r>
              <a:rPr lang="en-US" sz="1600" dirty="0" smtClean="0"/>
              <a:t>First </a:t>
            </a:r>
            <a:r>
              <a:rPr lang="en-US" sz="1600" dirty="0"/>
              <a:t>step in feature selection </a:t>
            </a:r>
            <a:r>
              <a:rPr lang="en-US" sz="1600" dirty="0" smtClean="0"/>
              <a:t>procedures</a:t>
            </a:r>
            <a:endParaRPr lang="tr-TR" sz="1600" dirty="0" smtClean="0"/>
          </a:p>
          <a:p>
            <a:pPr lvl="1"/>
            <a:endParaRPr lang="tr-TR" sz="1600" dirty="0"/>
          </a:p>
          <a:p>
            <a:pPr lvl="1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936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 smtClean="0"/>
              <a:t>Wrapper Methods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/>
              <a:t>Evaluate the features in the light of a specific machine learning </a:t>
            </a:r>
            <a:r>
              <a:rPr lang="en-US" sz="2000" dirty="0" smtClean="0"/>
              <a:t>algorithm</a:t>
            </a:r>
            <a:endParaRPr lang="tr-TR" sz="2000" dirty="0"/>
          </a:p>
          <a:p>
            <a:r>
              <a:rPr lang="tr-TR" sz="2000" dirty="0"/>
              <a:t>Evaluate subsets of variables </a:t>
            </a:r>
          </a:p>
          <a:p>
            <a:endParaRPr lang="tr-TR" sz="2000" dirty="0" smtClean="0"/>
          </a:p>
          <a:p>
            <a:pPr lvl="1"/>
            <a:r>
              <a:rPr lang="tr-TR" sz="1600" dirty="0"/>
              <a:t>Detect interactions between </a:t>
            </a:r>
            <a:r>
              <a:rPr lang="tr-TR" sz="1600" dirty="0" smtClean="0"/>
              <a:t>variables</a:t>
            </a:r>
          </a:p>
          <a:p>
            <a:pPr lvl="1"/>
            <a:r>
              <a:rPr lang="en-US" sz="1600" dirty="0"/>
              <a:t>Find the optimal feature subset for the desired classifier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936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 smtClean="0"/>
              <a:t>Wrapper Methods – Procedure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endParaRPr lang="tr-TR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Search </a:t>
            </a:r>
            <a:r>
              <a:rPr lang="en-US" sz="2000" dirty="0"/>
              <a:t>for a subset of features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Build </a:t>
            </a:r>
            <a:r>
              <a:rPr lang="en-US" sz="2000" dirty="0"/>
              <a:t>a machine learning model on the selected feature subset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Evaluate </a:t>
            </a:r>
            <a:r>
              <a:rPr lang="en-US" sz="2000" dirty="0"/>
              <a:t>model performance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Repeat</a:t>
            </a:r>
            <a:endParaRPr lang="tr-TR" sz="20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How </a:t>
            </a:r>
            <a:r>
              <a:rPr lang="en-US" sz="2000" dirty="0"/>
              <a:t>to search for the subset of features?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to stop the search?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936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598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Feature Selection</vt:lpstr>
      <vt:lpstr>Procedure</vt:lpstr>
      <vt:lpstr>Methods</vt:lpstr>
      <vt:lpstr>Methods</vt:lpstr>
      <vt:lpstr>Filter Methods - Univariate </vt:lpstr>
      <vt:lpstr>Filter Methods – Ranking Criteria</vt:lpstr>
      <vt:lpstr>Filter Methods - Multivariate</vt:lpstr>
      <vt:lpstr>Wrapper Methods</vt:lpstr>
      <vt:lpstr>Wrapper Methods – Procedure</vt:lpstr>
      <vt:lpstr>Wrapper Methods - Search</vt:lpstr>
      <vt:lpstr>Wrapper Methods – Stopping Criteria</vt:lpstr>
      <vt:lpstr>Embedded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MONSTER</dc:creator>
  <cp:lastModifiedBy>MONSTER</cp:lastModifiedBy>
  <cp:revision>10</cp:revision>
  <dcterms:created xsi:type="dcterms:W3CDTF">2006-08-16T00:00:00Z</dcterms:created>
  <dcterms:modified xsi:type="dcterms:W3CDTF">2019-05-21T21:28:48Z</dcterms:modified>
</cp:coreProperties>
</file>