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and Sampling Distributions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210522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62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Sampling Distribution of a Statistic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438400"/>
          </a:xfrm>
        </p:spPr>
        <p:txBody>
          <a:bodyPr>
            <a:normAutofit/>
          </a:bodyPr>
          <a:lstStyle/>
          <a:p>
            <a:r>
              <a:rPr lang="en-US" sz="1800" dirty="0"/>
              <a:t>Typically, a sample is drawn with the goal of measuring something (with a </a:t>
            </a:r>
            <a:r>
              <a:rPr lang="en-US" sz="1800" i="1" dirty="0"/>
              <a:t>sample statistic</a:t>
            </a:r>
            <a:r>
              <a:rPr lang="en-US" sz="1800" dirty="0"/>
              <a:t>) or </a:t>
            </a:r>
            <a:r>
              <a:rPr lang="en-US" sz="1800" dirty="0" smtClean="0"/>
              <a:t>modeling</a:t>
            </a:r>
            <a:r>
              <a:rPr lang="tr-TR" sz="1800" dirty="0" smtClean="0"/>
              <a:t> </a:t>
            </a:r>
            <a:r>
              <a:rPr lang="en-US" sz="1800" dirty="0" smtClean="0"/>
              <a:t>something </a:t>
            </a:r>
            <a:r>
              <a:rPr lang="en-US" sz="1800" dirty="0"/>
              <a:t>(with a statistical or machine learning model). Since our estimate or model is based on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sample</a:t>
            </a:r>
            <a:r>
              <a:rPr lang="en-US" sz="1800" dirty="0"/>
              <a:t>, it might be in error; it might be different if we were to draw a different sample. We are </a:t>
            </a:r>
            <a:r>
              <a:rPr lang="en-US" sz="1800" dirty="0" smtClean="0"/>
              <a:t>therefore</a:t>
            </a:r>
            <a:r>
              <a:rPr lang="tr-TR" sz="1800" dirty="0" smtClean="0"/>
              <a:t> </a:t>
            </a:r>
            <a:r>
              <a:rPr lang="en-US" sz="1800" dirty="0" smtClean="0"/>
              <a:t>interested </a:t>
            </a:r>
            <a:r>
              <a:rPr lang="en-US" sz="1800" dirty="0"/>
              <a:t>in how different it might be — a key concern is </a:t>
            </a:r>
            <a:r>
              <a:rPr lang="en-US" sz="1800" b="1" i="1" dirty="0"/>
              <a:t>sampling variability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It is important to distinguish between the distribution of the individual data points, known as </a:t>
            </a:r>
            <a:r>
              <a:rPr lang="en-US" sz="1800" i="1" dirty="0"/>
              <a:t>the </a:t>
            </a:r>
            <a:r>
              <a:rPr lang="en-US" sz="1800" b="1" i="1" dirty="0"/>
              <a:t>data distribution</a:t>
            </a:r>
            <a:r>
              <a:rPr lang="en-US" sz="1800" dirty="0"/>
              <a:t>, and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distribution </a:t>
            </a:r>
            <a:r>
              <a:rPr lang="en-US" sz="1800" dirty="0"/>
              <a:t>of a sample statistic, known as the </a:t>
            </a:r>
            <a:r>
              <a:rPr lang="en-US" sz="1800" b="1" i="1" dirty="0"/>
              <a:t>sampling distribution</a:t>
            </a:r>
            <a:r>
              <a:rPr lang="en-US" sz="1800" dirty="0"/>
              <a:t>.</a:t>
            </a:r>
            <a:endParaRPr lang="tr-T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23900"/>
            <a:ext cx="84963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0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4267200" cy="5440363"/>
          </a:xfrm>
        </p:spPr>
        <p:txBody>
          <a:bodyPr>
            <a:normAutofit/>
          </a:bodyPr>
          <a:lstStyle/>
          <a:p>
            <a:r>
              <a:rPr lang="en-US" sz="1800" dirty="0"/>
              <a:t>This is illustrated in an example using annual income for loan applicants to Lending </a:t>
            </a:r>
            <a:r>
              <a:rPr lang="en-US" sz="1800" dirty="0" smtClean="0"/>
              <a:t>Club</a:t>
            </a:r>
            <a:endParaRPr lang="tr-TR" sz="1800" dirty="0" smtClean="0"/>
          </a:p>
          <a:p>
            <a:r>
              <a:rPr lang="en-US" sz="1800" dirty="0"/>
              <a:t>Take three samples from this data: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sample </a:t>
            </a:r>
            <a:r>
              <a:rPr lang="en-US" sz="1800" dirty="0"/>
              <a:t>of 1,000 values, a sample of 1,000 means of 5 values, and a sample of 1,000 means of 20 </a:t>
            </a:r>
            <a:r>
              <a:rPr lang="en-US" sz="1800" dirty="0" smtClean="0"/>
              <a:t>values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This phenomenon is termed the </a:t>
            </a:r>
            <a:r>
              <a:rPr lang="en-US" sz="1800" b="1" dirty="0"/>
              <a:t>central limit theorem</a:t>
            </a:r>
            <a:r>
              <a:rPr lang="en-US" sz="1800" dirty="0"/>
              <a:t>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38200"/>
            <a:ext cx="3906424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It says that the means drawn from multiple </a:t>
            </a:r>
            <a:r>
              <a:rPr lang="en-US" sz="1800" dirty="0" smtClean="0"/>
              <a:t>samples</a:t>
            </a:r>
            <a:r>
              <a:rPr lang="tr-TR" sz="1800" dirty="0" smtClean="0"/>
              <a:t> </a:t>
            </a:r>
            <a:r>
              <a:rPr lang="en-US" sz="1800" dirty="0" smtClean="0"/>
              <a:t>will </a:t>
            </a:r>
            <a:r>
              <a:rPr lang="en-US" sz="1800" dirty="0"/>
              <a:t>resemble the familiar bell-shaped normal curve </a:t>
            </a:r>
            <a:r>
              <a:rPr lang="en-US" sz="1800" dirty="0" smtClean="0"/>
              <a:t>(Normal Distribution), </a:t>
            </a:r>
            <a:r>
              <a:rPr lang="en-US" sz="1800" dirty="0"/>
              <a:t>even if the </a:t>
            </a:r>
            <a:r>
              <a:rPr lang="en-US" sz="1800" dirty="0" smtClean="0"/>
              <a:t>source</a:t>
            </a:r>
            <a:r>
              <a:rPr lang="tr-TR" sz="1800" dirty="0" smtClean="0"/>
              <a:t> </a:t>
            </a:r>
            <a:r>
              <a:rPr lang="en-US" sz="1800" dirty="0" smtClean="0"/>
              <a:t>population </a:t>
            </a:r>
            <a:r>
              <a:rPr lang="en-US" sz="1800" dirty="0"/>
              <a:t>is not normally </a:t>
            </a:r>
            <a:r>
              <a:rPr lang="en-US" sz="1800" dirty="0" smtClean="0"/>
              <a:t>distributed</a:t>
            </a:r>
            <a:endParaRPr lang="tr-TR" sz="1800" dirty="0" smtClean="0"/>
          </a:p>
          <a:p>
            <a:pPr lvl="1"/>
            <a:r>
              <a:rPr lang="en-US" sz="1400" dirty="0" smtClean="0"/>
              <a:t>provided </a:t>
            </a:r>
            <a:r>
              <a:rPr lang="en-US" sz="1400" dirty="0"/>
              <a:t>that the sample size is large enough </a:t>
            </a:r>
            <a:endParaRPr lang="tr-TR" sz="1400" dirty="0" smtClean="0"/>
          </a:p>
          <a:p>
            <a:pPr lvl="1"/>
            <a:r>
              <a:rPr lang="en-US" sz="1400" dirty="0" smtClean="0"/>
              <a:t>and </a:t>
            </a:r>
            <a:r>
              <a:rPr lang="en-US" sz="1400" dirty="0"/>
              <a:t>the departure </a:t>
            </a:r>
            <a:r>
              <a:rPr lang="en-US" sz="1400" dirty="0" smtClean="0"/>
              <a:t>of</a:t>
            </a:r>
            <a:r>
              <a:rPr lang="tr-TR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/>
              <a:t>data from normality is not too </a:t>
            </a:r>
            <a:r>
              <a:rPr lang="en-US" sz="1400" dirty="0" smtClean="0"/>
              <a:t>great</a:t>
            </a:r>
            <a:endParaRPr lang="tr-TR" sz="1400" dirty="0" smtClean="0"/>
          </a:p>
          <a:p>
            <a:pPr lvl="1"/>
            <a:endParaRPr lang="tr-TR" sz="1400" dirty="0" smtClean="0"/>
          </a:p>
          <a:p>
            <a:endParaRPr lang="tr-TR" sz="1800" dirty="0"/>
          </a:p>
          <a:p>
            <a:r>
              <a:rPr lang="en-US" sz="1800" dirty="0"/>
              <a:t>The central limit theorem receives a lot of attention in traditional statistics texts because it underlies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machinery </a:t>
            </a:r>
            <a:r>
              <a:rPr lang="en-US" sz="1800" dirty="0"/>
              <a:t>of hypothesis tests and confidence intervals, which themselves consume half the space in </a:t>
            </a:r>
            <a:r>
              <a:rPr lang="en-US" sz="1800" dirty="0" smtClean="0"/>
              <a:t>such</a:t>
            </a:r>
            <a:r>
              <a:rPr lang="tr-TR" sz="1800" dirty="0" smtClean="0"/>
              <a:t> </a:t>
            </a:r>
            <a:r>
              <a:rPr lang="en-US" sz="1800" dirty="0" smtClean="0"/>
              <a:t>texts</a:t>
            </a:r>
            <a:r>
              <a:rPr lang="en-US" sz="1800" dirty="0"/>
              <a:t>. </a:t>
            </a:r>
            <a:endParaRPr lang="tr-TR" sz="1800" dirty="0"/>
          </a:p>
          <a:p>
            <a:r>
              <a:rPr lang="en-US" sz="1800" dirty="0" smtClean="0"/>
              <a:t>Data </a:t>
            </a:r>
            <a:r>
              <a:rPr lang="en-US" sz="1800" dirty="0"/>
              <a:t>scientists should be aware of this role, but, since formal hypothesis tests and </a:t>
            </a:r>
            <a:r>
              <a:rPr lang="en-US" sz="1800" dirty="0" smtClean="0"/>
              <a:t>confidence</a:t>
            </a:r>
            <a:r>
              <a:rPr lang="tr-TR" sz="1800" dirty="0" smtClean="0"/>
              <a:t> </a:t>
            </a:r>
            <a:r>
              <a:rPr lang="en-US" sz="1800" dirty="0" smtClean="0"/>
              <a:t>intervals </a:t>
            </a:r>
            <a:r>
              <a:rPr lang="en-US" sz="1800" dirty="0"/>
              <a:t>play a small role in data science, and the bootstrap is available in any case, the central </a:t>
            </a:r>
            <a:r>
              <a:rPr lang="en-US" sz="1800" dirty="0" smtClean="0"/>
              <a:t>limit</a:t>
            </a:r>
            <a:r>
              <a:rPr lang="tr-TR" sz="1800" dirty="0" smtClean="0"/>
              <a:t> </a:t>
            </a:r>
            <a:r>
              <a:rPr lang="en-US" sz="1800" dirty="0" smtClean="0"/>
              <a:t>theorem </a:t>
            </a:r>
            <a:r>
              <a:rPr lang="en-US" sz="1800" dirty="0"/>
              <a:t>is not so central in the practice of data science.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1800" dirty="0"/>
              <a:t>One easy and effective way to estimate the sampling distribution of a statistic, or of model parameters,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to </a:t>
            </a:r>
            <a:r>
              <a:rPr lang="en-US" sz="1800" dirty="0"/>
              <a:t>draw additional samples, with replacement, from the sample itself and recalculate the statistic </a:t>
            </a:r>
            <a:r>
              <a:rPr lang="en-US" sz="1800" dirty="0" smtClean="0"/>
              <a:t>or</a:t>
            </a:r>
            <a:r>
              <a:rPr lang="tr-TR" sz="1800" dirty="0" smtClean="0"/>
              <a:t> </a:t>
            </a:r>
            <a:r>
              <a:rPr lang="en-US" sz="1800" dirty="0" smtClean="0"/>
              <a:t>model </a:t>
            </a:r>
            <a:r>
              <a:rPr lang="en-US" sz="1800" dirty="0"/>
              <a:t>for each resample. </a:t>
            </a:r>
            <a:endParaRPr lang="tr-TR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procedure is called the </a:t>
            </a:r>
            <a:r>
              <a:rPr lang="en-US" sz="1800" b="1" dirty="0"/>
              <a:t>bootstrap</a:t>
            </a:r>
            <a:r>
              <a:rPr lang="en-US" sz="1800" dirty="0"/>
              <a:t>, and it does not necessarily involve </a:t>
            </a:r>
            <a:r>
              <a:rPr lang="en-US" sz="1800" dirty="0" smtClean="0"/>
              <a:t>any</a:t>
            </a:r>
            <a:r>
              <a:rPr lang="tr-TR" sz="1800" dirty="0" smtClean="0"/>
              <a:t> </a:t>
            </a:r>
            <a:r>
              <a:rPr lang="en-US" sz="1800" dirty="0" smtClean="0"/>
              <a:t>assumptions </a:t>
            </a:r>
            <a:r>
              <a:rPr lang="en-US" sz="1800" dirty="0"/>
              <a:t>about the data or the sample statistic being normally distributed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Conceptually, you can imagine the bootstrap as replicating the original sample thousands or millions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times </a:t>
            </a:r>
            <a:r>
              <a:rPr lang="en-US" sz="1800" dirty="0"/>
              <a:t>so that you have a hypothetical population that embodies all the knowledge from your </a:t>
            </a:r>
            <a:r>
              <a:rPr lang="en-US" sz="1800" dirty="0" smtClean="0"/>
              <a:t>original</a:t>
            </a:r>
            <a:r>
              <a:rPr lang="tr-TR" sz="1800" dirty="0" smtClean="0"/>
              <a:t> </a:t>
            </a:r>
            <a:r>
              <a:rPr lang="en-US" sz="1800" dirty="0" smtClean="0"/>
              <a:t>sample </a:t>
            </a:r>
            <a:r>
              <a:rPr lang="en-US" sz="1800" dirty="0"/>
              <a:t>(it’s just larger).</a:t>
            </a:r>
            <a:endParaRPr lang="tr-T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7615238" cy="323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The algorithm for a bootstrap resampling of the mean is as follows, for a sample of size n:</a:t>
            </a:r>
          </a:p>
          <a:p>
            <a:pPr marL="457200" lvl="1" indent="0">
              <a:buNone/>
            </a:pPr>
            <a:r>
              <a:rPr lang="en-US" sz="1400" dirty="0"/>
              <a:t>1. Draw a sample value, record, replace it.</a:t>
            </a:r>
          </a:p>
          <a:p>
            <a:pPr marL="457200" lvl="1" indent="0">
              <a:buNone/>
            </a:pPr>
            <a:r>
              <a:rPr lang="en-US" sz="1400" dirty="0"/>
              <a:t>2. Repeat n times.</a:t>
            </a:r>
          </a:p>
          <a:p>
            <a:pPr marL="457200" lvl="1" indent="0">
              <a:buNone/>
            </a:pPr>
            <a:r>
              <a:rPr lang="en-US" sz="1400" dirty="0"/>
              <a:t>3. Record the mean of the n resampled values.</a:t>
            </a:r>
          </a:p>
          <a:p>
            <a:pPr marL="457200" lvl="1" indent="0">
              <a:buNone/>
            </a:pPr>
            <a:r>
              <a:rPr lang="en-US" sz="1400" dirty="0"/>
              <a:t>4. Repeat steps 1–3 R times.</a:t>
            </a:r>
          </a:p>
          <a:p>
            <a:pPr marL="457200" lvl="1" indent="0">
              <a:buNone/>
            </a:pPr>
            <a:r>
              <a:rPr lang="en-US" sz="1400" dirty="0"/>
              <a:t>5. Use the R results to:</a:t>
            </a:r>
          </a:p>
          <a:p>
            <a:pPr lvl="1"/>
            <a:r>
              <a:rPr lang="en-US" sz="1400" dirty="0" smtClean="0"/>
              <a:t>Calculate </a:t>
            </a:r>
            <a:r>
              <a:rPr lang="en-US" sz="1400" dirty="0"/>
              <a:t>their standard deviation (this estimates sample mean standard error).</a:t>
            </a:r>
          </a:p>
          <a:p>
            <a:pPr lvl="1"/>
            <a:r>
              <a:rPr lang="en-US" sz="1400" dirty="0" smtClean="0"/>
              <a:t>Produce </a:t>
            </a:r>
            <a:r>
              <a:rPr lang="en-US" sz="1400" dirty="0"/>
              <a:t>a histogram or boxplot.</a:t>
            </a:r>
          </a:p>
          <a:p>
            <a:pPr lvl="1"/>
            <a:r>
              <a:rPr lang="en-US" sz="1400" dirty="0" smtClean="0"/>
              <a:t>Find </a:t>
            </a:r>
            <a:r>
              <a:rPr lang="en-US" sz="1400" dirty="0"/>
              <a:t>a confidence interval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pPr lvl="1"/>
            <a:endParaRPr lang="tr-TR" sz="1400" dirty="0" smtClean="0"/>
          </a:p>
          <a:p>
            <a:r>
              <a:rPr lang="en-US" sz="1800" dirty="0"/>
              <a:t>The bootstrap does not compensate for a small sample size; it does not create new data, nor does it fill in holes in an existing </a:t>
            </a:r>
            <a:r>
              <a:rPr lang="en-US" sz="1800" dirty="0" smtClean="0"/>
              <a:t>data</a:t>
            </a:r>
            <a:r>
              <a:rPr lang="tr-TR" sz="1800" dirty="0" smtClean="0"/>
              <a:t> </a:t>
            </a:r>
            <a:r>
              <a:rPr lang="en-US" sz="1800" dirty="0" smtClean="0"/>
              <a:t>set</a:t>
            </a:r>
            <a:r>
              <a:rPr lang="en-US" sz="1800" dirty="0"/>
              <a:t>. It merely informs us about how lots of additional samples would behave when drawn from a population like our </a:t>
            </a:r>
            <a:r>
              <a:rPr lang="en-US" sz="1800" dirty="0" smtClean="0"/>
              <a:t>original</a:t>
            </a:r>
            <a:r>
              <a:rPr lang="tr-TR" sz="1800" dirty="0" smtClean="0"/>
              <a:t> </a:t>
            </a:r>
            <a:r>
              <a:rPr lang="en-US" sz="1800" dirty="0" smtClean="0"/>
              <a:t>sample</a:t>
            </a:r>
            <a:r>
              <a:rPr lang="tr-TR" sz="1800" dirty="0" smtClean="0"/>
              <a:t>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1800" dirty="0"/>
              <a:t>One way to think of a 90% confidence interval is as follows: it is the interval that encloses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central </a:t>
            </a:r>
            <a:r>
              <a:rPr lang="en-US" sz="1800" dirty="0"/>
              <a:t>90% of the bootstrap sampling distribution of a sample </a:t>
            </a:r>
            <a:r>
              <a:rPr lang="en-US" sz="1800" dirty="0" smtClean="0"/>
              <a:t>statistic</a:t>
            </a:r>
            <a:r>
              <a:rPr lang="tr-TR" sz="1800" dirty="0" smtClean="0"/>
              <a:t>.</a:t>
            </a:r>
          </a:p>
          <a:p>
            <a:r>
              <a:rPr lang="tr-TR" sz="1800" dirty="0" smtClean="0"/>
              <a:t>More </a:t>
            </a:r>
            <a:r>
              <a:rPr lang="en-US" sz="1800" dirty="0" smtClean="0"/>
              <a:t>generally</a:t>
            </a:r>
            <a:r>
              <a:rPr lang="en-US" sz="1800" dirty="0"/>
              <a:t>, an </a:t>
            </a:r>
            <a:r>
              <a:rPr lang="en-US" sz="1800" i="1" dirty="0"/>
              <a:t>x</a:t>
            </a:r>
            <a:r>
              <a:rPr lang="en-US" sz="1800" dirty="0"/>
              <a:t>% confidence interval around a sample estimate should, on average, contain similar </a:t>
            </a:r>
            <a:r>
              <a:rPr lang="en-US" sz="1800" dirty="0" smtClean="0"/>
              <a:t>sample</a:t>
            </a:r>
            <a:r>
              <a:rPr lang="tr-TR" sz="1800" dirty="0" smtClean="0"/>
              <a:t> </a:t>
            </a:r>
            <a:r>
              <a:rPr lang="en-US" sz="1800" dirty="0" smtClean="0"/>
              <a:t>estimates </a:t>
            </a:r>
            <a:r>
              <a:rPr lang="en-US" sz="1800" i="1" dirty="0"/>
              <a:t>x</a:t>
            </a:r>
            <a:r>
              <a:rPr lang="en-US" sz="1800" dirty="0"/>
              <a:t>% of the </a:t>
            </a:r>
            <a:r>
              <a:rPr lang="en-US" sz="1800" dirty="0" smtClean="0"/>
              <a:t>time</a:t>
            </a:r>
            <a:r>
              <a:rPr lang="tr-TR" sz="1800" dirty="0" smtClean="0"/>
              <a:t>.</a:t>
            </a:r>
          </a:p>
          <a:p>
            <a:r>
              <a:rPr lang="en-US" sz="1800" dirty="0" smtClean="0"/>
              <a:t>Given </a:t>
            </a:r>
            <a:r>
              <a:rPr lang="en-US" sz="1800" dirty="0"/>
              <a:t>a sample of size </a:t>
            </a:r>
            <a:r>
              <a:rPr lang="en-US" sz="1800" i="1" dirty="0"/>
              <a:t>n</a:t>
            </a:r>
            <a:r>
              <a:rPr lang="en-US" sz="1800" dirty="0"/>
              <a:t>, and a sample statistic of interest, the algorithm for a bootstrap </a:t>
            </a:r>
            <a:r>
              <a:rPr lang="en-US" sz="1800" dirty="0" smtClean="0"/>
              <a:t>confidence</a:t>
            </a:r>
            <a:r>
              <a:rPr lang="tr-TR" sz="1800" dirty="0" smtClean="0"/>
              <a:t> interval </a:t>
            </a:r>
            <a:r>
              <a:rPr lang="tr-TR" sz="1800" dirty="0"/>
              <a:t>is as follows</a:t>
            </a:r>
            <a:r>
              <a:rPr lang="tr-TR" sz="1800" dirty="0" smtClean="0"/>
              <a:t>:</a:t>
            </a:r>
          </a:p>
          <a:p>
            <a:pPr marL="457200" lvl="1" indent="0">
              <a:buNone/>
            </a:pPr>
            <a:r>
              <a:rPr lang="en-US" sz="1400" dirty="0"/>
              <a:t>1. Draw a random sample of size n with replacement from the data (a resample).</a:t>
            </a:r>
          </a:p>
          <a:p>
            <a:pPr marL="457200" lvl="1" indent="0">
              <a:buNone/>
            </a:pPr>
            <a:r>
              <a:rPr lang="en-US" sz="1400" dirty="0"/>
              <a:t>2. Record the statistic of interest for the resample.</a:t>
            </a:r>
          </a:p>
          <a:p>
            <a:pPr marL="457200" lvl="1" indent="0">
              <a:buNone/>
            </a:pPr>
            <a:r>
              <a:rPr lang="en-US" sz="1400" dirty="0"/>
              <a:t>3. Repeat steps 1–2 many (R) times.</a:t>
            </a:r>
          </a:p>
          <a:p>
            <a:pPr marL="457200" lvl="1" indent="0">
              <a:buNone/>
            </a:pPr>
            <a:r>
              <a:rPr lang="en-US" sz="1400" dirty="0"/>
              <a:t>4. For an x% confidence interval, trim [(1 – [x/100]) / 2]% of the R resample results from </a:t>
            </a:r>
            <a:r>
              <a:rPr lang="en-US" sz="1400" dirty="0" smtClean="0"/>
              <a:t>either</a:t>
            </a:r>
            <a:r>
              <a:rPr lang="tr-TR" sz="1400" dirty="0" smtClean="0"/>
              <a:t> </a:t>
            </a:r>
            <a:r>
              <a:rPr lang="en-US" sz="1400" dirty="0" smtClean="0"/>
              <a:t>end </a:t>
            </a:r>
            <a:r>
              <a:rPr lang="en-US" sz="1400" dirty="0"/>
              <a:t>of the distribution.</a:t>
            </a:r>
          </a:p>
          <a:p>
            <a:pPr marL="457200" lvl="1" indent="0">
              <a:buNone/>
            </a:pPr>
            <a:r>
              <a:rPr lang="en-US" sz="1400" dirty="0"/>
              <a:t>5. The trim points are the endpoints of an x% bootstrap confidence interval.</a:t>
            </a:r>
            <a:endParaRPr lang="tr-TR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9600"/>
            <a:ext cx="3352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683" y="5164693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90% confidence interval for the mean annual income of loan applicants, based on a</a:t>
            </a:r>
          </a:p>
          <a:p>
            <a:r>
              <a:rPr lang="tr-TR" sz="1400" dirty="0"/>
              <a:t>sample of 20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1800" dirty="0"/>
              <a:t>The percentage associated with the confidence interval is termed the level of confidence.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higher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level </a:t>
            </a:r>
            <a:r>
              <a:rPr lang="en-US" sz="1800" dirty="0"/>
              <a:t>of confidence, the wider the interval. </a:t>
            </a:r>
            <a:endParaRPr lang="tr-TR" sz="1800" dirty="0" smtClean="0"/>
          </a:p>
          <a:p>
            <a:r>
              <a:rPr lang="en-US" sz="1800" dirty="0" smtClean="0"/>
              <a:t>Also</a:t>
            </a:r>
            <a:r>
              <a:rPr lang="en-US" sz="1800" dirty="0"/>
              <a:t>, the smaller the sample, the wider the interval (i.e.,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more </a:t>
            </a:r>
            <a:r>
              <a:rPr lang="en-US" sz="1800" dirty="0"/>
              <a:t>uncertainty). </a:t>
            </a:r>
            <a:endParaRPr lang="tr-TR" sz="1800" dirty="0" smtClean="0"/>
          </a:p>
          <a:p>
            <a:r>
              <a:rPr lang="en-US" sz="1800" dirty="0" smtClean="0"/>
              <a:t>Both </a:t>
            </a:r>
            <a:r>
              <a:rPr lang="en-US" sz="1800" dirty="0"/>
              <a:t>make sense: the more confident you want to be, and the less data you have,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wider </a:t>
            </a:r>
            <a:r>
              <a:rPr lang="en-US" sz="1800" dirty="0"/>
              <a:t>you must make the confidence interval to be sufficiently assured of capturing the true value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For a data scientist, a confidence interval is a tool to get an idea of how variable a sample result might be. </a:t>
            </a:r>
            <a:endParaRPr lang="tr-TR" sz="1800" dirty="0" smtClean="0"/>
          </a:p>
          <a:p>
            <a:r>
              <a:rPr lang="en-US" sz="1800" dirty="0" smtClean="0"/>
              <a:t>Data </a:t>
            </a:r>
            <a:r>
              <a:rPr lang="en-US" sz="1800" dirty="0"/>
              <a:t>scientists </a:t>
            </a:r>
            <a:r>
              <a:rPr lang="en-US" sz="1800" dirty="0" smtClean="0"/>
              <a:t>would</a:t>
            </a:r>
            <a:r>
              <a:rPr lang="tr-TR" sz="1800" dirty="0" smtClean="0"/>
              <a:t> </a:t>
            </a:r>
            <a:r>
              <a:rPr lang="en-US" sz="1800" dirty="0" smtClean="0"/>
              <a:t>use </a:t>
            </a:r>
            <a:r>
              <a:rPr lang="en-US" sz="1800" dirty="0"/>
              <a:t>this information not to publish a scholarly paper or submit a result to a regulatory agency (as a researcher might), but </a:t>
            </a:r>
            <a:r>
              <a:rPr lang="en-US" sz="1800" dirty="0" smtClean="0"/>
              <a:t>most</a:t>
            </a:r>
            <a:r>
              <a:rPr lang="tr-TR" sz="1800" dirty="0" smtClean="0"/>
              <a:t> </a:t>
            </a:r>
            <a:r>
              <a:rPr lang="en-US" sz="1800" dirty="0" smtClean="0"/>
              <a:t>likely </a:t>
            </a:r>
            <a:r>
              <a:rPr lang="en-US" sz="1800" dirty="0"/>
              <a:t>to communicate the potential error in an estimate, and, perhaps, learn whether a larger sample is needed.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Normal Distribution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1800" dirty="0"/>
              <a:t>The bell-shaped normal distribution is iconic in traditional statistics</a:t>
            </a:r>
            <a:r>
              <a:rPr lang="en-US" sz="1800" dirty="0" smtClean="0"/>
              <a:t>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fact that </a:t>
            </a:r>
            <a:r>
              <a:rPr lang="en-US" sz="1800" b="1" i="1" dirty="0"/>
              <a:t>distributions </a:t>
            </a:r>
            <a:r>
              <a:rPr lang="en-US" sz="1800" b="1" i="1" dirty="0" smtClean="0"/>
              <a:t>of</a:t>
            </a:r>
            <a:r>
              <a:rPr lang="tr-TR" sz="1800" b="1" i="1" dirty="0" smtClean="0"/>
              <a:t> </a:t>
            </a:r>
            <a:r>
              <a:rPr lang="en-US" sz="1800" b="1" i="1" dirty="0" smtClean="0"/>
              <a:t>sample </a:t>
            </a:r>
            <a:r>
              <a:rPr lang="en-US" sz="1800" b="1" i="1" dirty="0"/>
              <a:t>statistics </a:t>
            </a:r>
            <a:r>
              <a:rPr lang="en-US" sz="1800" dirty="0"/>
              <a:t>are often normally shaped has made it a powerful tool in the development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mathematical </a:t>
            </a:r>
            <a:r>
              <a:rPr lang="en-US" sz="1800" dirty="0"/>
              <a:t>formulas that approximate those distributions.</a:t>
            </a:r>
            <a:endParaRPr lang="tr-T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24" y="2514600"/>
            <a:ext cx="52768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1800" dirty="0"/>
              <a:t>It is a common misconception that the normal distribution is called that because most data follows a normal distribution — that </a:t>
            </a:r>
            <a:r>
              <a:rPr lang="en-US" sz="1800" dirty="0" smtClean="0"/>
              <a:t>is,</a:t>
            </a:r>
            <a:r>
              <a:rPr lang="tr-TR" sz="1800" dirty="0" smtClean="0"/>
              <a:t> </a:t>
            </a:r>
            <a:r>
              <a:rPr lang="en-US" sz="1800" dirty="0" smtClean="0"/>
              <a:t>it </a:t>
            </a:r>
            <a:r>
              <a:rPr lang="en-US" sz="1800" dirty="0"/>
              <a:t>is the normal thing. </a:t>
            </a:r>
            <a:endParaRPr lang="tr-TR" sz="1800" dirty="0" smtClean="0"/>
          </a:p>
          <a:p>
            <a:r>
              <a:rPr lang="en-US" sz="1800" dirty="0" smtClean="0"/>
              <a:t>Most </a:t>
            </a:r>
            <a:r>
              <a:rPr lang="en-US" sz="1800" dirty="0"/>
              <a:t>of the variables used in a typical data science project — in fact most raw data as a whole — are </a:t>
            </a:r>
            <a:r>
              <a:rPr lang="en-US" sz="1800" dirty="0" smtClean="0"/>
              <a:t>not</a:t>
            </a:r>
            <a:r>
              <a:rPr lang="tr-TR" sz="1800" dirty="0" smtClean="0"/>
              <a:t> </a:t>
            </a:r>
            <a:r>
              <a:rPr lang="en-US" sz="1800" dirty="0" smtClean="0"/>
              <a:t>normally </a:t>
            </a:r>
            <a:r>
              <a:rPr lang="en-US" sz="1800" dirty="0"/>
              <a:t>distributed: see “Long-Tailed Distributions”. 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utility of the normal distribution derives from the fact that </a:t>
            </a:r>
            <a:r>
              <a:rPr lang="en-US" sz="1800" i="1" dirty="0" smtClean="0"/>
              <a:t>many</a:t>
            </a:r>
            <a:r>
              <a:rPr lang="tr-TR" sz="1800" i="1" dirty="0" smtClean="0"/>
              <a:t> </a:t>
            </a:r>
            <a:r>
              <a:rPr lang="en-US" sz="1800" i="1" dirty="0" smtClean="0"/>
              <a:t>statistics </a:t>
            </a:r>
            <a:r>
              <a:rPr lang="en-US" sz="1800" i="1" dirty="0"/>
              <a:t>are normally distributed in their sampling distribution</a:t>
            </a:r>
            <a:r>
              <a:rPr lang="en-US" sz="1800" dirty="0"/>
              <a:t>. </a:t>
            </a:r>
            <a:r>
              <a:rPr lang="tr-TR" sz="1800" dirty="0" smtClean="0"/>
              <a:t>(Central Limit Theorem)</a:t>
            </a:r>
          </a:p>
          <a:p>
            <a:r>
              <a:rPr lang="en-US" sz="1800" dirty="0" smtClean="0"/>
              <a:t>Even </a:t>
            </a:r>
            <a:r>
              <a:rPr lang="en-US" sz="1800" dirty="0"/>
              <a:t>so, assumptions of normality are generally a last resort, </a:t>
            </a:r>
            <a:r>
              <a:rPr lang="en-US" sz="1800" dirty="0" smtClean="0"/>
              <a:t>used</a:t>
            </a:r>
            <a:r>
              <a:rPr lang="tr-TR" sz="1800" dirty="0" smtClean="0"/>
              <a:t> </a:t>
            </a:r>
            <a:r>
              <a:rPr lang="en-US" sz="1800" dirty="0" smtClean="0"/>
              <a:t>when </a:t>
            </a:r>
            <a:r>
              <a:rPr lang="en-US" sz="1800" dirty="0"/>
              <a:t>empirical probability distributions, or bootstrap distributions, are not available.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Standard Normal and QQ-Plots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A standard normal distribution is one in which the units on the x-axis are expressed in terms of </a:t>
            </a:r>
            <a:r>
              <a:rPr lang="en-US" sz="1800" dirty="0" smtClean="0"/>
              <a:t>standard</a:t>
            </a:r>
            <a:r>
              <a:rPr lang="tr-TR" sz="1800" dirty="0" smtClean="0"/>
              <a:t> </a:t>
            </a:r>
            <a:r>
              <a:rPr lang="en-US" sz="1800" dirty="0" smtClean="0"/>
              <a:t>deviations </a:t>
            </a:r>
            <a:r>
              <a:rPr lang="en-US" sz="1800" dirty="0"/>
              <a:t>away from the mean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To compare data to a standard normal distribution, you subtract the </a:t>
            </a:r>
            <a:r>
              <a:rPr lang="en-US" sz="1800" dirty="0" smtClean="0"/>
              <a:t>mean</a:t>
            </a:r>
            <a:r>
              <a:rPr lang="tr-TR" sz="1800" dirty="0" smtClean="0"/>
              <a:t> </a:t>
            </a:r>
            <a:r>
              <a:rPr lang="en-US" sz="1800" dirty="0" smtClean="0"/>
              <a:t>then </a:t>
            </a:r>
            <a:r>
              <a:rPr lang="en-US" sz="1800" dirty="0"/>
              <a:t>divide by the standard deviation; this is also called </a:t>
            </a:r>
            <a:r>
              <a:rPr lang="en-US" sz="1800" b="1" dirty="0"/>
              <a:t>normalization</a:t>
            </a:r>
            <a:r>
              <a:rPr lang="en-US" sz="1800" dirty="0"/>
              <a:t> or </a:t>
            </a:r>
            <a:r>
              <a:rPr lang="en-US" sz="1800" b="1" dirty="0" smtClean="0"/>
              <a:t>standardization</a:t>
            </a:r>
            <a:r>
              <a:rPr lang="tr-TR" sz="1800" b="1" dirty="0" smtClean="0"/>
              <a:t>.</a:t>
            </a:r>
          </a:p>
          <a:p>
            <a:r>
              <a:rPr lang="en-US" sz="1800" dirty="0"/>
              <a:t>A QQ-Plot is used to visually determine how close a sample is to the normal distribution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</a:t>
            </a:r>
            <a:r>
              <a:rPr lang="en-US" sz="1800" dirty="0" smtClean="0"/>
              <a:t>QQ-Plot</a:t>
            </a:r>
            <a:r>
              <a:rPr lang="tr-TR" sz="1800" dirty="0" smtClean="0"/>
              <a:t> </a:t>
            </a:r>
            <a:r>
              <a:rPr lang="en-US" sz="1800" dirty="0" smtClean="0"/>
              <a:t>orders </a:t>
            </a:r>
            <a:r>
              <a:rPr lang="en-US" sz="1800" dirty="0"/>
              <a:t>the z-scores from low to high, and plots each value’s z-score on the y-axis; the x-axis is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corresponding </a:t>
            </a:r>
            <a:r>
              <a:rPr lang="en-US" sz="1800" dirty="0" err="1"/>
              <a:t>quantile</a:t>
            </a:r>
            <a:r>
              <a:rPr lang="en-US" sz="1800" dirty="0"/>
              <a:t> of a normal distribution for that value’s rank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If the </a:t>
            </a:r>
            <a:r>
              <a:rPr lang="en-US" sz="1800" dirty="0" smtClean="0"/>
              <a:t>points</a:t>
            </a:r>
            <a:r>
              <a:rPr lang="tr-TR" sz="1800" dirty="0" smtClean="0"/>
              <a:t> </a:t>
            </a:r>
            <a:r>
              <a:rPr lang="en-US" sz="1800" dirty="0" smtClean="0"/>
              <a:t>roughly </a:t>
            </a:r>
            <a:r>
              <a:rPr lang="en-US" sz="1800" dirty="0"/>
              <a:t>fall on the diagonal line, then the </a:t>
            </a:r>
            <a:r>
              <a:rPr lang="en-US" sz="1800" b="1" dirty="0"/>
              <a:t>sample distribution </a:t>
            </a:r>
            <a:r>
              <a:rPr lang="en-US" sz="1800" dirty="0"/>
              <a:t>can be considered close to normal.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728663"/>
            <a:ext cx="88296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629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r>
              <a:rPr lang="tr-TR" sz="1400" dirty="0" smtClean="0"/>
              <a:t>norm_samp &lt;- rnorm(100)</a:t>
            </a:r>
          </a:p>
          <a:p>
            <a:pPr marL="0" indent="0">
              <a:buNone/>
            </a:pPr>
            <a:r>
              <a:rPr lang="tr-TR" sz="1400" dirty="0" smtClean="0"/>
              <a:t>qqnorm(norm_samp)</a:t>
            </a:r>
          </a:p>
          <a:p>
            <a:pPr marL="0" indent="0">
              <a:buNone/>
            </a:pPr>
            <a:r>
              <a:rPr lang="tr-TR" sz="1400" dirty="0" smtClean="0"/>
              <a:t>abline(a=0, b=1, col='grey')</a:t>
            </a:r>
            <a:endParaRPr lang="tr-TR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457200"/>
            <a:ext cx="5719763" cy="575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Long-Tailed Distributions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While the normal distribution is often appropriate and useful with respect to the distribution of errors </a:t>
            </a:r>
            <a:r>
              <a:rPr lang="en-US" sz="1800" dirty="0" smtClean="0"/>
              <a:t>and</a:t>
            </a:r>
            <a:r>
              <a:rPr lang="tr-TR" sz="1800" dirty="0" smtClean="0"/>
              <a:t> </a:t>
            </a:r>
            <a:r>
              <a:rPr lang="en-US" sz="1800" b="1" dirty="0" smtClean="0"/>
              <a:t>sample </a:t>
            </a:r>
            <a:r>
              <a:rPr lang="en-US" sz="1800" b="1" dirty="0"/>
              <a:t>statistics</a:t>
            </a:r>
            <a:r>
              <a:rPr lang="en-US" sz="1800" dirty="0"/>
              <a:t>, </a:t>
            </a:r>
            <a:r>
              <a:rPr lang="en-US" sz="1800" i="1" dirty="0"/>
              <a:t>it typically does not characterize the distribution of </a:t>
            </a:r>
            <a:r>
              <a:rPr lang="en-US" sz="1800" b="1" i="1" dirty="0"/>
              <a:t>raw 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Both symmetric and asymmetric distributions may have </a:t>
            </a:r>
            <a:r>
              <a:rPr lang="en-US" sz="1800" i="1" dirty="0"/>
              <a:t>long tails</a:t>
            </a:r>
            <a:r>
              <a:rPr lang="en-US" sz="1800" dirty="0"/>
              <a:t>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tails of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distribution </a:t>
            </a:r>
            <a:r>
              <a:rPr lang="en-US" sz="1800" dirty="0"/>
              <a:t>correspond to the extreme values (small and large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r>
              <a:rPr lang="en-US" sz="1800" dirty="0" err="1"/>
              <a:t>Nassim</a:t>
            </a:r>
            <a:r>
              <a:rPr lang="en-US" sz="1800" dirty="0"/>
              <a:t> </a:t>
            </a:r>
            <a:r>
              <a:rPr lang="en-US" sz="1800" dirty="0" err="1"/>
              <a:t>Taleb</a:t>
            </a:r>
            <a:r>
              <a:rPr lang="en-US" sz="1800" dirty="0"/>
              <a:t> has proposed the </a:t>
            </a:r>
            <a:r>
              <a:rPr lang="en-US" sz="1800" b="1" dirty="0"/>
              <a:t>black swan theory</a:t>
            </a:r>
            <a:r>
              <a:rPr lang="en-US" sz="1800" dirty="0"/>
              <a:t>, which </a:t>
            </a:r>
            <a:r>
              <a:rPr lang="en-US" sz="1800" dirty="0" smtClean="0"/>
              <a:t>predicts</a:t>
            </a:r>
            <a:r>
              <a:rPr lang="tr-TR" sz="1800" dirty="0" smtClean="0"/>
              <a:t> </a:t>
            </a:r>
            <a:r>
              <a:rPr lang="en-US" sz="1800" dirty="0" smtClean="0"/>
              <a:t>that </a:t>
            </a:r>
            <a:r>
              <a:rPr lang="en-US" sz="1800" dirty="0" err="1"/>
              <a:t>anamolous</a:t>
            </a:r>
            <a:r>
              <a:rPr lang="en-US" sz="1800" dirty="0"/>
              <a:t> events, such as a stock market crash, are much more likely to occur than would </a:t>
            </a:r>
            <a:r>
              <a:rPr lang="en-US" sz="1800" dirty="0" smtClean="0"/>
              <a:t>be</a:t>
            </a:r>
            <a:r>
              <a:rPr lang="tr-TR" sz="1800" dirty="0" smtClean="0"/>
              <a:t> </a:t>
            </a:r>
            <a:r>
              <a:rPr lang="en-US" sz="1800" dirty="0" smtClean="0"/>
              <a:t>predicted </a:t>
            </a:r>
            <a:r>
              <a:rPr lang="en-US" sz="1800" dirty="0"/>
              <a:t>by the normal distribution.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4343400" cy="5516563"/>
          </a:xfrm>
        </p:spPr>
        <p:txBody>
          <a:bodyPr>
            <a:normAutofit/>
          </a:bodyPr>
          <a:lstStyle/>
          <a:p>
            <a:r>
              <a:rPr lang="en-US" sz="1800" dirty="0"/>
              <a:t>In contrast to Figure </a:t>
            </a:r>
            <a:r>
              <a:rPr lang="tr-TR" sz="1800" dirty="0" smtClean="0"/>
              <a:t>above</a:t>
            </a:r>
            <a:r>
              <a:rPr lang="en-US" sz="1800" dirty="0" smtClean="0"/>
              <a:t>, </a:t>
            </a:r>
            <a:r>
              <a:rPr lang="en-US" sz="1800" dirty="0"/>
              <a:t>the points are far below the line for low values and far above the line for </a:t>
            </a:r>
            <a:r>
              <a:rPr lang="en-US" sz="1800" dirty="0" smtClean="0"/>
              <a:t>high</a:t>
            </a:r>
            <a:r>
              <a:rPr lang="tr-TR" sz="1800" dirty="0" smtClean="0"/>
              <a:t> </a:t>
            </a:r>
            <a:r>
              <a:rPr lang="en-US" sz="1800" dirty="0" smtClean="0"/>
              <a:t>values.</a:t>
            </a:r>
            <a:endParaRPr lang="tr-TR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means that we are much more likely to observe extreme values than would be expected if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data </a:t>
            </a:r>
            <a:r>
              <a:rPr lang="en-US" sz="1800" dirty="0"/>
              <a:t>had a normal distribution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Figure on right </a:t>
            </a:r>
            <a:r>
              <a:rPr lang="en-US" sz="1800" dirty="0" smtClean="0"/>
              <a:t>shows </a:t>
            </a:r>
            <a:r>
              <a:rPr lang="en-US" sz="1800" dirty="0"/>
              <a:t>another common phenomena: the points are close to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line </a:t>
            </a:r>
            <a:r>
              <a:rPr lang="en-US" sz="1800" dirty="0"/>
              <a:t>for the data within one standard deviation of the mean. </a:t>
            </a:r>
            <a:endParaRPr lang="tr-TR" sz="1800" dirty="0" smtClean="0"/>
          </a:p>
          <a:p>
            <a:r>
              <a:rPr lang="en-US" sz="1800" dirty="0" err="1" smtClean="0"/>
              <a:t>Tukey</a:t>
            </a:r>
            <a:r>
              <a:rPr lang="en-US" sz="1800" dirty="0" smtClean="0"/>
              <a:t> </a:t>
            </a:r>
            <a:r>
              <a:rPr lang="en-US" sz="1800" dirty="0"/>
              <a:t>refers to this phenomenon as data </a:t>
            </a:r>
            <a:r>
              <a:rPr lang="en-US" sz="1800" dirty="0" smtClean="0"/>
              <a:t>being</a:t>
            </a:r>
            <a:r>
              <a:rPr lang="tr-TR" sz="1800" dirty="0" smtClean="0"/>
              <a:t> </a:t>
            </a:r>
            <a:r>
              <a:rPr lang="en-US" sz="1800" b="1" dirty="0" smtClean="0"/>
              <a:t>“normal </a:t>
            </a:r>
            <a:r>
              <a:rPr lang="en-US" sz="1800" b="1" dirty="0"/>
              <a:t>in the </a:t>
            </a:r>
            <a:r>
              <a:rPr lang="en-US" sz="1800" b="1" dirty="0" smtClean="0"/>
              <a:t>middle”</a:t>
            </a:r>
            <a:r>
              <a:rPr lang="tr-TR" sz="1800" dirty="0" smtClean="0"/>
              <a:t>,</a:t>
            </a:r>
            <a:r>
              <a:rPr lang="en-US" sz="1800" b="1" dirty="0" smtClean="0"/>
              <a:t> </a:t>
            </a:r>
            <a:r>
              <a:rPr lang="en-US" sz="1800" dirty="0"/>
              <a:t>but having much longer tails</a:t>
            </a:r>
            <a:endParaRPr lang="tr-T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46" y="457201"/>
            <a:ext cx="43597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The t-distribution is a normally shaped distribution, but a bit thicker and longer on the tails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Distributions of sample means are </a:t>
            </a:r>
            <a:r>
              <a:rPr lang="en-US" sz="1800" dirty="0" smtClean="0"/>
              <a:t>typically</a:t>
            </a:r>
            <a:r>
              <a:rPr lang="tr-TR" sz="1800" dirty="0" smtClean="0"/>
              <a:t> </a:t>
            </a:r>
            <a:r>
              <a:rPr lang="en-US" sz="1800" dirty="0" smtClean="0"/>
              <a:t>shaped </a:t>
            </a:r>
            <a:r>
              <a:rPr lang="en-US" sz="1800" dirty="0"/>
              <a:t>like a t-distribution, and there is a family of t-distributions that differ depending on how large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sample </a:t>
            </a:r>
            <a:r>
              <a:rPr lang="en-US" sz="1800" dirty="0"/>
              <a:t>is.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larger the sample, the more normally shaped the t-distribution becomes</a:t>
            </a:r>
            <a:r>
              <a:rPr lang="en-US" sz="1800" dirty="0" smtClean="0"/>
              <a:t>.</a:t>
            </a:r>
            <a:r>
              <a:rPr lang="tr-TR" sz="1800" dirty="0" smtClean="0"/>
              <a:t> (Central Limit Theorem)</a:t>
            </a:r>
            <a:endParaRPr lang="tr-T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200400"/>
            <a:ext cx="66865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73763"/>
          </a:xfrm>
        </p:spPr>
        <p:txBody>
          <a:bodyPr>
            <a:normAutofit/>
          </a:bodyPr>
          <a:lstStyle/>
          <a:p>
            <a:r>
              <a:rPr lang="en-US" sz="1800" dirty="0"/>
              <a:t>Had computing power been widely available in 1908, statistics would no doubt have relied much </a:t>
            </a:r>
            <a:r>
              <a:rPr lang="en-US" sz="1800" dirty="0" smtClean="0"/>
              <a:t>more</a:t>
            </a:r>
            <a:r>
              <a:rPr lang="tr-TR" sz="1800" dirty="0" smtClean="0"/>
              <a:t> </a:t>
            </a:r>
            <a:r>
              <a:rPr lang="en-US" sz="1800" dirty="0" smtClean="0"/>
              <a:t>heavily </a:t>
            </a:r>
            <a:r>
              <a:rPr lang="en-US" sz="1800" dirty="0"/>
              <a:t>on computationally intensive resampling methods from the start. Lacking computers, </a:t>
            </a:r>
            <a:r>
              <a:rPr lang="en-US" sz="1800" dirty="0" smtClean="0"/>
              <a:t>statisticians</a:t>
            </a:r>
            <a:r>
              <a:rPr lang="tr-TR" sz="1800" dirty="0" smtClean="0"/>
              <a:t> </a:t>
            </a:r>
            <a:r>
              <a:rPr lang="en-US" sz="1800" dirty="0" smtClean="0"/>
              <a:t>turned </a:t>
            </a:r>
            <a:r>
              <a:rPr lang="en-US" sz="1800" dirty="0"/>
              <a:t>to mathematics and functions such as the t-distribution to approximate sampling distributions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It turns out that sample statistics </a:t>
            </a:r>
            <a:r>
              <a:rPr lang="en-US" sz="1800" dirty="0" smtClean="0"/>
              <a:t>are</a:t>
            </a:r>
            <a:r>
              <a:rPr lang="tr-TR" sz="1800" dirty="0" smtClean="0"/>
              <a:t> </a:t>
            </a:r>
            <a:r>
              <a:rPr lang="en-US" sz="1800" dirty="0" smtClean="0"/>
              <a:t>often </a:t>
            </a:r>
            <a:r>
              <a:rPr lang="en-US" sz="1800" dirty="0"/>
              <a:t>normally distributed, even when the underlying population data is not (a fact which led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widespread </a:t>
            </a:r>
            <a:r>
              <a:rPr lang="en-US" sz="1800" dirty="0"/>
              <a:t>application of the t-distribution). This phenomenon is termed the central limit </a:t>
            </a:r>
            <a:r>
              <a:rPr lang="en-US" sz="1800" dirty="0" smtClean="0"/>
              <a:t>theorem</a:t>
            </a:r>
            <a:r>
              <a:rPr lang="tr-TR" sz="1800" dirty="0" smtClean="0"/>
              <a:t>.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What do data scientists need to know about the t-distribution and the central limit theorem? Not a whole lot. </a:t>
            </a:r>
            <a:endParaRPr lang="tr-TR" sz="1800" dirty="0" smtClean="0"/>
          </a:p>
          <a:p>
            <a:r>
              <a:rPr lang="en-US" sz="1800" dirty="0" smtClean="0"/>
              <a:t>These distributions</a:t>
            </a:r>
            <a:r>
              <a:rPr lang="tr-TR" sz="1800" dirty="0" smtClean="0"/>
              <a:t> </a:t>
            </a:r>
            <a:r>
              <a:rPr lang="en-US" sz="1800" dirty="0" smtClean="0"/>
              <a:t>are </a:t>
            </a:r>
            <a:r>
              <a:rPr lang="en-US" sz="1800" dirty="0"/>
              <a:t>used in classical statistical inference, but are not as central to the purposes of data science. </a:t>
            </a:r>
            <a:endParaRPr lang="tr-TR" sz="1800" dirty="0" smtClean="0"/>
          </a:p>
          <a:p>
            <a:r>
              <a:rPr lang="en-US" sz="1800" dirty="0" smtClean="0"/>
              <a:t>Understanding </a:t>
            </a:r>
            <a:r>
              <a:rPr lang="en-US" sz="1800" dirty="0"/>
              <a:t>and </a:t>
            </a:r>
            <a:r>
              <a:rPr lang="en-US" sz="1800" dirty="0" smtClean="0"/>
              <a:t>quantifying</a:t>
            </a:r>
            <a:r>
              <a:rPr lang="tr-TR" sz="1800" dirty="0" smtClean="0"/>
              <a:t> </a:t>
            </a:r>
            <a:r>
              <a:rPr lang="en-US" sz="1800" dirty="0" smtClean="0"/>
              <a:t>uncertainty </a:t>
            </a:r>
            <a:r>
              <a:rPr lang="en-US" sz="1800" dirty="0"/>
              <a:t>and variation are important to data scientists, but empirical bootstrap sampling can answer most questions </a:t>
            </a:r>
            <a:r>
              <a:rPr lang="en-US" sz="1800" dirty="0" smtClean="0"/>
              <a:t>about</a:t>
            </a:r>
            <a:r>
              <a:rPr lang="tr-TR" sz="1800" dirty="0" smtClean="0"/>
              <a:t> </a:t>
            </a:r>
            <a:r>
              <a:rPr lang="en-US" sz="1800" dirty="0" smtClean="0"/>
              <a:t>sampling </a:t>
            </a:r>
            <a:r>
              <a:rPr lang="en-US" sz="1800" dirty="0"/>
              <a:t>error. </a:t>
            </a:r>
            <a:endParaRPr lang="tr-TR" sz="1800" dirty="0" smtClean="0"/>
          </a:p>
          <a:p>
            <a:r>
              <a:rPr lang="en-US" sz="1800" dirty="0" smtClean="0"/>
              <a:t>However</a:t>
            </a:r>
            <a:r>
              <a:rPr lang="en-US" sz="1800" dirty="0"/>
              <a:t>, data scientists will routinely encounter t-statistics in output from statistical software and </a:t>
            </a:r>
            <a:r>
              <a:rPr lang="en-US" sz="1800" dirty="0" smtClean="0"/>
              <a:t>statistical</a:t>
            </a:r>
            <a:r>
              <a:rPr lang="tr-TR" sz="1800" dirty="0" smtClean="0"/>
              <a:t> </a:t>
            </a:r>
            <a:r>
              <a:rPr lang="en-US" sz="1800" dirty="0" smtClean="0"/>
              <a:t>procedures </a:t>
            </a:r>
            <a:r>
              <a:rPr lang="en-US" sz="1800" dirty="0"/>
              <a:t>in R, for example in A-B tests and regressions, so familiarity with its purpose is helpful.</a:t>
            </a:r>
            <a:endParaRPr lang="tr-TR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b="1" dirty="0" smtClean="0"/>
              <a:t>*****************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Central to understanding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binomial </a:t>
            </a:r>
            <a:r>
              <a:rPr lang="en-US" sz="1800" dirty="0"/>
              <a:t>distribution is the idea of a set of trials, each trial having two possible outcomes with </a:t>
            </a:r>
            <a:r>
              <a:rPr lang="en-US" sz="1800" dirty="0" smtClean="0"/>
              <a:t>definite</a:t>
            </a:r>
            <a:r>
              <a:rPr lang="tr-TR" sz="1800" dirty="0" smtClean="0"/>
              <a:t> </a:t>
            </a:r>
            <a:r>
              <a:rPr lang="en-US" sz="1800" dirty="0" smtClean="0"/>
              <a:t>probabilities.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The binomial distribution is the frequency distribution of the number of </a:t>
            </a:r>
            <a:r>
              <a:rPr lang="en-US" sz="1800" i="1" dirty="0"/>
              <a:t>successes</a:t>
            </a:r>
            <a:r>
              <a:rPr lang="en-US" sz="1800" dirty="0"/>
              <a:t> </a:t>
            </a:r>
            <a:r>
              <a:rPr lang="en-US" sz="1800" b="1" i="1" dirty="0"/>
              <a:t>(x) </a:t>
            </a:r>
            <a:r>
              <a:rPr lang="en-US" sz="1800" dirty="0"/>
              <a:t>in a given number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i="1" dirty="0" smtClean="0"/>
              <a:t>trials</a:t>
            </a:r>
            <a:r>
              <a:rPr lang="en-US" sz="1800" dirty="0" smtClean="0"/>
              <a:t> </a:t>
            </a:r>
            <a:r>
              <a:rPr lang="en-US" sz="1800" b="1" i="1" dirty="0"/>
              <a:t>(n) </a:t>
            </a:r>
            <a:r>
              <a:rPr lang="en-US" sz="1800" dirty="0"/>
              <a:t>with specified </a:t>
            </a:r>
            <a:r>
              <a:rPr lang="en-US" sz="1800" i="1" dirty="0"/>
              <a:t>probability</a:t>
            </a:r>
            <a:r>
              <a:rPr lang="en-US" sz="1800" dirty="0"/>
              <a:t> </a:t>
            </a:r>
            <a:r>
              <a:rPr lang="en-US" sz="1800" b="1" i="1" dirty="0"/>
              <a:t>(p) </a:t>
            </a:r>
            <a:r>
              <a:rPr lang="en-US" sz="1800" dirty="0"/>
              <a:t>of success in each trial. 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The binomial distribution would answer a </a:t>
            </a:r>
            <a:r>
              <a:rPr lang="en-US" sz="1800" dirty="0" smtClean="0"/>
              <a:t>question</a:t>
            </a:r>
            <a:r>
              <a:rPr lang="tr-TR" sz="1800" dirty="0" smtClean="0"/>
              <a:t> </a:t>
            </a:r>
            <a:r>
              <a:rPr lang="en-US" sz="1800" dirty="0" smtClean="0"/>
              <a:t>like:</a:t>
            </a:r>
            <a:endParaRPr lang="tr-TR" sz="1800" dirty="0" smtClean="0"/>
          </a:p>
          <a:p>
            <a:pPr lvl="1"/>
            <a:r>
              <a:rPr lang="en-US" sz="1400" dirty="0" smtClean="0"/>
              <a:t>If </a:t>
            </a:r>
            <a:r>
              <a:rPr lang="en-US" sz="1400" dirty="0"/>
              <a:t>the probability of a click converting to a sale is 0.02, what is the probability of observing 0 sales </a:t>
            </a:r>
            <a:r>
              <a:rPr lang="en-US" sz="1400" dirty="0" smtClean="0"/>
              <a:t>in</a:t>
            </a:r>
            <a:r>
              <a:rPr lang="tr-TR" sz="1400" dirty="0" smtClean="0"/>
              <a:t> </a:t>
            </a:r>
            <a:r>
              <a:rPr lang="en-US" sz="1400" dirty="0" smtClean="0"/>
              <a:t>200 </a:t>
            </a:r>
            <a:r>
              <a:rPr lang="en-US" sz="1400" dirty="0"/>
              <a:t>clicks</a:t>
            </a:r>
            <a:r>
              <a:rPr lang="en-US" sz="1400" dirty="0" smtClean="0"/>
              <a:t>?</a:t>
            </a:r>
            <a:endParaRPr lang="tr-TR" sz="1400" dirty="0" smtClean="0"/>
          </a:p>
          <a:p>
            <a:endParaRPr lang="tr-TR" sz="1800" dirty="0"/>
          </a:p>
          <a:p>
            <a:r>
              <a:rPr lang="en-US" sz="1800" dirty="0"/>
              <a:t>Binomial outcomes are important to model, since they represent, among other things, fundamental decisions (buy or don’t buy, </a:t>
            </a:r>
            <a:r>
              <a:rPr lang="en-US" sz="1800" dirty="0" smtClean="0"/>
              <a:t>click</a:t>
            </a:r>
            <a:r>
              <a:rPr lang="tr-TR" sz="1800" dirty="0" smtClean="0"/>
              <a:t> or </a:t>
            </a:r>
            <a:r>
              <a:rPr lang="tr-TR" sz="1800" dirty="0"/>
              <a:t>don’t click, survive or die, etc.).</a:t>
            </a:r>
          </a:p>
          <a:p>
            <a:r>
              <a:rPr lang="en-US" sz="1800" dirty="0"/>
              <a:t>A binomial trial is an experiment with two possible outcomes: one with probability </a:t>
            </a:r>
            <a:r>
              <a:rPr lang="en-US" sz="1800" i="1" dirty="0"/>
              <a:t>p </a:t>
            </a:r>
            <a:r>
              <a:rPr lang="en-US" sz="1800" dirty="0"/>
              <a:t>and the other with probability </a:t>
            </a:r>
            <a:r>
              <a:rPr lang="en-US" sz="1800" i="1" dirty="0"/>
              <a:t>1 – p</a:t>
            </a:r>
            <a:r>
              <a:rPr lang="en-US" sz="1800" dirty="0"/>
              <a:t>.</a:t>
            </a:r>
          </a:p>
          <a:p>
            <a:r>
              <a:rPr lang="en-US" sz="1800" dirty="0"/>
              <a:t>With large </a:t>
            </a:r>
            <a:r>
              <a:rPr lang="en-US" sz="1800" i="1" dirty="0"/>
              <a:t>n</a:t>
            </a:r>
            <a:r>
              <a:rPr lang="en-US" sz="1800" dirty="0"/>
              <a:t>, and provided </a:t>
            </a:r>
            <a:r>
              <a:rPr lang="en-US" sz="1800" i="1" dirty="0"/>
              <a:t>p </a:t>
            </a:r>
            <a:r>
              <a:rPr lang="en-US" sz="1800" dirty="0"/>
              <a:t>is not too close to 0 or 1, the binomial distribution can be approximated by the normal distribution.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Poisson and Related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Many processes produce events randomly at a given overall </a:t>
            </a:r>
            <a:r>
              <a:rPr lang="en-US" sz="1800" dirty="0" smtClean="0"/>
              <a:t>rate</a:t>
            </a:r>
            <a:endParaRPr lang="tr-TR" sz="1800" dirty="0" smtClean="0"/>
          </a:p>
          <a:p>
            <a:pPr lvl="1"/>
            <a:r>
              <a:rPr lang="en-US" sz="1400" dirty="0" smtClean="0"/>
              <a:t>visitors </a:t>
            </a:r>
            <a:r>
              <a:rPr lang="en-US" sz="1400" dirty="0"/>
              <a:t>arriving at a </a:t>
            </a:r>
            <a:r>
              <a:rPr lang="en-US" sz="1400" dirty="0" smtClean="0"/>
              <a:t>website</a:t>
            </a:r>
            <a:endParaRPr lang="tr-TR" sz="1400" dirty="0" smtClean="0"/>
          </a:p>
          <a:p>
            <a:pPr lvl="1"/>
            <a:r>
              <a:rPr lang="en-US" sz="1400" dirty="0" smtClean="0"/>
              <a:t>cars</a:t>
            </a:r>
            <a:r>
              <a:rPr lang="tr-TR" sz="1400" dirty="0" smtClean="0"/>
              <a:t> </a:t>
            </a:r>
            <a:r>
              <a:rPr lang="en-US" sz="1400" dirty="0" smtClean="0"/>
              <a:t>arriving </a:t>
            </a:r>
            <a:r>
              <a:rPr lang="en-US" sz="1400" dirty="0"/>
              <a:t>at a toll plaza (events spread over </a:t>
            </a:r>
            <a:r>
              <a:rPr lang="en-US" sz="1400" dirty="0" smtClean="0"/>
              <a:t>time)</a:t>
            </a:r>
            <a:endParaRPr lang="tr-TR" sz="1400" dirty="0" smtClean="0"/>
          </a:p>
          <a:p>
            <a:pPr lvl="1"/>
            <a:r>
              <a:rPr lang="en-US" sz="1400" dirty="0" smtClean="0"/>
              <a:t>imperfections </a:t>
            </a:r>
            <a:r>
              <a:rPr lang="en-US" sz="1400" dirty="0"/>
              <a:t>in a square meter of </a:t>
            </a:r>
            <a:r>
              <a:rPr lang="en-US" sz="1400" dirty="0" smtClean="0"/>
              <a:t>fabric</a:t>
            </a:r>
            <a:endParaRPr lang="tr-TR" sz="1400" dirty="0" smtClean="0"/>
          </a:p>
          <a:p>
            <a:pPr lvl="1"/>
            <a:endParaRPr lang="tr-TR" sz="1400" dirty="0" smtClean="0"/>
          </a:p>
          <a:p>
            <a:r>
              <a:rPr lang="en-US" sz="2200" dirty="0"/>
              <a:t>The key parameter in a Poisson distribution is , or lambda. This is the mean number of events </a:t>
            </a:r>
            <a:r>
              <a:rPr lang="en-US" sz="2200" dirty="0" smtClean="0"/>
              <a:t>that</a:t>
            </a:r>
            <a:r>
              <a:rPr lang="tr-TR" sz="2200" dirty="0" smtClean="0"/>
              <a:t> </a:t>
            </a:r>
            <a:r>
              <a:rPr lang="en-US" sz="2200" dirty="0" smtClean="0"/>
              <a:t>occurs </a:t>
            </a:r>
            <a:r>
              <a:rPr lang="en-US" sz="2200" dirty="0"/>
              <a:t>in a specified interval of time or space</a:t>
            </a:r>
            <a:r>
              <a:rPr lang="en-US" sz="2200" dirty="0" smtClean="0"/>
              <a:t>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Exponential Distribution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dirty="0"/>
              <a:t>Using the same parameter that we used in the Poisson distribution, we can also model the </a:t>
            </a:r>
            <a:r>
              <a:rPr lang="en-US" sz="1800" dirty="0" smtClean="0"/>
              <a:t>distribution</a:t>
            </a:r>
            <a:r>
              <a:rPr lang="tr-TR" sz="1800" dirty="0" smtClean="0"/>
              <a:t> </a:t>
            </a:r>
            <a:r>
              <a:rPr lang="en-US" sz="1800" dirty="0" smtClean="0"/>
              <a:t>of </a:t>
            </a:r>
            <a:r>
              <a:rPr lang="en-US" sz="1800" dirty="0"/>
              <a:t>the time between </a:t>
            </a:r>
            <a:r>
              <a:rPr lang="en-US" sz="1800" dirty="0" smtClean="0"/>
              <a:t>events</a:t>
            </a:r>
            <a:endParaRPr lang="tr-TR" sz="1800" dirty="0" smtClean="0"/>
          </a:p>
          <a:p>
            <a:pPr lvl="1"/>
            <a:r>
              <a:rPr lang="en-US" sz="1400" dirty="0" smtClean="0"/>
              <a:t>time </a:t>
            </a:r>
            <a:r>
              <a:rPr lang="en-US" sz="1400" dirty="0"/>
              <a:t>between visits to a </a:t>
            </a:r>
            <a:r>
              <a:rPr lang="en-US" sz="1400" dirty="0" smtClean="0"/>
              <a:t>website</a:t>
            </a:r>
            <a:endParaRPr lang="tr-TR" sz="1400" dirty="0" smtClean="0"/>
          </a:p>
          <a:p>
            <a:pPr lvl="1"/>
            <a:r>
              <a:rPr lang="en-US" sz="1400" dirty="0"/>
              <a:t>time </a:t>
            </a:r>
            <a:r>
              <a:rPr lang="tr-TR" sz="1400" dirty="0" smtClean="0"/>
              <a:t> </a:t>
            </a:r>
            <a:r>
              <a:rPr lang="en-US" sz="1400" dirty="0" smtClean="0"/>
              <a:t>between </a:t>
            </a:r>
            <a:r>
              <a:rPr lang="en-US" sz="1400" dirty="0"/>
              <a:t>cars arriving at a toll </a:t>
            </a:r>
            <a:r>
              <a:rPr lang="en-US" sz="1400" dirty="0" smtClean="0"/>
              <a:t>plaza</a:t>
            </a:r>
            <a:endParaRPr lang="tr-TR" sz="1400" dirty="0"/>
          </a:p>
          <a:p>
            <a:endParaRPr lang="tr-TR" sz="1800" dirty="0" smtClean="0"/>
          </a:p>
          <a:p>
            <a:r>
              <a:rPr lang="en-US" sz="1800" dirty="0"/>
              <a:t>A key assumption in any simulation study for either the Poisson or exponential distribution is that the rate</a:t>
            </a:r>
            <a:r>
              <a:rPr lang="en-US" sz="1800" dirty="0" smtClean="0"/>
              <a:t>,</a:t>
            </a:r>
            <a:r>
              <a:rPr lang="tr-TR" sz="1800" dirty="0" smtClean="0"/>
              <a:t> </a:t>
            </a:r>
            <a:r>
              <a:rPr lang="en-US" sz="1800" dirty="0" smtClean="0"/>
              <a:t>, </a:t>
            </a:r>
            <a:r>
              <a:rPr lang="en-US" sz="1800" dirty="0"/>
              <a:t>remains constant over the period being considered. This is rarely reasonable in a global sense; </a:t>
            </a:r>
            <a:r>
              <a:rPr lang="en-US" sz="1800" dirty="0" smtClean="0"/>
              <a:t>for</a:t>
            </a:r>
            <a:r>
              <a:rPr lang="tr-TR" sz="1800" dirty="0" smtClean="0"/>
              <a:t> </a:t>
            </a:r>
            <a:r>
              <a:rPr lang="en-US" sz="1800" dirty="0" smtClean="0"/>
              <a:t>example</a:t>
            </a:r>
            <a:r>
              <a:rPr lang="en-US" sz="1800" dirty="0"/>
              <a:t>, traffic on roads or data networks varies by time of day and day of week. </a:t>
            </a:r>
            <a:endParaRPr lang="tr-TR" sz="1800" dirty="0" smtClean="0"/>
          </a:p>
          <a:p>
            <a:endParaRPr lang="tr-TR" sz="1800" dirty="0"/>
          </a:p>
          <a:p>
            <a:r>
              <a:rPr lang="en-US" sz="1800" dirty="0" smtClean="0"/>
              <a:t>However</a:t>
            </a:r>
            <a:r>
              <a:rPr lang="en-US" sz="1800" dirty="0"/>
              <a:t>, the </a:t>
            </a:r>
            <a:r>
              <a:rPr lang="en-US" sz="1800" dirty="0" smtClean="0"/>
              <a:t>time</a:t>
            </a:r>
            <a:r>
              <a:rPr lang="tr-TR" sz="1800" dirty="0" smtClean="0"/>
              <a:t> </a:t>
            </a:r>
            <a:r>
              <a:rPr lang="en-US" sz="1800" dirty="0" smtClean="0"/>
              <a:t>periods</a:t>
            </a:r>
            <a:r>
              <a:rPr lang="en-US" sz="1800" dirty="0"/>
              <a:t>, or areas of space, can usually be divided into segments that are sufficiently homogeneous so </a:t>
            </a:r>
            <a:r>
              <a:rPr lang="en-US" sz="1800" dirty="0" smtClean="0"/>
              <a:t>that</a:t>
            </a:r>
            <a:r>
              <a:rPr lang="tr-TR" sz="1800" dirty="0" smtClean="0"/>
              <a:t> </a:t>
            </a:r>
            <a:r>
              <a:rPr lang="en-US" sz="1800" dirty="0" smtClean="0"/>
              <a:t>analysis </a:t>
            </a:r>
            <a:r>
              <a:rPr lang="en-US" sz="1800" dirty="0"/>
              <a:t>or simulation within those periods is valid.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200" dirty="0"/>
              <a:t>Weibull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 dirty="0"/>
              <a:t>In many cases, the event rate does not remain constant over time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tr-TR" sz="1800" dirty="0"/>
              <a:t>The </a:t>
            </a:r>
            <a:r>
              <a:rPr lang="tr-TR" sz="1800" i="1" dirty="0" smtClean="0"/>
              <a:t>Weibull </a:t>
            </a:r>
            <a:r>
              <a:rPr lang="en-US" sz="1800" dirty="0" smtClean="0"/>
              <a:t>distribution </a:t>
            </a:r>
            <a:r>
              <a:rPr lang="en-US" sz="1800" dirty="0"/>
              <a:t>is an extension of the exponential distribution, in which the event rate is allowed to change, </a:t>
            </a:r>
            <a:r>
              <a:rPr lang="en-US" sz="1800" dirty="0" smtClean="0"/>
              <a:t>as</a:t>
            </a:r>
            <a:r>
              <a:rPr lang="tr-TR" sz="1800" dirty="0" smtClean="0"/>
              <a:t> </a:t>
            </a:r>
            <a:r>
              <a:rPr lang="en-US" sz="1800" dirty="0" smtClean="0"/>
              <a:t>specified </a:t>
            </a:r>
            <a:r>
              <a:rPr lang="en-US" sz="1800" dirty="0"/>
              <a:t>by a </a:t>
            </a:r>
            <a:r>
              <a:rPr lang="en-US" sz="1800" i="1" dirty="0"/>
              <a:t>shape parameter</a:t>
            </a:r>
            <a:r>
              <a:rPr lang="en-US" sz="1800" dirty="0" smtClean="0"/>
              <a:t>,</a:t>
            </a:r>
            <a:r>
              <a:rPr lang="tr-TR" sz="1800" dirty="0"/>
              <a:t> ß</a:t>
            </a:r>
            <a:r>
              <a:rPr lang="en-US" sz="1800" dirty="0" smtClean="0"/>
              <a:t> </a:t>
            </a:r>
            <a:r>
              <a:rPr lang="en-US" sz="1800" dirty="0"/>
              <a:t>. </a:t>
            </a:r>
            <a:endParaRPr lang="tr-TR" sz="1800" dirty="0" smtClean="0"/>
          </a:p>
          <a:p>
            <a:r>
              <a:rPr lang="en-US" sz="1800" dirty="0"/>
              <a:t>If </a:t>
            </a:r>
            <a:r>
              <a:rPr lang="en-US" sz="1800" dirty="0" smtClean="0"/>
              <a:t>ß</a:t>
            </a:r>
            <a:r>
              <a:rPr lang="tr-TR" sz="1800" dirty="0" smtClean="0"/>
              <a:t> </a:t>
            </a:r>
            <a:r>
              <a:rPr lang="en-US" sz="1800" dirty="0" smtClean="0"/>
              <a:t>&gt; </a:t>
            </a:r>
            <a:r>
              <a:rPr lang="en-US" sz="1800" dirty="0"/>
              <a:t>1, the probability of an event increases over time, </a:t>
            </a:r>
            <a:r>
              <a:rPr lang="en-US" sz="1800" dirty="0" smtClean="0"/>
              <a:t>if</a:t>
            </a:r>
            <a:r>
              <a:rPr lang="tr-TR" sz="1800" dirty="0" smtClean="0"/>
              <a:t> </a:t>
            </a:r>
            <a:r>
              <a:rPr lang="en-US" sz="1800" dirty="0" smtClean="0"/>
              <a:t>ß </a:t>
            </a:r>
            <a:r>
              <a:rPr lang="en-US" sz="1800" dirty="0"/>
              <a:t>&lt; 1, </a:t>
            </a:r>
            <a:r>
              <a:rPr lang="en-US" sz="1800" dirty="0" smtClean="0"/>
              <a:t>it</a:t>
            </a:r>
            <a:r>
              <a:rPr lang="tr-TR" sz="1800" dirty="0" smtClean="0"/>
              <a:t> decreases.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KEY IDEAS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 </a:t>
            </a:r>
            <a:r>
              <a:rPr lang="en-US" sz="1800" dirty="0"/>
              <a:t>events that occur at a constant rate, the number of events per unit of time or space can be modeled as a </a:t>
            </a:r>
            <a:r>
              <a:rPr lang="en-US" sz="1800" b="1" i="1" dirty="0"/>
              <a:t>Poisson distribution</a:t>
            </a:r>
            <a:r>
              <a:rPr lang="en-US" sz="1800" dirty="0"/>
              <a:t>.</a:t>
            </a:r>
          </a:p>
          <a:p>
            <a:r>
              <a:rPr lang="en-US" sz="1800" dirty="0"/>
              <a:t>In this scenario, you can also model the time or distance between one event and the next as an </a:t>
            </a:r>
            <a:r>
              <a:rPr lang="en-US" sz="1800" b="1" i="1" dirty="0"/>
              <a:t>exponential distribution</a:t>
            </a:r>
            <a:r>
              <a:rPr lang="en-US" sz="1800" dirty="0"/>
              <a:t>.</a:t>
            </a:r>
          </a:p>
          <a:p>
            <a:r>
              <a:rPr lang="en-US" sz="1800" dirty="0"/>
              <a:t>A changing event rate over time (e.g., an increasing probability of device failure) can be modeled with the </a:t>
            </a:r>
            <a:r>
              <a:rPr lang="en-US" sz="1800" b="1" i="1" dirty="0" err="1"/>
              <a:t>Weibull</a:t>
            </a:r>
            <a:r>
              <a:rPr lang="en-US" sz="1800" b="1" i="1" dirty="0"/>
              <a:t> distribution</a:t>
            </a:r>
            <a:r>
              <a:rPr lang="en-US" sz="1800" dirty="0"/>
              <a:t>.</a:t>
            </a:r>
            <a:endParaRPr lang="tr-TR" sz="1800" dirty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955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i="1" dirty="0"/>
              <a:t>Random </a:t>
            </a:r>
            <a:r>
              <a:rPr lang="tr-TR" i="1" dirty="0"/>
              <a:t>S</a:t>
            </a:r>
            <a:r>
              <a:rPr lang="tr-TR" i="1" dirty="0" smtClean="0"/>
              <a:t>ampling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Random sampling </a:t>
            </a:r>
            <a:r>
              <a:rPr lang="en-US" sz="1800" dirty="0"/>
              <a:t>is a process in which each available member of the population being sampled has </a:t>
            </a:r>
            <a:r>
              <a:rPr lang="en-US" sz="1800" dirty="0" smtClean="0"/>
              <a:t>an</a:t>
            </a:r>
            <a:r>
              <a:rPr lang="tr-TR" sz="1800" dirty="0" smtClean="0"/>
              <a:t> </a:t>
            </a:r>
            <a:r>
              <a:rPr lang="en-US" sz="1800" dirty="0" smtClean="0"/>
              <a:t>equal </a:t>
            </a:r>
            <a:r>
              <a:rPr lang="en-US" sz="1800" dirty="0"/>
              <a:t>chance of being chosen for the sample at each draw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sample that results is called a </a:t>
            </a:r>
            <a:r>
              <a:rPr lang="en-US" sz="1800" i="1" dirty="0" smtClean="0"/>
              <a:t>simple</a:t>
            </a:r>
            <a:r>
              <a:rPr lang="tr-TR" sz="1800" i="1" dirty="0" smtClean="0"/>
              <a:t> random </a:t>
            </a:r>
            <a:r>
              <a:rPr lang="tr-TR" sz="1800" i="1" dirty="0"/>
              <a:t>sample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Data quality in data science involves completeness, consistency of format, cleanliness, and accuracy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individual </a:t>
            </a:r>
            <a:r>
              <a:rPr lang="en-US" sz="1800" dirty="0"/>
              <a:t>data points. Statistics adds the notion of </a:t>
            </a:r>
            <a:r>
              <a:rPr lang="en-US" sz="1800" i="1" dirty="0"/>
              <a:t>representativeness</a:t>
            </a:r>
            <a:r>
              <a:rPr lang="en-US" sz="1800" dirty="0"/>
              <a:t>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77623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tr-TR" dirty="0" smtClean="0"/>
              <a:t>Sample Bias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The classic example is the </a:t>
            </a:r>
            <a:r>
              <a:rPr lang="en-US" sz="1400" i="1" dirty="0"/>
              <a:t>Literary Digest </a:t>
            </a:r>
            <a:r>
              <a:rPr lang="en-US" sz="1400" dirty="0"/>
              <a:t>poll of 1936 that predicted a victory of Al Landon </a:t>
            </a:r>
            <a:r>
              <a:rPr lang="en-US" sz="1400" dirty="0" smtClean="0"/>
              <a:t>against</a:t>
            </a:r>
            <a:r>
              <a:rPr lang="tr-TR" sz="1400" dirty="0" smtClean="0"/>
              <a:t> </a:t>
            </a:r>
            <a:r>
              <a:rPr lang="en-US" sz="1400" dirty="0" smtClean="0"/>
              <a:t>Franklin </a:t>
            </a:r>
            <a:r>
              <a:rPr lang="en-US" sz="1400" dirty="0"/>
              <a:t>Roosevelt. The </a:t>
            </a:r>
            <a:r>
              <a:rPr lang="en-US" sz="1400" i="1" dirty="0"/>
              <a:t>Literary Digest</a:t>
            </a:r>
            <a:r>
              <a:rPr lang="en-US" sz="1400" dirty="0"/>
              <a:t>, a leading periodical of the day, polled its entire </a:t>
            </a:r>
            <a:r>
              <a:rPr lang="en-US" sz="1400" dirty="0" smtClean="0"/>
              <a:t>subscriber</a:t>
            </a:r>
            <a:r>
              <a:rPr lang="tr-TR" sz="1400" dirty="0" smtClean="0"/>
              <a:t> </a:t>
            </a:r>
            <a:r>
              <a:rPr lang="en-US" sz="1400" dirty="0" smtClean="0"/>
              <a:t>base</a:t>
            </a:r>
            <a:r>
              <a:rPr lang="en-US" sz="1400" dirty="0"/>
              <a:t>, plus additional lists of individuals, a total of over 10 million, and predicted a landslide victory </a:t>
            </a:r>
            <a:r>
              <a:rPr lang="en-US" sz="1400" dirty="0" smtClean="0"/>
              <a:t>for</a:t>
            </a:r>
            <a:r>
              <a:rPr lang="tr-TR" sz="1400" dirty="0" smtClean="0"/>
              <a:t> </a:t>
            </a:r>
            <a:r>
              <a:rPr lang="en-US" sz="1400" dirty="0" smtClean="0"/>
              <a:t>Landon</a:t>
            </a:r>
            <a:r>
              <a:rPr lang="en-US" sz="1400" dirty="0"/>
              <a:t>. George Gallup, founder of the Gallup Poll, conducted biweekly polls of just 2,000, </a:t>
            </a:r>
            <a:r>
              <a:rPr lang="en-US" sz="1400" dirty="0" smtClean="0"/>
              <a:t>and</a:t>
            </a:r>
            <a:r>
              <a:rPr lang="tr-TR" sz="1400" dirty="0" smtClean="0"/>
              <a:t> </a:t>
            </a:r>
            <a:r>
              <a:rPr lang="en-US" sz="1400" dirty="0" smtClean="0"/>
              <a:t>accurately </a:t>
            </a:r>
            <a:r>
              <a:rPr lang="en-US" sz="1400" dirty="0"/>
              <a:t>predicted a Roosevelt victory. The difference lay in the selection of those polled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pPr lvl="1"/>
            <a:r>
              <a:rPr lang="en-US" sz="1400" dirty="0"/>
              <a:t>The Literary Digest opted for quantity, paying little attention to the method of selection. They ended </a:t>
            </a:r>
            <a:r>
              <a:rPr lang="en-US" sz="1400" dirty="0" smtClean="0"/>
              <a:t>up</a:t>
            </a:r>
            <a:r>
              <a:rPr lang="tr-TR" sz="1400" dirty="0" smtClean="0"/>
              <a:t> </a:t>
            </a:r>
            <a:r>
              <a:rPr lang="en-US" sz="1400" dirty="0" smtClean="0"/>
              <a:t>polling </a:t>
            </a:r>
            <a:r>
              <a:rPr lang="en-US" sz="1400" dirty="0"/>
              <a:t>those with relatively high socioeconomic status (their own subscribers, plus those who, by </a:t>
            </a:r>
            <a:r>
              <a:rPr lang="en-US" sz="1400" dirty="0" smtClean="0"/>
              <a:t>virtue</a:t>
            </a:r>
            <a:r>
              <a:rPr lang="tr-TR" sz="1400" dirty="0" smtClean="0"/>
              <a:t> </a:t>
            </a:r>
            <a:r>
              <a:rPr lang="en-US" sz="1400" dirty="0" smtClean="0"/>
              <a:t>of </a:t>
            </a:r>
            <a:r>
              <a:rPr lang="en-US" sz="1400" dirty="0"/>
              <a:t>owning luxuries like telephones and automobiles, appeared in marketers’ lists</a:t>
            </a:r>
            <a:r>
              <a:rPr lang="en-US" sz="1400" dirty="0" smtClean="0"/>
              <a:t>).</a:t>
            </a:r>
            <a:endParaRPr lang="tr-TR" sz="1400" dirty="0" smtClean="0"/>
          </a:p>
          <a:p>
            <a:endParaRPr lang="tr-TR" sz="1800" dirty="0" smtClean="0"/>
          </a:p>
          <a:p>
            <a:r>
              <a:rPr lang="tr-TR" sz="1800" dirty="0" smtClean="0"/>
              <a:t>The </a:t>
            </a:r>
            <a:r>
              <a:rPr lang="tr-TR" sz="1800" dirty="0"/>
              <a:t>result was </a:t>
            </a:r>
            <a:r>
              <a:rPr lang="tr-TR" sz="1800" b="1" i="1" dirty="0" smtClean="0"/>
              <a:t>sample </a:t>
            </a:r>
            <a:r>
              <a:rPr lang="en-US" sz="1800" b="1" i="1" dirty="0" smtClean="0"/>
              <a:t>bias</a:t>
            </a:r>
            <a:r>
              <a:rPr lang="en-US" sz="1800" dirty="0"/>
              <a:t>; that is, the sample was different in some meaningful nonrandom way from the larger population </a:t>
            </a:r>
            <a:r>
              <a:rPr lang="en-US" sz="1800" dirty="0" smtClean="0"/>
              <a:t>it</a:t>
            </a:r>
            <a:r>
              <a:rPr lang="tr-TR" sz="1800" dirty="0" smtClean="0"/>
              <a:t> was </a:t>
            </a:r>
            <a:r>
              <a:rPr lang="tr-TR" sz="1800" dirty="0"/>
              <a:t>meant to represent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The term </a:t>
            </a:r>
            <a:r>
              <a:rPr lang="en-US" sz="1800" i="1" dirty="0"/>
              <a:t>nonrandom </a:t>
            </a:r>
            <a:r>
              <a:rPr lang="en-US" sz="1800" dirty="0"/>
              <a:t>is important — hardly any sample, including </a:t>
            </a:r>
            <a:r>
              <a:rPr lang="en-US" sz="1800" dirty="0" smtClean="0"/>
              <a:t>random</a:t>
            </a:r>
            <a:r>
              <a:rPr lang="tr-TR" sz="1800" dirty="0" smtClean="0"/>
              <a:t> </a:t>
            </a:r>
            <a:r>
              <a:rPr lang="en-US" sz="1800" dirty="0" smtClean="0"/>
              <a:t>samples</a:t>
            </a:r>
            <a:r>
              <a:rPr lang="en-US" sz="1800" dirty="0"/>
              <a:t>, will be exactly representative of the population. </a:t>
            </a:r>
            <a:endParaRPr lang="tr-TR" sz="1800" dirty="0" smtClean="0"/>
          </a:p>
          <a:p>
            <a:r>
              <a:rPr lang="en-US" sz="1800" dirty="0" smtClean="0"/>
              <a:t>Sample </a:t>
            </a:r>
            <a:r>
              <a:rPr lang="en-US" sz="1800" dirty="0"/>
              <a:t>bias occurs when the difference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meaningful</a:t>
            </a:r>
            <a:r>
              <a:rPr lang="en-US" sz="1800" dirty="0"/>
              <a:t>, and can be expected to continue for other samples drawn in the same way as the first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/>
            <a:endParaRPr lang="tr-TR" sz="1400" dirty="0" smtClean="0"/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reviews of restaurants, hotels, cafes, and so on that you read on social media sites like Yelp are prone to bias because </a:t>
            </a:r>
            <a:r>
              <a:rPr lang="en-US" sz="1400" dirty="0" smtClean="0"/>
              <a:t>the</a:t>
            </a:r>
            <a:r>
              <a:rPr lang="tr-TR" sz="1400" dirty="0" smtClean="0"/>
              <a:t> </a:t>
            </a:r>
            <a:r>
              <a:rPr lang="en-US" sz="1400" dirty="0" smtClean="0"/>
              <a:t>people </a:t>
            </a:r>
            <a:r>
              <a:rPr lang="en-US" sz="1400" dirty="0"/>
              <a:t>submitting them are not randomly selected; rather, </a:t>
            </a:r>
            <a:r>
              <a:rPr lang="en-US" sz="1400" dirty="0" smtClean="0"/>
              <a:t>they</a:t>
            </a:r>
            <a:r>
              <a:rPr lang="tr-TR" sz="1400" dirty="0" smtClean="0"/>
              <a:t> </a:t>
            </a:r>
            <a:r>
              <a:rPr lang="en-US" sz="1400" dirty="0" smtClean="0"/>
              <a:t>themselves </a:t>
            </a:r>
            <a:r>
              <a:rPr lang="en-US" sz="1400" dirty="0"/>
              <a:t>have taken the initiative to write. This leads to </a:t>
            </a:r>
            <a:r>
              <a:rPr lang="en-US" sz="1400" dirty="0" smtClean="0"/>
              <a:t>self</a:t>
            </a:r>
            <a:r>
              <a:rPr lang="tr-TR" sz="1400" dirty="0" smtClean="0"/>
              <a:t>-</a:t>
            </a:r>
            <a:r>
              <a:rPr lang="en-US" sz="1400" dirty="0" smtClean="0"/>
              <a:t>selection</a:t>
            </a:r>
            <a:r>
              <a:rPr lang="tr-TR" sz="1400" dirty="0" smtClean="0"/>
              <a:t> </a:t>
            </a:r>
            <a:r>
              <a:rPr lang="en-US" sz="1400" dirty="0" smtClean="0"/>
              <a:t>bias </a:t>
            </a:r>
            <a:r>
              <a:rPr lang="en-US" sz="1400" dirty="0"/>
              <a:t>— the people motivated to write reviews may be those who had poor experiences, may have an association </a:t>
            </a:r>
            <a:r>
              <a:rPr lang="en-US" sz="1400" dirty="0" smtClean="0"/>
              <a:t>with</a:t>
            </a:r>
            <a:r>
              <a:rPr lang="tr-TR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/>
              <a:t>establishment, or may simply be a different type of person from those who do not write reviews.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5487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tr-TR" dirty="0" smtClean="0"/>
              <a:t>Bias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83163"/>
          </a:xfrm>
        </p:spPr>
        <p:txBody>
          <a:bodyPr/>
          <a:lstStyle/>
          <a:p>
            <a:r>
              <a:rPr lang="en-US" sz="1800" dirty="0"/>
              <a:t>Statistical bias refers to measurement or sampling errors that are systematic and produced by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measurement </a:t>
            </a:r>
            <a:r>
              <a:rPr lang="en-US" sz="1800" dirty="0"/>
              <a:t>or sampling process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/>
            <a:r>
              <a:rPr lang="en-US" sz="1400" dirty="0"/>
              <a:t>Consider the physical process of a gun shooting at a target. It will not </a:t>
            </a:r>
            <a:r>
              <a:rPr lang="en-US" sz="1400" dirty="0" smtClean="0"/>
              <a:t>hit</a:t>
            </a:r>
            <a:r>
              <a:rPr lang="tr-TR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/>
              <a:t>absolute center of the target every time, or even much at all. An unbiased process will produce </a:t>
            </a:r>
            <a:r>
              <a:rPr lang="en-US" sz="1400" dirty="0" smtClean="0"/>
              <a:t>error,</a:t>
            </a:r>
            <a:r>
              <a:rPr lang="tr-TR" sz="1400" dirty="0" smtClean="0"/>
              <a:t> </a:t>
            </a:r>
            <a:r>
              <a:rPr lang="en-US" sz="1400" dirty="0" smtClean="0"/>
              <a:t>but </a:t>
            </a:r>
            <a:r>
              <a:rPr lang="en-US" sz="1400" dirty="0"/>
              <a:t>it is random and does not tend strongly in any </a:t>
            </a:r>
            <a:r>
              <a:rPr lang="en-US" sz="1400" dirty="0" smtClean="0"/>
              <a:t>direction</a:t>
            </a:r>
            <a:endParaRPr lang="tr-TR" sz="1400" dirty="0" smtClean="0"/>
          </a:p>
          <a:p>
            <a:pPr lvl="1"/>
            <a:r>
              <a:rPr lang="en-US" sz="1400" dirty="0"/>
              <a:t>The results shown in </a:t>
            </a:r>
            <a:r>
              <a:rPr lang="tr-TR" sz="1400" dirty="0" smtClean="0"/>
              <a:t>secodn figure </a:t>
            </a:r>
            <a:r>
              <a:rPr lang="en-US" sz="1400" dirty="0" smtClean="0"/>
              <a:t>show </a:t>
            </a:r>
            <a:r>
              <a:rPr lang="en-US" sz="1400" dirty="0"/>
              <a:t>a biased process — there is still random error in both the x and y direction, but there is also </a:t>
            </a:r>
            <a:r>
              <a:rPr lang="en-US" sz="1400" dirty="0" smtClean="0"/>
              <a:t>a</a:t>
            </a:r>
            <a:r>
              <a:rPr lang="tr-TR" sz="1400" dirty="0" smtClean="0"/>
              <a:t> </a:t>
            </a:r>
            <a:r>
              <a:rPr lang="en-US" sz="1400" dirty="0" smtClean="0"/>
              <a:t>bias</a:t>
            </a:r>
            <a:r>
              <a:rPr lang="en-US" sz="1400" dirty="0"/>
              <a:t>. Shots tend to fall in the upper-right quadrant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r>
              <a:rPr lang="en-US" sz="1800" dirty="0"/>
              <a:t>When a result does suggest </a:t>
            </a:r>
            <a:r>
              <a:rPr lang="en-US" sz="1800" dirty="0" smtClean="0"/>
              <a:t>bias</a:t>
            </a:r>
            <a:r>
              <a:rPr lang="tr-TR" sz="1800" dirty="0" smtClean="0"/>
              <a:t>,</a:t>
            </a:r>
            <a:r>
              <a:rPr lang="en-US" sz="1800" dirty="0" smtClean="0"/>
              <a:t> it </a:t>
            </a:r>
            <a:r>
              <a:rPr lang="en-US" sz="1800" dirty="0"/>
              <a:t>is often an indicator that a statistical or machine </a:t>
            </a:r>
            <a:r>
              <a:rPr lang="en-US" sz="1800" dirty="0" smtClean="0"/>
              <a:t>learning</a:t>
            </a:r>
            <a:r>
              <a:rPr lang="tr-TR" sz="1800" dirty="0" smtClean="0"/>
              <a:t> </a:t>
            </a:r>
            <a:r>
              <a:rPr lang="en-US" sz="1800" dirty="0" smtClean="0"/>
              <a:t>model </a:t>
            </a:r>
            <a:r>
              <a:rPr lang="en-US" sz="1800" dirty="0"/>
              <a:t>has been </a:t>
            </a:r>
            <a:r>
              <a:rPr lang="en-US" sz="1800" dirty="0" err="1"/>
              <a:t>misspecified</a:t>
            </a:r>
            <a:r>
              <a:rPr lang="en-US" sz="1800" dirty="0"/>
              <a:t>, or an important variable left out.</a:t>
            </a:r>
            <a:endParaRPr lang="tr-TR" sz="1800" dirty="0" smtClean="0"/>
          </a:p>
          <a:p>
            <a:pPr lvl="1"/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00425"/>
            <a:ext cx="38862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43300"/>
            <a:ext cx="39624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18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800" dirty="0"/>
              <a:t>Size versus Quality: When Does Size Matter</a:t>
            </a:r>
            <a:r>
              <a:rPr lang="en-US" sz="1800" dirty="0" smtClean="0"/>
              <a:t>?</a:t>
            </a:r>
            <a:endParaRPr lang="tr-TR" sz="1800" dirty="0" smtClean="0"/>
          </a:p>
          <a:p>
            <a:pPr lvl="1"/>
            <a:r>
              <a:rPr lang="en-US" sz="1400" dirty="0"/>
              <a:t>In the era of big data, it is sometimes surprising that smaller is better. Time and effort spent on </a:t>
            </a:r>
            <a:r>
              <a:rPr lang="en-US" sz="1400" dirty="0" smtClean="0"/>
              <a:t>random</a:t>
            </a:r>
            <a:r>
              <a:rPr lang="tr-TR" sz="1400" dirty="0" smtClean="0"/>
              <a:t> </a:t>
            </a:r>
            <a:r>
              <a:rPr lang="en-US" sz="1400" dirty="0" smtClean="0"/>
              <a:t>sampling </a:t>
            </a:r>
            <a:r>
              <a:rPr lang="en-US" sz="1400" dirty="0"/>
              <a:t>not only reduce bias, but also allow greater attention to data exploration and data quality. </a:t>
            </a:r>
            <a:r>
              <a:rPr lang="en-US" sz="1400" dirty="0" smtClean="0"/>
              <a:t>For</a:t>
            </a:r>
            <a:r>
              <a:rPr lang="tr-TR" sz="1400" dirty="0" smtClean="0"/>
              <a:t> </a:t>
            </a:r>
            <a:r>
              <a:rPr lang="en-US" sz="1400" dirty="0" smtClean="0"/>
              <a:t>example</a:t>
            </a:r>
            <a:r>
              <a:rPr lang="en-US" sz="1400" dirty="0"/>
              <a:t>, missing data and outliers may contain useful information. It might be prohibitively expensive </a:t>
            </a:r>
            <a:r>
              <a:rPr lang="en-US" sz="1400" dirty="0" smtClean="0"/>
              <a:t>to</a:t>
            </a:r>
            <a:r>
              <a:rPr lang="tr-TR" sz="1400" dirty="0" smtClean="0"/>
              <a:t> </a:t>
            </a:r>
            <a:r>
              <a:rPr lang="en-US" sz="1400" dirty="0" smtClean="0"/>
              <a:t>track </a:t>
            </a:r>
            <a:r>
              <a:rPr lang="en-US" sz="1400" dirty="0"/>
              <a:t>down missing values or evaluate outliers in millions of records, but doing so in a sample of </a:t>
            </a:r>
            <a:r>
              <a:rPr lang="en-US" sz="1400" dirty="0" smtClean="0"/>
              <a:t>several</a:t>
            </a:r>
            <a:r>
              <a:rPr lang="tr-TR" sz="1400" dirty="0" smtClean="0"/>
              <a:t> </a:t>
            </a:r>
            <a:r>
              <a:rPr lang="en-US" sz="1400" dirty="0" smtClean="0"/>
              <a:t>thousand </a:t>
            </a:r>
            <a:r>
              <a:rPr lang="en-US" sz="1400" dirty="0"/>
              <a:t>records may be feasible. Data plotting and manual inspection bog down if there is too </a:t>
            </a:r>
            <a:r>
              <a:rPr lang="en-US" sz="1400" dirty="0" smtClean="0"/>
              <a:t>much</a:t>
            </a:r>
            <a:r>
              <a:rPr lang="tr-TR" sz="1400" dirty="0" smtClean="0"/>
              <a:t> </a:t>
            </a:r>
            <a:r>
              <a:rPr lang="en-US" sz="1400" dirty="0" smtClean="0"/>
              <a:t>data.</a:t>
            </a:r>
            <a:endParaRPr lang="tr-TR" sz="1400" dirty="0" smtClean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 smtClean="0"/>
              <a:t>Even </a:t>
            </a:r>
            <a:r>
              <a:rPr lang="en-US" sz="1800" dirty="0"/>
              <a:t>in the era of big data, random sampling remains an important arrow in the data scientist’s quiver.</a:t>
            </a:r>
          </a:p>
          <a:p>
            <a:r>
              <a:rPr lang="en-US" sz="1800" dirty="0" smtClean="0"/>
              <a:t>Bias </a:t>
            </a:r>
            <a:r>
              <a:rPr lang="en-US" sz="1800" dirty="0"/>
              <a:t>occurs when measurements or observations are systematically in error because they are not representative of the </a:t>
            </a:r>
            <a:r>
              <a:rPr lang="en-US" sz="1800" dirty="0" smtClean="0"/>
              <a:t>full</a:t>
            </a:r>
            <a:r>
              <a:rPr lang="tr-TR" sz="1800" dirty="0" smtClean="0"/>
              <a:t> population</a:t>
            </a:r>
            <a:r>
              <a:rPr lang="tr-TR" sz="1800" dirty="0"/>
              <a:t>.</a:t>
            </a:r>
          </a:p>
          <a:p>
            <a:r>
              <a:rPr lang="en-US" sz="1800" dirty="0"/>
              <a:t>Data quality is often more important than data quantity, and random sampling can reduce bias and facilitate quality </a:t>
            </a:r>
            <a:r>
              <a:rPr lang="en-US" sz="1800" dirty="0" smtClean="0"/>
              <a:t>improvement</a:t>
            </a:r>
            <a:r>
              <a:rPr lang="tr-TR" sz="1800" dirty="0" smtClean="0"/>
              <a:t> </a:t>
            </a:r>
            <a:r>
              <a:rPr lang="en-US" sz="1800" dirty="0" smtClean="0"/>
              <a:t>that </a:t>
            </a:r>
            <a:r>
              <a:rPr lang="en-US" sz="1800" dirty="0"/>
              <a:t>would be prohibitively </a:t>
            </a:r>
            <a:r>
              <a:rPr lang="en-US" sz="1800" dirty="0" smtClean="0"/>
              <a:t>expensive</a:t>
            </a:r>
            <a:r>
              <a:rPr lang="tr-TR" sz="1800" dirty="0" smtClean="0"/>
              <a:t>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851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tr-TR" dirty="0" smtClean="0"/>
              <a:t>Selection Bias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1800" dirty="0"/>
              <a:t>To paraphrase Yogi Berra, “If you don’t know what you’re looking for, look hard enough and you’ll </a:t>
            </a:r>
            <a:r>
              <a:rPr lang="en-US" sz="1800" dirty="0" smtClean="0"/>
              <a:t>find</a:t>
            </a:r>
            <a:r>
              <a:rPr lang="tr-TR" sz="1800" dirty="0" smtClean="0"/>
              <a:t> </a:t>
            </a:r>
            <a:r>
              <a:rPr lang="en-US" sz="1800" dirty="0" smtClean="0"/>
              <a:t>it</a:t>
            </a:r>
            <a:r>
              <a:rPr lang="en-US" sz="1800" dirty="0"/>
              <a:t>.”</a:t>
            </a:r>
          </a:p>
          <a:p>
            <a:r>
              <a:rPr lang="en-US" sz="1800" b="1" dirty="0"/>
              <a:t>Selection bias </a:t>
            </a:r>
            <a:r>
              <a:rPr lang="en-US" sz="1800" dirty="0"/>
              <a:t>refers to the practice of selectively choosing data — consciously or unconsciously — in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way </a:t>
            </a:r>
            <a:r>
              <a:rPr lang="en-US" sz="1800" dirty="0"/>
              <a:t>that that leads to a conclusion that is misleading or ephemeral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If you specify a hypothesis and conduct a well-designed experiment to test it, you can have </a:t>
            </a:r>
            <a:r>
              <a:rPr lang="en-US" sz="1800" dirty="0" smtClean="0"/>
              <a:t>high</a:t>
            </a:r>
            <a:r>
              <a:rPr lang="tr-TR" sz="1800" dirty="0" smtClean="0"/>
              <a:t> </a:t>
            </a:r>
            <a:r>
              <a:rPr lang="en-US" sz="1800" dirty="0" smtClean="0"/>
              <a:t>confidence </a:t>
            </a:r>
            <a:r>
              <a:rPr lang="en-US" sz="1800" dirty="0"/>
              <a:t>in the conclusion. Such is often not the case, however. Often, one looks at available data </a:t>
            </a:r>
            <a:r>
              <a:rPr lang="en-US" sz="1800" dirty="0" smtClean="0"/>
              <a:t>and</a:t>
            </a:r>
            <a:r>
              <a:rPr lang="tr-TR" sz="1800" dirty="0" smtClean="0"/>
              <a:t> </a:t>
            </a:r>
            <a:r>
              <a:rPr lang="en-US" sz="1800" dirty="0" smtClean="0"/>
              <a:t>tries </a:t>
            </a:r>
            <a:r>
              <a:rPr lang="en-US" sz="1800" dirty="0"/>
              <a:t>to discern patterns. But is the pattern for real, or just the product of </a:t>
            </a:r>
            <a:r>
              <a:rPr lang="en-US" sz="1800" b="1" dirty="0"/>
              <a:t>data snooping </a:t>
            </a:r>
            <a:r>
              <a:rPr lang="en-US" sz="1800" dirty="0"/>
              <a:t>— that </a:t>
            </a:r>
            <a:r>
              <a:rPr lang="en-US" sz="1800" dirty="0" smtClean="0"/>
              <a:t>is,</a:t>
            </a:r>
            <a:r>
              <a:rPr lang="tr-TR" sz="1800" dirty="0" smtClean="0"/>
              <a:t> </a:t>
            </a:r>
            <a:r>
              <a:rPr lang="en-US" sz="1800" dirty="0" smtClean="0"/>
              <a:t>extensive </a:t>
            </a:r>
            <a:r>
              <a:rPr lang="en-US" sz="1800" dirty="0"/>
              <a:t>hunting through the data until something interesting emerges? </a:t>
            </a:r>
            <a:endParaRPr lang="tr-TR" sz="1800" dirty="0" smtClean="0"/>
          </a:p>
          <a:p>
            <a:pPr lvl="1"/>
            <a:r>
              <a:rPr lang="en-US" sz="1400" dirty="0" smtClean="0"/>
              <a:t>There </a:t>
            </a:r>
            <a:r>
              <a:rPr lang="en-US" sz="1400" dirty="0"/>
              <a:t>is a saying </a:t>
            </a:r>
            <a:r>
              <a:rPr lang="en-US" sz="1400" dirty="0" smtClean="0"/>
              <a:t>among</a:t>
            </a:r>
            <a:r>
              <a:rPr lang="tr-TR" sz="1400" dirty="0" smtClean="0"/>
              <a:t> </a:t>
            </a:r>
            <a:r>
              <a:rPr lang="en-US" sz="1400" dirty="0" smtClean="0"/>
              <a:t>statisticians</a:t>
            </a:r>
            <a:r>
              <a:rPr lang="en-US" sz="1400" dirty="0"/>
              <a:t>: “If you torture the data long enough, sooner or later it will confess</a:t>
            </a:r>
            <a:r>
              <a:rPr lang="en-US" sz="1400" dirty="0" smtClean="0"/>
              <a:t>.”</a:t>
            </a:r>
            <a:endParaRPr lang="tr-TR" sz="1400" dirty="0" smtClean="0"/>
          </a:p>
        </p:txBody>
      </p:sp>
    </p:spTree>
    <p:extLst>
      <p:ext uri="{BB962C8B-B14F-4D97-AF65-F5344CB8AC3E}">
        <p14:creationId xmlns:p14="http://schemas.microsoft.com/office/powerpoint/2010/main" val="255276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/>
          </a:bodyPr>
          <a:lstStyle/>
          <a:p>
            <a:r>
              <a:rPr lang="en-US" sz="1800" dirty="0"/>
              <a:t>Since repeated review of large data sets is a key value proposition in data science, selection bias is</a:t>
            </a:r>
            <a:r>
              <a:rPr lang="tr-TR" sz="1800" dirty="0"/>
              <a:t> </a:t>
            </a:r>
            <a:r>
              <a:rPr lang="en-US" sz="1800" dirty="0"/>
              <a:t>something to worry about. A form of selection bias of particular concern to data scientists is what John</a:t>
            </a:r>
            <a:r>
              <a:rPr lang="tr-TR" sz="1800" dirty="0"/>
              <a:t> </a:t>
            </a:r>
            <a:r>
              <a:rPr lang="en-US" sz="1800" dirty="0"/>
              <a:t>Elder calls the </a:t>
            </a:r>
            <a:r>
              <a:rPr lang="en-US" sz="1800" b="1" i="1" dirty="0"/>
              <a:t>vast search effect</a:t>
            </a:r>
            <a:r>
              <a:rPr lang="en-US" sz="1800" dirty="0"/>
              <a:t>. </a:t>
            </a:r>
            <a:endParaRPr lang="tr-TR" sz="1800" dirty="0"/>
          </a:p>
          <a:p>
            <a:pPr lvl="1"/>
            <a:r>
              <a:rPr lang="en-US" sz="1400" dirty="0"/>
              <a:t>If you</a:t>
            </a:r>
            <a:r>
              <a:rPr lang="tr-TR" sz="1400" dirty="0"/>
              <a:t> </a:t>
            </a:r>
            <a:r>
              <a:rPr lang="en-US" sz="1400" dirty="0"/>
              <a:t>repeatedly run different models and ask different questions with a large data set, you are bound to find</a:t>
            </a:r>
            <a:r>
              <a:rPr lang="tr-TR" sz="1400" dirty="0"/>
              <a:t> </a:t>
            </a:r>
            <a:r>
              <a:rPr lang="en-US" sz="1400" dirty="0"/>
              <a:t>something interesting. Is the result you found truly something interesting, or is it the chance outlier</a:t>
            </a:r>
            <a:r>
              <a:rPr lang="en-US" sz="1400" dirty="0" smtClean="0"/>
              <a:t>?</a:t>
            </a:r>
            <a:endParaRPr lang="tr-TR" sz="1400" dirty="0" smtClean="0"/>
          </a:p>
          <a:p>
            <a:pPr lvl="1"/>
            <a:r>
              <a:rPr lang="en-US" sz="1400" dirty="0" smtClean="0"/>
              <a:t>We </a:t>
            </a:r>
            <a:r>
              <a:rPr lang="en-US" sz="1400" dirty="0"/>
              <a:t>can guard against this by using a holdout set, and sometimes more than one holdout set, against </a:t>
            </a:r>
            <a:r>
              <a:rPr lang="en-US" sz="1400" dirty="0" smtClean="0"/>
              <a:t>which</a:t>
            </a:r>
            <a:r>
              <a:rPr lang="tr-TR" sz="1400" dirty="0" smtClean="0"/>
              <a:t> </a:t>
            </a:r>
            <a:r>
              <a:rPr lang="en-US" sz="1400" dirty="0" smtClean="0"/>
              <a:t>to </a:t>
            </a:r>
            <a:r>
              <a:rPr lang="en-US" sz="1400" dirty="0"/>
              <a:t>validate </a:t>
            </a:r>
            <a:r>
              <a:rPr lang="en-US" sz="1400" dirty="0" smtClean="0"/>
              <a:t>performance.</a:t>
            </a:r>
            <a:endParaRPr lang="tr-TR" sz="1400" dirty="0"/>
          </a:p>
          <a:p>
            <a:pPr lvl="1"/>
            <a:r>
              <a:rPr lang="en-US" sz="1400" dirty="0" smtClean="0"/>
              <a:t>Elder </a:t>
            </a:r>
            <a:r>
              <a:rPr lang="en-US" sz="1400" dirty="0"/>
              <a:t>also advocates the use of what he calls target shuffling (a </a:t>
            </a:r>
            <a:r>
              <a:rPr lang="en-US" sz="1400" dirty="0" smtClean="0"/>
              <a:t>permutation</a:t>
            </a:r>
            <a:r>
              <a:rPr lang="tr-TR" sz="1400" dirty="0" smtClean="0"/>
              <a:t> </a:t>
            </a:r>
            <a:r>
              <a:rPr lang="en-US" sz="1400" dirty="0" smtClean="0"/>
              <a:t>test</a:t>
            </a:r>
            <a:r>
              <a:rPr lang="en-US" sz="1400" dirty="0"/>
              <a:t>, in essence) to test the validity of predictive associations that a data mining model suggests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pPr lvl="1"/>
            <a:endParaRPr lang="tr-TR" sz="1400" dirty="0"/>
          </a:p>
          <a:p>
            <a:r>
              <a:rPr lang="en-US" sz="1800" dirty="0"/>
              <a:t>Typical forms of selection bias in statistics, in addition to the vast search effect, include </a:t>
            </a:r>
            <a:endParaRPr lang="tr-TR" sz="1800" dirty="0" smtClean="0"/>
          </a:p>
          <a:p>
            <a:pPr lvl="1"/>
            <a:r>
              <a:rPr lang="en-US" sz="1400" dirty="0" smtClean="0"/>
              <a:t>nonrandom</a:t>
            </a:r>
            <a:r>
              <a:rPr lang="tr-TR" sz="1400" dirty="0" smtClean="0"/>
              <a:t> </a:t>
            </a:r>
            <a:r>
              <a:rPr lang="en-US" sz="1400" dirty="0" smtClean="0"/>
              <a:t>sampling </a:t>
            </a:r>
            <a:r>
              <a:rPr lang="en-US" sz="1400" dirty="0"/>
              <a:t>(see sampling bias</a:t>
            </a:r>
            <a:r>
              <a:rPr lang="en-US" sz="1400" dirty="0" smtClean="0"/>
              <a:t>)</a:t>
            </a:r>
            <a:endParaRPr lang="tr-TR" sz="1400" dirty="0" smtClean="0"/>
          </a:p>
          <a:p>
            <a:pPr lvl="1"/>
            <a:r>
              <a:rPr lang="en-US" sz="1400" dirty="0" smtClean="0"/>
              <a:t>cherry-picking data</a:t>
            </a:r>
            <a:endParaRPr lang="tr-TR" sz="1400" dirty="0" smtClean="0"/>
          </a:p>
          <a:p>
            <a:pPr lvl="1"/>
            <a:r>
              <a:rPr lang="en-US" sz="1400" dirty="0" smtClean="0"/>
              <a:t>selection </a:t>
            </a:r>
            <a:r>
              <a:rPr lang="en-US" sz="1400" dirty="0"/>
              <a:t>of time intervals that accentuate a </a:t>
            </a:r>
            <a:r>
              <a:rPr lang="en-US" sz="1400" dirty="0" smtClean="0"/>
              <a:t>particular</a:t>
            </a:r>
            <a:r>
              <a:rPr lang="tr-TR" sz="1400" dirty="0" smtClean="0"/>
              <a:t> </a:t>
            </a:r>
            <a:r>
              <a:rPr lang="en-US" sz="1400" dirty="0" smtClean="0"/>
              <a:t>statistical effect</a:t>
            </a:r>
            <a:endParaRPr lang="tr-TR" sz="1400" dirty="0" smtClean="0"/>
          </a:p>
          <a:p>
            <a:pPr lvl="1"/>
            <a:r>
              <a:rPr lang="en-US" sz="1400" dirty="0" smtClean="0"/>
              <a:t>stopping </a:t>
            </a:r>
            <a:r>
              <a:rPr lang="en-US" sz="1400" dirty="0"/>
              <a:t>an experiment when the results look “interesting.”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0546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tr-TR" dirty="0"/>
              <a:t>Regression to the Mean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69" y="990600"/>
            <a:ext cx="8229600" cy="5059363"/>
          </a:xfrm>
        </p:spPr>
        <p:txBody>
          <a:bodyPr>
            <a:normAutofit/>
          </a:bodyPr>
          <a:lstStyle/>
          <a:p>
            <a:r>
              <a:rPr lang="en-US" sz="1800" dirty="0"/>
              <a:t>Regression to the mean refers to a phenomenon involving successive measurements on a given </a:t>
            </a:r>
            <a:r>
              <a:rPr lang="en-US" sz="1800" dirty="0" smtClean="0"/>
              <a:t>variable:</a:t>
            </a:r>
            <a:r>
              <a:rPr lang="tr-TR" sz="1800" dirty="0" smtClean="0"/>
              <a:t> </a:t>
            </a:r>
            <a:r>
              <a:rPr lang="en-US" sz="1800" dirty="0" smtClean="0"/>
              <a:t>extreme </a:t>
            </a:r>
            <a:r>
              <a:rPr lang="en-US" sz="1800" dirty="0"/>
              <a:t>observations tend to be followed by more central ones. </a:t>
            </a:r>
            <a:endParaRPr lang="tr-TR" sz="1800" dirty="0" smtClean="0"/>
          </a:p>
          <a:p>
            <a:r>
              <a:rPr lang="en-US" sz="1800" dirty="0" smtClean="0"/>
              <a:t>Attaching </a:t>
            </a:r>
            <a:r>
              <a:rPr lang="en-US" sz="1800" dirty="0"/>
              <a:t>special focus and meaning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extreme value can lead to a form of selection bias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 smtClean="0"/>
              <a:t>Regression </a:t>
            </a:r>
            <a:r>
              <a:rPr lang="en-US" sz="1800" dirty="0"/>
              <a:t>to the mean, meaning to “go back,” is distinct from the statistical modeling method of linear regression, in which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linear </a:t>
            </a:r>
            <a:r>
              <a:rPr lang="en-US" sz="1800" dirty="0"/>
              <a:t>relationship is estimated between predictor variables and an outcome variable</a:t>
            </a:r>
            <a:r>
              <a:rPr lang="en-US" sz="1800" dirty="0" smtClean="0"/>
              <a:t>.</a:t>
            </a:r>
            <a:endParaRPr lang="tr-TR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5200"/>
            <a:ext cx="3529569" cy="311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7687" y="4876800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children of extremely tall men tend not to be as tall as their</a:t>
            </a:r>
            <a:r>
              <a:rPr lang="tr-TR" sz="1400" dirty="0"/>
              <a:t> </a:t>
            </a:r>
            <a:r>
              <a:rPr lang="en-US" sz="1400" dirty="0"/>
              <a:t>father</a:t>
            </a:r>
            <a:r>
              <a:rPr lang="tr-TR" sz="1400" dirty="0"/>
              <a:t> (Galton-1886)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35071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3313</Words>
  <Application>Microsoft Office PowerPoint</Application>
  <PresentationFormat>On-screen Show (4:3)</PresentationFormat>
  <Paragraphs>176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and Sampling Distributions</vt:lpstr>
      <vt:lpstr>PowerPoint Presentation</vt:lpstr>
      <vt:lpstr>Random Sampling</vt:lpstr>
      <vt:lpstr>Sample Bias</vt:lpstr>
      <vt:lpstr>Bias</vt:lpstr>
      <vt:lpstr>PowerPoint Presentation</vt:lpstr>
      <vt:lpstr>Selection Bias</vt:lpstr>
      <vt:lpstr>PowerPoint Presentation</vt:lpstr>
      <vt:lpstr>Regression to the Mean</vt:lpstr>
      <vt:lpstr>Sampling Distribution of a Statistic</vt:lpstr>
      <vt:lpstr>PowerPoint Presentation</vt:lpstr>
      <vt:lpstr>Central Limit Theorem</vt:lpstr>
      <vt:lpstr>The Bootstrap</vt:lpstr>
      <vt:lpstr>PowerPoint Presentation</vt:lpstr>
      <vt:lpstr>Confidence Intervals</vt:lpstr>
      <vt:lpstr>PowerPoint Presentation</vt:lpstr>
      <vt:lpstr>Normal Distribution</vt:lpstr>
      <vt:lpstr>PowerPoint Presentation</vt:lpstr>
      <vt:lpstr>Standard Normal and QQ-Plots</vt:lpstr>
      <vt:lpstr>PowerPoint Presentation</vt:lpstr>
      <vt:lpstr>Long-Tailed Distributions</vt:lpstr>
      <vt:lpstr>PowerPoint Presentation</vt:lpstr>
      <vt:lpstr>Student’s t-Distribution</vt:lpstr>
      <vt:lpstr>*****************</vt:lpstr>
      <vt:lpstr>Binomial Distribution</vt:lpstr>
      <vt:lpstr>Poisson and Related Distributions</vt:lpstr>
      <vt:lpstr>Exponential Distribution</vt:lpstr>
      <vt:lpstr>Weibull Distribution</vt:lpstr>
      <vt:lpstr>KEY IDEAS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Sampling Distributions</dc:title>
  <dc:creator>MONSTER</dc:creator>
  <cp:lastModifiedBy>MONSTER</cp:lastModifiedBy>
  <cp:revision>11</cp:revision>
  <dcterms:created xsi:type="dcterms:W3CDTF">2006-08-16T00:00:00Z</dcterms:created>
  <dcterms:modified xsi:type="dcterms:W3CDTF">2019-05-05T15:03:19Z</dcterms:modified>
</cp:coreProperties>
</file>