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10-May-19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10-May-19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10-May-19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10-May-19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10-May-19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10-May-19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sz="3600" dirty="0"/>
              <a:t>Statistical Experiments and</a:t>
            </a:r>
            <a:br>
              <a:rPr lang="tr-TR" sz="3600" dirty="0"/>
            </a:br>
            <a:r>
              <a:rPr lang="tr-TR" sz="3600" dirty="0"/>
              <a:t>Significance Testing</a:t>
            </a:r>
            <a:endParaRPr lang="tr-TR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19400"/>
            <a:ext cx="8229600" cy="3306763"/>
          </a:xfrm>
        </p:spPr>
        <p:txBody>
          <a:bodyPr>
            <a:normAutofit/>
          </a:bodyPr>
          <a:lstStyle/>
          <a:p>
            <a:r>
              <a:rPr lang="en-US" sz="1800" dirty="0"/>
              <a:t>This process starts with a hypothesis (“</a:t>
            </a:r>
            <a:r>
              <a:rPr lang="en-US" sz="1800" dirty="0" smtClean="0"/>
              <a:t>drug</a:t>
            </a:r>
            <a:r>
              <a:rPr lang="tr-TR" sz="1800" dirty="0" smtClean="0"/>
              <a:t> </a:t>
            </a:r>
            <a:r>
              <a:rPr lang="en-US" sz="1800" dirty="0" smtClean="0"/>
              <a:t>A </a:t>
            </a:r>
            <a:r>
              <a:rPr lang="en-US" sz="1800" dirty="0"/>
              <a:t>is better than the existing standard drug,” “price A is more profitable than the existing price B”). </a:t>
            </a:r>
            <a:endParaRPr lang="tr-TR" sz="1800" dirty="0" smtClean="0"/>
          </a:p>
          <a:p>
            <a:r>
              <a:rPr lang="en-US" sz="1800" dirty="0" smtClean="0"/>
              <a:t>An</a:t>
            </a:r>
            <a:r>
              <a:rPr lang="tr-TR" sz="1800" dirty="0" smtClean="0"/>
              <a:t> </a:t>
            </a:r>
            <a:r>
              <a:rPr lang="en-US" sz="1800" dirty="0" smtClean="0"/>
              <a:t>experiment </a:t>
            </a:r>
            <a:r>
              <a:rPr lang="en-US" sz="1800" dirty="0"/>
              <a:t>(it might be an A/B test) is designed to test the hypothesis — designed in such a way </a:t>
            </a:r>
            <a:r>
              <a:rPr lang="en-US" sz="1800" dirty="0" smtClean="0"/>
              <a:t>that,</a:t>
            </a:r>
            <a:r>
              <a:rPr lang="tr-TR" sz="1800" dirty="0" smtClean="0"/>
              <a:t> </a:t>
            </a:r>
            <a:r>
              <a:rPr lang="en-US" sz="1800" dirty="0" smtClean="0"/>
              <a:t>hopefully</a:t>
            </a:r>
            <a:r>
              <a:rPr lang="en-US" sz="1800" dirty="0"/>
              <a:t>, will deliver conclusive results. </a:t>
            </a:r>
            <a:endParaRPr lang="tr-TR" sz="1800" dirty="0" smtClean="0"/>
          </a:p>
          <a:p>
            <a:r>
              <a:rPr lang="en-US" sz="1800" dirty="0" smtClean="0"/>
              <a:t>The </a:t>
            </a:r>
            <a:r>
              <a:rPr lang="en-US" sz="1800" dirty="0"/>
              <a:t>data is collected and </a:t>
            </a:r>
            <a:r>
              <a:rPr lang="en-US" sz="1800" dirty="0" smtClean="0"/>
              <a:t>analyzed</a:t>
            </a:r>
            <a:endParaRPr lang="tr-TR" sz="1800" dirty="0" smtClean="0"/>
          </a:p>
          <a:p>
            <a:r>
              <a:rPr lang="tr-TR" sz="1800" dirty="0" smtClean="0"/>
              <a:t>T</a:t>
            </a:r>
            <a:r>
              <a:rPr lang="en-US" sz="1800" dirty="0" smtClean="0"/>
              <a:t>hen </a:t>
            </a:r>
            <a:r>
              <a:rPr lang="en-US" sz="1800" dirty="0"/>
              <a:t>a conclusion </a:t>
            </a:r>
            <a:r>
              <a:rPr lang="en-US" sz="1800" dirty="0" smtClean="0"/>
              <a:t>is</a:t>
            </a:r>
            <a:r>
              <a:rPr lang="tr-TR" sz="1800" dirty="0" smtClean="0"/>
              <a:t> </a:t>
            </a:r>
            <a:r>
              <a:rPr lang="en-US" sz="1800" dirty="0" smtClean="0"/>
              <a:t>drawn</a:t>
            </a:r>
            <a:r>
              <a:rPr lang="en-US" sz="1800" dirty="0"/>
              <a:t>. </a:t>
            </a:r>
            <a:endParaRPr lang="tr-TR" sz="1800" dirty="0" smtClean="0"/>
          </a:p>
          <a:p>
            <a:endParaRPr lang="tr-TR" sz="1800" dirty="0" smtClean="0"/>
          </a:p>
          <a:p>
            <a:r>
              <a:rPr lang="en-US" sz="1800" dirty="0" smtClean="0"/>
              <a:t>The </a:t>
            </a:r>
            <a:r>
              <a:rPr lang="en-US" sz="1800" dirty="0"/>
              <a:t>term </a:t>
            </a:r>
            <a:r>
              <a:rPr lang="en-US" sz="1800" b="1" i="1" dirty="0"/>
              <a:t>inference</a:t>
            </a:r>
            <a:r>
              <a:rPr lang="en-US" sz="1800" i="1" dirty="0"/>
              <a:t> </a:t>
            </a:r>
            <a:r>
              <a:rPr lang="en-US" sz="1800" dirty="0"/>
              <a:t>reflects the intention to apply the experiment results, which involve a </a:t>
            </a:r>
            <a:r>
              <a:rPr lang="en-US" sz="1800" dirty="0" smtClean="0"/>
              <a:t>limited</a:t>
            </a:r>
            <a:r>
              <a:rPr lang="tr-TR" sz="1800" dirty="0" smtClean="0"/>
              <a:t> </a:t>
            </a:r>
            <a:r>
              <a:rPr lang="en-US" sz="1800" dirty="0" smtClean="0"/>
              <a:t>set </a:t>
            </a:r>
            <a:r>
              <a:rPr lang="en-US" sz="1800" dirty="0"/>
              <a:t>of data, to a larger process or population.</a:t>
            </a:r>
            <a:endParaRPr lang="tr-TR" sz="1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600200"/>
            <a:ext cx="6562725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40477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0162"/>
            <a:ext cx="8229600" cy="1020762"/>
          </a:xfrm>
        </p:spPr>
        <p:txBody>
          <a:bodyPr>
            <a:normAutofit/>
          </a:bodyPr>
          <a:lstStyle/>
          <a:p>
            <a:r>
              <a:rPr lang="tr-TR" sz="3600" dirty="0"/>
              <a:t>Statistical Significance and P-Values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r>
              <a:rPr lang="en-US" sz="1800" dirty="0"/>
              <a:t>Statistical significance is how statisticians measure whether an experiment (or even a study of </a:t>
            </a:r>
            <a:r>
              <a:rPr lang="en-US" sz="1800" dirty="0" smtClean="0"/>
              <a:t>existing</a:t>
            </a:r>
            <a:r>
              <a:rPr lang="tr-TR" sz="1800" dirty="0" smtClean="0"/>
              <a:t> </a:t>
            </a:r>
            <a:r>
              <a:rPr lang="en-US" sz="1800" dirty="0" smtClean="0"/>
              <a:t>data</a:t>
            </a:r>
            <a:r>
              <a:rPr lang="en-US" sz="1800" dirty="0"/>
              <a:t>) yields a result more extreme than what chance might produce. </a:t>
            </a:r>
            <a:endParaRPr lang="tr-TR" sz="1800" dirty="0" smtClean="0"/>
          </a:p>
          <a:p>
            <a:r>
              <a:rPr lang="en-US" sz="1800" dirty="0" smtClean="0"/>
              <a:t>If </a:t>
            </a:r>
            <a:r>
              <a:rPr lang="en-US" sz="1800" dirty="0"/>
              <a:t>the result is beyond the realm </a:t>
            </a:r>
            <a:r>
              <a:rPr lang="en-US" sz="1800" dirty="0" smtClean="0"/>
              <a:t>of</a:t>
            </a:r>
            <a:r>
              <a:rPr lang="tr-TR" sz="1800" dirty="0" smtClean="0"/>
              <a:t> </a:t>
            </a:r>
            <a:r>
              <a:rPr lang="en-US" sz="1800" dirty="0" smtClean="0"/>
              <a:t>chance </a:t>
            </a:r>
            <a:r>
              <a:rPr lang="en-US" sz="1800" dirty="0"/>
              <a:t>variation, it is said to be </a:t>
            </a:r>
            <a:r>
              <a:rPr lang="en-US" sz="1800" b="1" i="1" dirty="0"/>
              <a:t>statistically significant</a:t>
            </a:r>
            <a:r>
              <a:rPr lang="en-US" sz="1800" dirty="0" smtClean="0"/>
              <a:t>.</a:t>
            </a:r>
            <a:endParaRPr lang="tr-TR" sz="1800" dirty="0" smtClean="0"/>
          </a:p>
          <a:p>
            <a:endParaRPr lang="tr-TR" sz="18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3228975"/>
            <a:ext cx="8572500" cy="248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4774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68362"/>
          </a:xfrm>
        </p:spPr>
        <p:txBody>
          <a:bodyPr>
            <a:normAutofit/>
          </a:bodyPr>
          <a:lstStyle/>
          <a:p>
            <a:r>
              <a:rPr lang="tr-TR" sz="3600" dirty="0"/>
              <a:t>P-Value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81600"/>
          </a:xfrm>
        </p:spPr>
        <p:txBody>
          <a:bodyPr>
            <a:normAutofit/>
          </a:bodyPr>
          <a:lstStyle/>
          <a:p>
            <a:r>
              <a:rPr lang="en-US" sz="1800" dirty="0"/>
              <a:t>This is the frequency with which the chance model produces a result more </a:t>
            </a:r>
            <a:r>
              <a:rPr lang="en-US" sz="1800" dirty="0" smtClean="0"/>
              <a:t>extreme</a:t>
            </a:r>
            <a:r>
              <a:rPr lang="tr-TR" sz="1800" dirty="0" smtClean="0"/>
              <a:t> </a:t>
            </a:r>
            <a:r>
              <a:rPr lang="en-US" sz="1800" dirty="0" smtClean="0"/>
              <a:t>than </a:t>
            </a:r>
            <a:r>
              <a:rPr lang="en-US" sz="1800" dirty="0"/>
              <a:t>the observed </a:t>
            </a:r>
            <a:r>
              <a:rPr lang="en-US" sz="1800" dirty="0" smtClean="0"/>
              <a:t>result.</a:t>
            </a:r>
            <a:endParaRPr lang="tr-TR" sz="1800" dirty="0"/>
          </a:p>
          <a:p>
            <a:endParaRPr lang="tr-TR" sz="1800" dirty="0" smtClean="0"/>
          </a:p>
          <a:p>
            <a:endParaRPr lang="tr-TR" sz="1800" dirty="0" smtClean="0"/>
          </a:p>
          <a:p>
            <a:endParaRPr lang="tr-TR" sz="1800" dirty="0" smtClean="0"/>
          </a:p>
          <a:p>
            <a:endParaRPr lang="tr-TR" sz="1800" dirty="0"/>
          </a:p>
          <a:p>
            <a:endParaRPr lang="tr-TR" sz="1800" dirty="0" smtClean="0"/>
          </a:p>
          <a:p>
            <a:endParaRPr lang="tr-TR" sz="1800" dirty="0"/>
          </a:p>
          <a:p>
            <a:r>
              <a:rPr lang="en-US" sz="1800" dirty="0"/>
              <a:t>The p-value is 0.308, which means that we would expect to achieve the same result by random </a:t>
            </a:r>
            <a:r>
              <a:rPr lang="en-US" sz="1800" dirty="0" smtClean="0"/>
              <a:t>chance</a:t>
            </a:r>
            <a:r>
              <a:rPr lang="tr-TR" sz="1800" dirty="0" smtClean="0"/>
              <a:t> </a:t>
            </a:r>
            <a:r>
              <a:rPr lang="en-US" sz="1800" dirty="0" smtClean="0"/>
              <a:t>over </a:t>
            </a:r>
            <a:r>
              <a:rPr lang="en-US" sz="1800" dirty="0"/>
              <a:t>30% of the time</a:t>
            </a:r>
            <a:r>
              <a:rPr lang="en-US" sz="1800" dirty="0" smtClean="0"/>
              <a:t>.</a:t>
            </a:r>
            <a:endParaRPr lang="tr-TR" sz="1800" dirty="0"/>
          </a:p>
          <a:p>
            <a:r>
              <a:rPr lang="tr-TR" sz="1800" dirty="0" smtClean="0"/>
              <a:t>Smaller the p-value, more statistically significant the difference is.</a:t>
            </a:r>
          </a:p>
          <a:p>
            <a:endParaRPr lang="tr-TR" sz="1800" dirty="0"/>
          </a:p>
          <a:p>
            <a:r>
              <a:rPr lang="tr-TR" sz="1800" dirty="0" smtClean="0"/>
              <a:t>Alpha: </a:t>
            </a:r>
            <a:r>
              <a:rPr lang="en-US" sz="1800" dirty="0"/>
              <a:t>a threshold is specified in advance, as in “</a:t>
            </a:r>
            <a:r>
              <a:rPr lang="en-US" sz="1800" dirty="0" smtClean="0"/>
              <a:t>more</a:t>
            </a:r>
            <a:r>
              <a:rPr lang="tr-TR" sz="1800" dirty="0" smtClean="0"/>
              <a:t> </a:t>
            </a:r>
            <a:r>
              <a:rPr lang="en-US" sz="1800" dirty="0" smtClean="0"/>
              <a:t>extreme </a:t>
            </a:r>
            <a:r>
              <a:rPr lang="en-US" sz="1800" dirty="0"/>
              <a:t>than 5% of the chance (null hypothesis) results”; this threshold is known as alpha. Typical </a:t>
            </a:r>
            <a:r>
              <a:rPr lang="en-US" sz="1800" dirty="0" smtClean="0"/>
              <a:t>alpha</a:t>
            </a:r>
            <a:r>
              <a:rPr lang="tr-TR" sz="1800" dirty="0" smtClean="0"/>
              <a:t> </a:t>
            </a:r>
            <a:r>
              <a:rPr lang="en-US" sz="1800" dirty="0" smtClean="0"/>
              <a:t>levels </a:t>
            </a:r>
            <a:r>
              <a:rPr lang="en-US" sz="1800" dirty="0"/>
              <a:t>are 5% and 1%.</a:t>
            </a:r>
            <a:endParaRPr lang="tr-TR" sz="1800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641475"/>
            <a:ext cx="2690132" cy="209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47744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68362"/>
          </a:xfrm>
        </p:spPr>
        <p:txBody>
          <a:bodyPr>
            <a:normAutofit/>
          </a:bodyPr>
          <a:lstStyle/>
          <a:p>
            <a:r>
              <a:rPr lang="en-US" sz="3600" dirty="0"/>
              <a:t>Type 1 and Type 2 Errors</a:t>
            </a:r>
            <a:endParaRPr lang="tr-TR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r>
              <a:rPr lang="en-US" sz="1800" dirty="0"/>
              <a:t>Type 1 error, in which you mistakenly conclude an effect is real, when it is really just due to chance</a:t>
            </a:r>
          </a:p>
          <a:p>
            <a:r>
              <a:rPr lang="en-US" sz="1800" dirty="0"/>
              <a:t>Type 2 error, in which you mistakenly conclude that an effect is not real (i.e., due to chance), when </a:t>
            </a:r>
            <a:r>
              <a:rPr lang="en-US" sz="1800" dirty="0" smtClean="0"/>
              <a:t>it</a:t>
            </a:r>
            <a:r>
              <a:rPr lang="tr-TR" sz="1800" dirty="0" smtClean="0"/>
              <a:t> </a:t>
            </a:r>
            <a:r>
              <a:rPr lang="en-US" sz="1800" dirty="0" smtClean="0"/>
              <a:t>really </a:t>
            </a:r>
            <a:r>
              <a:rPr lang="en-US" sz="1800" dirty="0"/>
              <a:t>is </a:t>
            </a:r>
            <a:r>
              <a:rPr lang="en-US" sz="1800" dirty="0" smtClean="0"/>
              <a:t>real</a:t>
            </a:r>
            <a:endParaRPr lang="tr-TR" sz="1800" dirty="0" smtClean="0"/>
          </a:p>
          <a:p>
            <a:endParaRPr lang="tr-TR" sz="1800" dirty="0" smtClean="0"/>
          </a:p>
          <a:p>
            <a:r>
              <a:rPr lang="en-US" sz="1800" dirty="0"/>
              <a:t>Actually, a Type 2 error is not so much an error as a judgment that the sample size is too small to </a:t>
            </a:r>
            <a:r>
              <a:rPr lang="en-US" sz="1800" dirty="0" smtClean="0"/>
              <a:t>detect</a:t>
            </a:r>
            <a:r>
              <a:rPr lang="tr-TR" sz="1800" dirty="0" smtClean="0"/>
              <a:t> </a:t>
            </a:r>
            <a:r>
              <a:rPr lang="en-US" sz="1800" dirty="0" smtClean="0"/>
              <a:t>the </a:t>
            </a:r>
            <a:r>
              <a:rPr lang="en-US" sz="1800" dirty="0"/>
              <a:t>effect. When a p-value falls short of statistical significance (e.g., it exceeds 5%), what we are </a:t>
            </a:r>
            <a:r>
              <a:rPr lang="en-US" sz="1800" dirty="0" smtClean="0"/>
              <a:t>really</a:t>
            </a:r>
            <a:r>
              <a:rPr lang="tr-TR" sz="1800" dirty="0" smtClean="0"/>
              <a:t> </a:t>
            </a:r>
            <a:r>
              <a:rPr lang="en-US" sz="1800" dirty="0" smtClean="0"/>
              <a:t>saying </a:t>
            </a:r>
            <a:r>
              <a:rPr lang="en-US" sz="1800" dirty="0"/>
              <a:t>is “effect not </a:t>
            </a:r>
            <a:r>
              <a:rPr lang="en-US" sz="1800" dirty="0" smtClean="0"/>
              <a:t>proven.”</a:t>
            </a:r>
            <a:endParaRPr lang="tr-TR" sz="1800" dirty="0" smtClean="0"/>
          </a:p>
          <a:p>
            <a:endParaRPr lang="tr-TR" sz="1800" dirty="0"/>
          </a:p>
          <a:p>
            <a:r>
              <a:rPr lang="en-US" sz="1800" dirty="0"/>
              <a:t>The basic function of significance tests (also called hypothesis tests) is to protect against being fooled </a:t>
            </a:r>
            <a:r>
              <a:rPr lang="en-US" sz="1800" dirty="0" smtClean="0"/>
              <a:t>by</a:t>
            </a:r>
            <a:r>
              <a:rPr lang="tr-TR" sz="1800" dirty="0" smtClean="0"/>
              <a:t> </a:t>
            </a:r>
            <a:r>
              <a:rPr lang="en-US" sz="1800" dirty="0" smtClean="0"/>
              <a:t>random </a:t>
            </a:r>
            <a:r>
              <a:rPr lang="en-US" sz="1800" dirty="0"/>
              <a:t>chance; thus they are typically structured to minimize Type 1 errors.</a:t>
            </a:r>
            <a:endParaRPr lang="tr-TR" sz="1800" dirty="0"/>
          </a:p>
        </p:txBody>
      </p:sp>
    </p:spTree>
    <p:extLst>
      <p:ext uri="{BB962C8B-B14F-4D97-AF65-F5344CB8AC3E}">
        <p14:creationId xmlns:p14="http://schemas.microsoft.com/office/powerpoint/2010/main" val="41747744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0162"/>
            <a:ext cx="8229600" cy="868362"/>
          </a:xfrm>
        </p:spPr>
        <p:txBody>
          <a:bodyPr>
            <a:normAutofit/>
          </a:bodyPr>
          <a:lstStyle/>
          <a:p>
            <a:r>
              <a:rPr lang="tr-TR" sz="3600" dirty="0"/>
              <a:t>Data Science and P-Values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The work that data scientists do is typically not destined for publication in scientific journals, so </a:t>
            </a:r>
            <a:r>
              <a:rPr lang="en-US" sz="1800" dirty="0" smtClean="0"/>
              <a:t>the</a:t>
            </a:r>
            <a:r>
              <a:rPr lang="tr-TR" sz="1800" dirty="0" smtClean="0"/>
              <a:t> </a:t>
            </a:r>
            <a:r>
              <a:rPr lang="en-US" sz="1800" dirty="0" smtClean="0"/>
              <a:t>debate </a:t>
            </a:r>
            <a:r>
              <a:rPr lang="en-US" sz="1800" dirty="0"/>
              <a:t>over the value of a p-value is somewhat academic. </a:t>
            </a:r>
            <a:endParaRPr lang="tr-TR" sz="1800" dirty="0" smtClean="0"/>
          </a:p>
          <a:p>
            <a:r>
              <a:rPr lang="en-US" sz="1800" dirty="0" smtClean="0"/>
              <a:t>For </a:t>
            </a:r>
            <a:r>
              <a:rPr lang="en-US" sz="1800" dirty="0"/>
              <a:t>a data scientist, a p-value is a useful </a:t>
            </a:r>
            <a:r>
              <a:rPr lang="en-US" sz="1800" dirty="0" smtClean="0"/>
              <a:t>metric</a:t>
            </a:r>
            <a:r>
              <a:rPr lang="tr-TR" sz="1800" dirty="0" smtClean="0"/>
              <a:t> </a:t>
            </a:r>
            <a:r>
              <a:rPr lang="en-US" sz="1800" dirty="0" smtClean="0"/>
              <a:t>in </a:t>
            </a:r>
            <a:r>
              <a:rPr lang="en-US" sz="1800" dirty="0"/>
              <a:t>situations where you want to know whether a model result that appears interesting and useful is </a:t>
            </a:r>
            <a:r>
              <a:rPr lang="en-US" sz="1800" dirty="0" smtClean="0"/>
              <a:t>within</a:t>
            </a:r>
            <a:r>
              <a:rPr lang="tr-TR" sz="1800" dirty="0" smtClean="0"/>
              <a:t> </a:t>
            </a:r>
            <a:r>
              <a:rPr lang="en-US" sz="1800" dirty="0" smtClean="0"/>
              <a:t>the </a:t>
            </a:r>
            <a:r>
              <a:rPr lang="en-US" sz="1800" dirty="0"/>
              <a:t>range of normal chance variability. </a:t>
            </a:r>
            <a:endParaRPr lang="tr-TR" sz="1800" dirty="0" smtClean="0"/>
          </a:p>
          <a:p>
            <a:r>
              <a:rPr lang="en-US" sz="1800" dirty="0" smtClean="0"/>
              <a:t>As </a:t>
            </a:r>
            <a:r>
              <a:rPr lang="en-US" sz="1800" dirty="0"/>
              <a:t>a decision tool in an experiment, a p-value should not </a:t>
            </a:r>
            <a:r>
              <a:rPr lang="en-US" sz="1800" dirty="0" smtClean="0"/>
              <a:t>be</a:t>
            </a:r>
            <a:r>
              <a:rPr lang="tr-TR" sz="1800" dirty="0" smtClean="0"/>
              <a:t> </a:t>
            </a:r>
            <a:r>
              <a:rPr lang="en-US" sz="1800" dirty="0" smtClean="0"/>
              <a:t>considered </a:t>
            </a:r>
            <a:r>
              <a:rPr lang="en-US" sz="1800" dirty="0"/>
              <a:t>controlling, but merely another point of information bearing on a decision. </a:t>
            </a:r>
            <a:endParaRPr lang="tr-TR" sz="1800" dirty="0" smtClean="0"/>
          </a:p>
          <a:p>
            <a:r>
              <a:rPr lang="en-US" sz="1800" dirty="0" smtClean="0"/>
              <a:t>For </a:t>
            </a:r>
            <a:r>
              <a:rPr lang="en-US" sz="1800" dirty="0"/>
              <a:t>example, </a:t>
            </a:r>
            <a:r>
              <a:rPr lang="en-US" sz="1800" dirty="0" smtClean="0"/>
              <a:t>p</a:t>
            </a:r>
            <a:r>
              <a:rPr lang="tr-TR" sz="1800" dirty="0" smtClean="0"/>
              <a:t>-</a:t>
            </a:r>
            <a:r>
              <a:rPr lang="en-US" sz="1800" dirty="0" smtClean="0"/>
              <a:t>values</a:t>
            </a:r>
            <a:r>
              <a:rPr lang="tr-TR" sz="1800" dirty="0" smtClean="0"/>
              <a:t> </a:t>
            </a:r>
            <a:r>
              <a:rPr lang="en-US" sz="1800" dirty="0" smtClean="0"/>
              <a:t>are </a:t>
            </a:r>
            <a:r>
              <a:rPr lang="en-US" sz="1800" dirty="0"/>
              <a:t>sometimes used as intermediate inputs in some statistical or machine learning </a:t>
            </a:r>
            <a:r>
              <a:rPr lang="en-US" sz="1800" dirty="0" smtClean="0"/>
              <a:t>models</a:t>
            </a:r>
            <a:endParaRPr lang="tr-TR" sz="1800" dirty="0" smtClean="0"/>
          </a:p>
          <a:p>
            <a:pPr lvl="1"/>
            <a:r>
              <a:rPr lang="en-US" sz="1600" dirty="0" smtClean="0"/>
              <a:t>a</a:t>
            </a:r>
            <a:r>
              <a:rPr lang="tr-TR" sz="1600" dirty="0" smtClean="0"/>
              <a:t> </a:t>
            </a:r>
            <a:r>
              <a:rPr lang="en-US" sz="1600" dirty="0" smtClean="0"/>
              <a:t>feature </a:t>
            </a:r>
            <a:r>
              <a:rPr lang="en-US" sz="1600" dirty="0"/>
              <a:t>night be included in or excluded from a model depending on its p-value.</a:t>
            </a:r>
            <a:endParaRPr lang="tr-TR" sz="1400" dirty="0"/>
          </a:p>
        </p:txBody>
      </p:sp>
    </p:spTree>
    <p:extLst>
      <p:ext uri="{BB962C8B-B14F-4D97-AF65-F5344CB8AC3E}">
        <p14:creationId xmlns:p14="http://schemas.microsoft.com/office/powerpoint/2010/main" val="4174774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>
            <a:normAutofit/>
          </a:bodyPr>
          <a:lstStyle/>
          <a:p>
            <a:r>
              <a:rPr lang="tr-TR" sz="3600" dirty="0"/>
              <a:t>A/B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r>
              <a:rPr lang="en-US" sz="1800" dirty="0"/>
              <a:t>An A/B test is an experiment with two groups to establish which of two treatments, products, </a:t>
            </a:r>
            <a:r>
              <a:rPr lang="en-US" sz="1800" dirty="0" smtClean="0"/>
              <a:t>procedures,</a:t>
            </a:r>
            <a:r>
              <a:rPr lang="tr-TR" sz="1800" dirty="0" smtClean="0"/>
              <a:t> </a:t>
            </a:r>
            <a:r>
              <a:rPr lang="en-US" sz="1800" dirty="0" smtClean="0"/>
              <a:t>or </a:t>
            </a:r>
            <a:r>
              <a:rPr lang="en-US" sz="1800" dirty="0"/>
              <a:t>the like is superior</a:t>
            </a:r>
            <a:r>
              <a:rPr lang="en-US" sz="1800" dirty="0" smtClean="0"/>
              <a:t>.</a:t>
            </a:r>
            <a:endParaRPr lang="tr-TR" sz="1800" dirty="0" smtClean="0"/>
          </a:p>
          <a:p>
            <a:r>
              <a:rPr lang="en-US" sz="1800" dirty="0"/>
              <a:t>Often one of the two treatments is the standard existing treatment, or no treatment. </a:t>
            </a:r>
            <a:r>
              <a:rPr lang="en-US" sz="1800" dirty="0" smtClean="0"/>
              <a:t>If</a:t>
            </a:r>
            <a:r>
              <a:rPr lang="tr-TR" sz="1800" dirty="0" smtClean="0"/>
              <a:t> </a:t>
            </a:r>
            <a:r>
              <a:rPr lang="en-US" sz="1800" dirty="0" smtClean="0"/>
              <a:t>a </a:t>
            </a:r>
            <a:r>
              <a:rPr lang="en-US" sz="1800" dirty="0"/>
              <a:t>standard (or no) treatment is used, it is called the </a:t>
            </a:r>
            <a:r>
              <a:rPr lang="en-US" sz="1800" b="1" dirty="0" smtClean="0"/>
              <a:t>control</a:t>
            </a:r>
            <a:r>
              <a:rPr lang="tr-TR" sz="1800" b="1" dirty="0" smtClean="0"/>
              <a:t>.</a:t>
            </a:r>
            <a:endParaRPr lang="tr-TR" sz="1800" dirty="0" smtClean="0"/>
          </a:p>
          <a:p>
            <a:endParaRPr lang="tr-TR" sz="1800" dirty="0" smtClean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438" y="2667000"/>
            <a:ext cx="5191125" cy="337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4774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dirty="0"/>
              <a:t>Hypothesis Tests</a:t>
            </a:r>
            <a:endParaRPr lang="tr-TR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Why do we need a hypothesis? Why not just </a:t>
            </a:r>
            <a:r>
              <a:rPr lang="en-US" sz="1800" dirty="0" smtClean="0"/>
              <a:t>look</a:t>
            </a:r>
            <a:r>
              <a:rPr lang="tr-TR" sz="1800" dirty="0" smtClean="0"/>
              <a:t> </a:t>
            </a:r>
            <a:r>
              <a:rPr lang="en-US" sz="1800" dirty="0" smtClean="0"/>
              <a:t>at </a:t>
            </a:r>
            <a:r>
              <a:rPr lang="en-US" sz="1800" dirty="0"/>
              <a:t>the outcome of the experiment and go with whichever treatment does better</a:t>
            </a:r>
            <a:r>
              <a:rPr lang="en-US" sz="1800" dirty="0" smtClean="0"/>
              <a:t>?</a:t>
            </a:r>
            <a:endParaRPr lang="tr-TR" sz="1800" dirty="0" smtClean="0"/>
          </a:p>
          <a:p>
            <a:pPr lvl="1"/>
            <a:r>
              <a:rPr lang="en-US" sz="1600" dirty="0"/>
              <a:t>The answer lies in the tendency of the human mind to underestimate the scope of natural random behavior</a:t>
            </a:r>
            <a:r>
              <a:rPr lang="en-US" sz="1600" dirty="0" smtClean="0"/>
              <a:t>.</a:t>
            </a:r>
            <a:endParaRPr lang="tr-TR" sz="1600" dirty="0" smtClean="0"/>
          </a:p>
          <a:p>
            <a:pPr lvl="1"/>
            <a:r>
              <a:rPr lang="en-US" sz="1600" dirty="0"/>
              <a:t>Statistical hypothesis testing was invented as a way to </a:t>
            </a:r>
            <a:r>
              <a:rPr lang="en-US" sz="1600" dirty="0" smtClean="0"/>
              <a:t>protect</a:t>
            </a:r>
            <a:r>
              <a:rPr lang="tr-TR" sz="1600" dirty="0" smtClean="0"/>
              <a:t> </a:t>
            </a:r>
            <a:r>
              <a:rPr lang="en-US" sz="1600" dirty="0" smtClean="0"/>
              <a:t>researchers </a:t>
            </a:r>
            <a:r>
              <a:rPr lang="en-US" sz="1600" dirty="0"/>
              <a:t>from being fooled by random chance</a:t>
            </a:r>
            <a:r>
              <a:rPr lang="en-US" sz="1600" dirty="0" smtClean="0"/>
              <a:t>.</a:t>
            </a:r>
            <a:endParaRPr lang="tr-TR" sz="1600" dirty="0" smtClean="0"/>
          </a:p>
          <a:p>
            <a:endParaRPr lang="tr-TR" sz="20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733800"/>
            <a:ext cx="4533900" cy="216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4774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>
            <a:normAutofit/>
          </a:bodyPr>
          <a:lstStyle/>
          <a:p>
            <a:r>
              <a:rPr lang="tr-TR" sz="3600" dirty="0"/>
              <a:t>The Null Hypothesis</a:t>
            </a:r>
            <a:endParaRPr lang="tr-TR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>
            <a:normAutofit/>
          </a:bodyPr>
          <a:lstStyle/>
          <a:p>
            <a:r>
              <a:rPr lang="en-US" sz="1800" dirty="0"/>
              <a:t>“Given the human tendency to react to unusual but </a:t>
            </a:r>
            <a:r>
              <a:rPr lang="en-US" sz="1800" dirty="0" smtClean="0"/>
              <a:t>random</a:t>
            </a:r>
            <a:r>
              <a:rPr lang="tr-TR" sz="1800" dirty="0" smtClean="0"/>
              <a:t> </a:t>
            </a:r>
            <a:r>
              <a:rPr lang="en-US" sz="1800" dirty="0" smtClean="0"/>
              <a:t>behavior </a:t>
            </a:r>
            <a:r>
              <a:rPr lang="en-US" sz="1800" dirty="0"/>
              <a:t>and interpret it as something meaningful and real, in our experiments we will require proof </a:t>
            </a:r>
            <a:r>
              <a:rPr lang="en-US" sz="1800" dirty="0" smtClean="0"/>
              <a:t>that</a:t>
            </a:r>
            <a:r>
              <a:rPr lang="tr-TR" sz="1800" dirty="0" smtClean="0"/>
              <a:t> </a:t>
            </a:r>
            <a:r>
              <a:rPr lang="en-US" sz="1800" dirty="0" smtClean="0"/>
              <a:t>the </a:t>
            </a:r>
            <a:r>
              <a:rPr lang="en-US" sz="1800" dirty="0"/>
              <a:t>difference between groups is more extreme than what chance might reasonably produce</a:t>
            </a:r>
            <a:r>
              <a:rPr lang="en-US" sz="1800" dirty="0" smtClean="0"/>
              <a:t>.”</a:t>
            </a:r>
            <a:endParaRPr lang="tr-TR" sz="1800" dirty="0" smtClean="0"/>
          </a:p>
          <a:p>
            <a:r>
              <a:rPr lang="en-US" sz="1800" dirty="0" smtClean="0"/>
              <a:t>This</a:t>
            </a:r>
            <a:r>
              <a:rPr lang="tr-TR" sz="1800" dirty="0" smtClean="0"/>
              <a:t> </a:t>
            </a:r>
            <a:r>
              <a:rPr lang="en-US" sz="1800" dirty="0" smtClean="0"/>
              <a:t>involves </a:t>
            </a:r>
            <a:r>
              <a:rPr lang="en-US" sz="1800" dirty="0"/>
              <a:t>a baseline assumption that the treatments are equivalent, and any difference between the </a:t>
            </a:r>
            <a:r>
              <a:rPr lang="en-US" sz="1800" dirty="0" smtClean="0"/>
              <a:t>groups</a:t>
            </a:r>
            <a:r>
              <a:rPr lang="tr-TR" sz="1800" dirty="0" smtClean="0"/>
              <a:t> </a:t>
            </a:r>
            <a:r>
              <a:rPr lang="en-US" sz="1800" dirty="0" smtClean="0"/>
              <a:t>is </a:t>
            </a:r>
            <a:r>
              <a:rPr lang="en-US" sz="1800" dirty="0"/>
              <a:t>due to chance. This baseline assumption is termed the null hypothesis</a:t>
            </a:r>
            <a:r>
              <a:rPr lang="en-US" sz="1800" dirty="0" smtClean="0"/>
              <a:t>.</a:t>
            </a:r>
            <a:endParaRPr lang="tr-TR" sz="1800" dirty="0" smtClean="0"/>
          </a:p>
          <a:p>
            <a:endParaRPr lang="tr-TR" sz="1800" dirty="0"/>
          </a:p>
          <a:p>
            <a:r>
              <a:rPr lang="tr-TR" sz="1800" b="1" dirty="0"/>
              <a:t>Alternative </a:t>
            </a:r>
            <a:r>
              <a:rPr lang="tr-TR" sz="1800" b="1" dirty="0" smtClean="0"/>
              <a:t>Hypothesis</a:t>
            </a:r>
            <a:r>
              <a:rPr lang="tr-TR" sz="1800" dirty="0" smtClean="0"/>
              <a:t>: </a:t>
            </a:r>
            <a:r>
              <a:rPr lang="en-US" sz="1800" dirty="0" smtClean="0"/>
              <a:t>Hypothesis </a:t>
            </a:r>
            <a:r>
              <a:rPr lang="en-US" sz="1800" dirty="0"/>
              <a:t>tests by their nature involve not just a null hypothesis, but also an offsetting </a:t>
            </a:r>
            <a:r>
              <a:rPr lang="en-US" sz="1800" dirty="0" smtClean="0"/>
              <a:t>alternative</a:t>
            </a:r>
            <a:r>
              <a:rPr lang="tr-TR" sz="1800" dirty="0" smtClean="0"/>
              <a:t> </a:t>
            </a:r>
            <a:r>
              <a:rPr lang="en-US" sz="1800" dirty="0" smtClean="0"/>
              <a:t>hypothesis</a:t>
            </a:r>
            <a:r>
              <a:rPr lang="en-US" sz="1800" dirty="0"/>
              <a:t>. Here are some examples</a:t>
            </a:r>
            <a:r>
              <a:rPr lang="en-US" sz="1800" dirty="0" smtClean="0"/>
              <a:t>:</a:t>
            </a:r>
            <a:endParaRPr lang="tr-TR" sz="1800" dirty="0" smtClean="0"/>
          </a:p>
          <a:p>
            <a:pPr lvl="1"/>
            <a:r>
              <a:rPr lang="en-US" sz="1400" dirty="0"/>
              <a:t>Null = “no difference between the means of group A and group B,” alternative = “A is different </a:t>
            </a:r>
            <a:r>
              <a:rPr lang="en-US" sz="1400" dirty="0" smtClean="0"/>
              <a:t>from</a:t>
            </a:r>
            <a:r>
              <a:rPr lang="tr-TR" sz="1400" dirty="0" smtClean="0"/>
              <a:t> </a:t>
            </a:r>
            <a:r>
              <a:rPr lang="en-US" sz="1400" dirty="0" smtClean="0"/>
              <a:t>B</a:t>
            </a:r>
            <a:r>
              <a:rPr lang="en-US" sz="1400" dirty="0"/>
              <a:t>” (could be bigger or smaller)</a:t>
            </a:r>
          </a:p>
          <a:p>
            <a:pPr lvl="1"/>
            <a:r>
              <a:rPr lang="en-US" sz="1400" dirty="0"/>
              <a:t>Null = “A B,” alternative = “B &gt; A”</a:t>
            </a:r>
          </a:p>
          <a:p>
            <a:pPr lvl="1"/>
            <a:r>
              <a:rPr lang="en-US" sz="1400" dirty="0"/>
              <a:t>Null = “B is not X% greater than A,” alternative = “B is X% greater than A”</a:t>
            </a:r>
            <a:endParaRPr lang="tr-TR" sz="1400" dirty="0" smtClean="0"/>
          </a:p>
          <a:p>
            <a:endParaRPr lang="tr-TR" sz="1800" dirty="0" smtClean="0"/>
          </a:p>
          <a:p>
            <a:r>
              <a:rPr lang="en-US" sz="1800" dirty="0"/>
              <a:t>Taken together, the null and alternative hypotheses must account for all possibilities. </a:t>
            </a:r>
            <a:endParaRPr lang="tr-TR" sz="1800" dirty="0" smtClean="0"/>
          </a:p>
          <a:p>
            <a:r>
              <a:rPr lang="en-US" sz="1800" dirty="0" smtClean="0"/>
              <a:t>The </a:t>
            </a:r>
            <a:r>
              <a:rPr lang="en-US" sz="1800" dirty="0"/>
              <a:t>nature of the </a:t>
            </a:r>
            <a:r>
              <a:rPr lang="en-US" sz="1800" dirty="0" smtClean="0"/>
              <a:t>null</a:t>
            </a:r>
            <a:r>
              <a:rPr lang="tr-TR" sz="1800" dirty="0" smtClean="0"/>
              <a:t> </a:t>
            </a:r>
            <a:r>
              <a:rPr lang="en-US" sz="1800" dirty="0" smtClean="0"/>
              <a:t>hypothesis </a:t>
            </a:r>
            <a:r>
              <a:rPr lang="en-US" sz="1800" dirty="0"/>
              <a:t>determines the structure of the hypothesis test.</a:t>
            </a:r>
            <a:endParaRPr lang="tr-TR" sz="1800" dirty="0"/>
          </a:p>
        </p:txBody>
      </p:sp>
    </p:spTree>
    <p:extLst>
      <p:ext uri="{BB962C8B-B14F-4D97-AF65-F5344CB8AC3E}">
        <p14:creationId xmlns:p14="http://schemas.microsoft.com/office/powerpoint/2010/main" val="4174774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dirty="0"/>
              <a:t>One-Way, Two-Way Hypothesis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05400"/>
          </a:xfrm>
        </p:spPr>
        <p:txBody>
          <a:bodyPr>
            <a:normAutofit/>
          </a:bodyPr>
          <a:lstStyle/>
          <a:p>
            <a:r>
              <a:rPr lang="en-US" sz="1800" dirty="0"/>
              <a:t>Often, in an A/B test, you are testing a new option (say B), against an established default option (A) </a:t>
            </a:r>
            <a:r>
              <a:rPr lang="en-US" sz="1800" dirty="0" smtClean="0"/>
              <a:t>and</a:t>
            </a:r>
            <a:r>
              <a:rPr lang="tr-TR" sz="1800" dirty="0" smtClean="0"/>
              <a:t> </a:t>
            </a:r>
            <a:r>
              <a:rPr lang="en-US" sz="1800" dirty="0" smtClean="0"/>
              <a:t>the </a:t>
            </a:r>
            <a:r>
              <a:rPr lang="en-US" sz="1800" dirty="0"/>
              <a:t>presumption is that you will stick with the default option unless the new option proves </a:t>
            </a:r>
            <a:r>
              <a:rPr lang="en-US" sz="1800" dirty="0" smtClean="0"/>
              <a:t>itself</a:t>
            </a:r>
            <a:r>
              <a:rPr lang="tr-TR" sz="1800" dirty="0" smtClean="0"/>
              <a:t> </a:t>
            </a:r>
            <a:r>
              <a:rPr lang="en-US" sz="1800" dirty="0" smtClean="0"/>
              <a:t>definitively </a:t>
            </a:r>
            <a:r>
              <a:rPr lang="en-US" sz="1800" dirty="0"/>
              <a:t>better</a:t>
            </a:r>
            <a:r>
              <a:rPr lang="en-US" sz="1800" dirty="0" smtClean="0"/>
              <a:t>.</a:t>
            </a:r>
            <a:endParaRPr lang="tr-TR" sz="1800" dirty="0" smtClean="0"/>
          </a:p>
          <a:p>
            <a:r>
              <a:rPr lang="en-US" sz="1800" dirty="0"/>
              <a:t>In such a case, you want a hypothesis test to protect you from being fooled by chance </a:t>
            </a:r>
            <a:r>
              <a:rPr lang="en-US" sz="1800" dirty="0" smtClean="0"/>
              <a:t>in</a:t>
            </a:r>
            <a:r>
              <a:rPr lang="tr-TR" sz="1800" dirty="0" smtClean="0"/>
              <a:t> </a:t>
            </a:r>
            <a:r>
              <a:rPr lang="en-US" sz="1800" dirty="0" smtClean="0"/>
              <a:t>the </a:t>
            </a:r>
            <a:r>
              <a:rPr lang="en-US" sz="1800" dirty="0"/>
              <a:t>direction favoring B. You don’t care about being fooled by chance in the other direction, because </a:t>
            </a:r>
            <a:r>
              <a:rPr lang="en-US" sz="1800" dirty="0" smtClean="0"/>
              <a:t>you</a:t>
            </a:r>
            <a:r>
              <a:rPr lang="tr-TR" sz="1800" dirty="0" smtClean="0"/>
              <a:t> </a:t>
            </a:r>
            <a:r>
              <a:rPr lang="en-US" sz="1800" dirty="0" smtClean="0"/>
              <a:t>would </a:t>
            </a:r>
            <a:r>
              <a:rPr lang="en-US" sz="1800" dirty="0"/>
              <a:t>be sticking with A unless B proves definitively better. </a:t>
            </a:r>
            <a:endParaRPr lang="tr-TR" sz="1800" dirty="0" smtClean="0"/>
          </a:p>
          <a:p>
            <a:r>
              <a:rPr lang="en-US" sz="1800" dirty="0" smtClean="0"/>
              <a:t>So </a:t>
            </a:r>
            <a:r>
              <a:rPr lang="en-US" sz="1800" dirty="0"/>
              <a:t>you want a </a:t>
            </a:r>
            <a:r>
              <a:rPr lang="en-US" sz="1800" b="1" i="1" dirty="0"/>
              <a:t>directional</a:t>
            </a:r>
            <a:r>
              <a:rPr lang="en-US" sz="1800" dirty="0"/>
              <a:t> </a:t>
            </a:r>
            <a:r>
              <a:rPr lang="en-US" sz="1800" dirty="0" smtClean="0"/>
              <a:t>alternative</a:t>
            </a:r>
            <a:r>
              <a:rPr lang="tr-TR" sz="1800" dirty="0" smtClean="0"/>
              <a:t> </a:t>
            </a:r>
            <a:r>
              <a:rPr lang="en-US" sz="1800" dirty="0" smtClean="0"/>
              <a:t>hypothesis </a:t>
            </a:r>
            <a:r>
              <a:rPr lang="en-US" sz="1800" dirty="0"/>
              <a:t>(B is better than A). In such a case, you use a </a:t>
            </a:r>
            <a:r>
              <a:rPr lang="en-US" sz="1800" b="1" i="1" dirty="0"/>
              <a:t>one-way</a:t>
            </a:r>
            <a:r>
              <a:rPr lang="en-US" sz="1800" dirty="0"/>
              <a:t> (or one-tail) hypothesis test</a:t>
            </a:r>
            <a:r>
              <a:rPr lang="en-US" sz="1800" dirty="0" smtClean="0"/>
              <a:t>.</a:t>
            </a:r>
            <a:endParaRPr lang="tr-TR" sz="1800" dirty="0" smtClean="0"/>
          </a:p>
          <a:p>
            <a:endParaRPr lang="tr-TR" sz="1800" dirty="0"/>
          </a:p>
          <a:p>
            <a:r>
              <a:rPr lang="en-US" sz="1800" dirty="0"/>
              <a:t>If you want a hypothesis test to protect you from being fooled by chance in either direction, the </a:t>
            </a:r>
            <a:r>
              <a:rPr lang="en-US" sz="1800" dirty="0" smtClean="0"/>
              <a:t>alternative</a:t>
            </a:r>
            <a:r>
              <a:rPr lang="tr-TR" sz="1800" dirty="0" smtClean="0"/>
              <a:t> </a:t>
            </a:r>
            <a:r>
              <a:rPr lang="en-US" sz="1800" dirty="0" smtClean="0"/>
              <a:t>hypothesis </a:t>
            </a:r>
            <a:r>
              <a:rPr lang="en-US" sz="1800" dirty="0"/>
              <a:t>is </a:t>
            </a:r>
            <a:r>
              <a:rPr lang="en-US" sz="1800" b="1" i="1" dirty="0"/>
              <a:t>bidirectional</a:t>
            </a:r>
            <a:r>
              <a:rPr lang="en-US" sz="1800" i="1" dirty="0"/>
              <a:t> </a:t>
            </a:r>
            <a:r>
              <a:rPr lang="en-US" sz="1800" dirty="0"/>
              <a:t>(A is different from B; could be bigger or smaller). </a:t>
            </a:r>
            <a:endParaRPr lang="tr-TR" sz="1800" dirty="0" smtClean="0"/>
          </a:p>
          <a:p>
            <a:r>
              <a:rPr lang="en-US" sz="1800" dirty="0" smtClean="0"/>
              <a:t>In </a:t>
            </a:r>
            <a:r>
              <a:rPr lang="en-US" sz="1800" dirty="0"/>
              <a:t>such a case, you use </a:t>
            </a:r>
            <a:r>
              <a:rPr lang="en-US" sz="1800" dirty="0" smtClean="0"/>
              <a:t>a</a:t>
            </a:r>
            <a:r>
              <a:rPr lang="tr-TR" sz="1800" dirty="0" smtClean="0"/>
              <a:t> </a:t>
            </a:r>
            <a:r>
              <a:rPr lang="tr-TR" sz="1800" b="1" i="1" dirty="0" smtClean="0"/>
              <a:t>two-way</a:t>
            </a:r>
            <a:r>
              <a:rPr lang="tr-TR" sz="1800" i="1" dirty="0" smtClean="0"/>
              <a:t> </a:t>
            </a:r>
            <a:r>
              <a:rPr lang="tr-TR" sz="1800" dirty="0"/>
              <a:t>(or two-tail) hypothesis.</a:t>
            </a:r>
            <a:endParaRPr lang="tr-TR" sz="1800" dirty="0"/>
          </a:p>
        </p:txBody>
      </p:sp>
    </p:spTree>
    <p:extLst>
      <p:ext uri="{BB962C8B-B14F-4D97-AF65-F5344CB8AC3E}">
        <p14:creationId xmlns:p14="http://schemas.microsoft.com/office/powerpoint/2010/main" val="4174774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>
            <a:normAutofit/>
          </a:bodyPr>
          <a:lstStyle/>
          <a:p>
            <a:r>
              <a:rPr lang="tr-TR" sz="3600" dirty="0"/>
              <a:t>Resampling</a:t>
            </a:r>
            <a:endParaRPr lang="tr-TR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r>
              <a:rPr lang="en-US" sz="1800" dirty="0"/>
              <a:t>Resampling in statistics means to repeatedly sample values from observed data, with a general goal </a:t>
            </a:r>
            <a:r>
              <a:rPr lang="en-US" sz="1800" dirty="0" smtClean="0"/>
              <a:t>of</a:t>
            </a:r>
            <a:r>
              <a:rPr lang="tr-TR" sz="1800" dirty="0" smtClean="0"/>
              <a:t> </a:t>
            </a:r>
            <a:r>
              <a:rPr lang="en-US" sz="1800" dirty="0" smtClean="0"/>
              <a:t>assessing </a:t>
            </a:r>
            <a:r>
              <a:rPr lang="en-US" sz="1800" dirty="0"/>
              <a:t>random variability in a statistic</a:t>
            </a:r>
            <a:r>
              <a:rPr lang="en-US" sz="1800" dirty="0" smtClean="0"/>
              <a:t>.</a:t>
            </a:r>
            <a:endParaRPr lang="tr-TR" sz="1800" dirty="0" smtClean="0"/>
          </a:p>
          <a:p>
            <a:r>
              <a:rPr lang="en-US" sz="1800" dirty="0"/>
              <a:t>There are two main types of resampling procedures: the bootstrap and </a:t>
            </a:r>
            <a:r>
              <a:rPr lang="en-US" sz="1800" b="1" i="1" dirty="0"/>
              <a:t>permutation tests</a:t>
            </a:r>
            <a:r>
              <a:rPr lang="en-US" sz="1800" dirty="0" smtClean="0"/>
              <a:t>.</a:t>
            </a:r>
            <a:endParaRPr lang="tr-TR" sz="1800" dirty="0" smtClean="0"/>
          </a:p>
          <a:p>
            <a:r>
              <a:rPr lang="en-US" sz="1800" dirty="0"/>
              <a:t>The </a:t>
            </a:r>
            <a:r>
              <a:rPr lang="en-US" sz="1800" dirty="0" smtClean="0"/>
              <a:t>bootstrap</a:t>
            </a:r>
            <a:r>
              <a:rPr lang="tr-TR" sz="1800" dirty="0" smtClean="0"/>
              <a:t> </a:t>
            </a:r>
            <a:r>
              <a:rPr lang="en-US" sz="1800" dirty="0" smtClean="0"/>
              <a:t>is </a:t>
            </a:r>
            <a:r>
              <a:rPr lang="en-US" sz="1800" dirty="0"/>
              <a:t>used to assess the reliability of an estimate; it was discussed in the previous </a:t>
            </a:r>
            <a:r>
              <a:rPr lang="en-US" sz="1800" dirty="0" smtClean="0"/>
              <a:t>chapter</a:t>
            </a:r>
            <a:endParaRPr lang="tr-TR" sz="1800" dirty="0" smtClean="0"/>
          </a:p>
          <a:p>
            <a:r>
              <a:rPr lang="en-US" sz="1800" dirty="0" smtClean="0"/>
              <a:t>Permutation </a:t>
            </a:r>
            <a:r>
              <a:rPr lang="en-US" sz="1800" dirty="0"/>
              <a:t>tests are used to test hypotheses, typically involving two or more groups, </a:t>
            </a:r>
            <a:r>
              <a:rPr lang="en-US" sz="1800" dirty="0" smtClean="0"/>
              <a:t>and</a:t>
            </a:r>
            <a:r>
              <a:rPr lang="tr-TR" sz="1800" dirty="0" smtClean="0"/>
              <a:t> </a:t>
            </a:r>
            <a:r>
              <a:rPr lang="en-US" sz="1800" dirty="0" smtClean="0"/>
              <a:t>we </a:t>
            </a:r>
            <a:r>
              <a:rPr lang="en-US" sz="1800" dirty="0"/>
              <a:t>discuss those in this section.</a:t>
            </a:r>
            <a:endParaRPr lang="tr-TR" sz="1800" dirty="0"/>
          </a:p>
        </p:txBody>
      </p:sp>
    </p:spTree>
    <p:extLst>
      <p:ext uri="{BB962C8B-B14F-4D97-AF65-F5344CB8AC3E}">
        <p14:creationId xmlns:p14="http://schemas.microsoft.com/office/powerpoint/2010/main" val="4174774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>
            <a:normAutofit/>
          </a:bodyPr>
          <a:lstStyle/>
          <a:p>
            <a:r>
              <a:rPr lang="tr-TR" sz="3600" dirty="0"/>
              <a:t>Permutation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94360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Combine </a:t>
            </a:r>
            <a:r>
              <a:rPr lang="en-US" sz="1800" dirty="0"/>
              <a:t>the results from the different groups in a single data set.</a:t>
            </a:r>
          </a:p>
          <a:p>
            <a:r>
              <a:rPr lang="en-US" sz="1800" dirty="0" smtClean="0"/>
              <a:t>Shuffle </a:t>
            </a:r>
            <a:r>
              <a:rPr lang="en-US" sz="1800" dirty="0"/>
              <a:t>the combined data, then randomly draw (without replacing) a resample of the same </a:t>
            </a:r>
            <a:r>
              <a:rPr lang="en-US" sz="1800" dirty="0" smtClean="0"/>
              <a:t>size</a:t>
            </a:r>
            <a:r>
              <a:rPr lang="tr-TR" sz="1800" dirty="0" smtClean="0"/>
              <a:t> </a:t>
            </a:r>
            <a:r>
              <a:rPr lang="en-US" sz="1800" dirty="0" smtClean="0"/>
              <a:t>as </a:t>
            </a:r>
            <a:r>
              <a:rPr lang="en-US" sz="1800" dirty="0"/>
              <a:t>group A.</a:t>
            </a:r>
          </a:p>
          <a:p>
            <a:r>
              <a:rPr lang="en-US" sz="1800" dirty="0" smtClean="0"/>
              <a:t>From </a:t>
            </a:r>
            <a:r>
              <a:rPr lang="en-US" sz="1800" dirty="0"/>
              <a:t>the remaining data, randomly draw (without replacing) a resample of the same size </a:t>
            </a:r>
            <a:r>
              <a:rPr lang="en-US" sz="1800" dirty="0" smtClean="0"/>
              <a:t>as</a:t>
            </a:r>
            <a:r>
              <a:rPr lang="tr-TR" sz="1800" dirty="0" smtClean="0"/>
              <a:t> </a:t>
            </a:r>
            <a:r>
              <a:rPr lang="en-US" sz="1800" dirty="0" smtClean="0"/>
              <a:t>group B.</a:t>
            </a:r>
          </a:p>
          <a:p>
            <a:r>
              <a:rPr lang="en-US" sz="1800" dirty="0" smtClean="0"/>
              <a:t>Whatever </a:t>
            </a:r>
            <a:r>
              <a:rPr lang="en-US" sz="1800" dirty="0"/>
              <a:t>statistic or estimate was calculated for the original samples (e.g., difference in </a:t>
            </a:r>
            <a:r>
              <a:rPr lang="en-US" sz="1800" dirty="0" smtClean="0"/>
              <a:t>group</a:t>
            </a:r>
            <a:r>
              <a:rPr lang="tr-TR" sz="1800" dirty="0" smtClean="0"/>
              <a:t> </a:t>
            </a:r>
            <a:r>
              <a:rPr lang="en-US" sz="1800" dirty="0" smtClean="0"/>
              <a:t>proportions</a:t>
            </a:r>
            <a:r>
              <a:rPr lang="en-US" sz="1800" dirty="0"/>
              <a:t>), calculate it now for the resamples, and record; this constitutes one </a:t>
            </a:r>
            <a:r>
              <a:rPr lang="en-US" sz="1800" dirty="0" smtClean="0"/>
              <a:t>permutation</a:t>
            </a:r>
            <a:r>
              <a:rPr lang="tr-TR" sz="1800" dirty="0" smtClean="0"/>
              <a:t> </a:t>
            </a:r>
            <a:r>
              <a:rPr lang="en-US" sz="1800" dirty="0" smtClean="0"/>
              <a:t>iteration</a:t>
            </a:r>
            <a:r>
              <a:rPr lang="en-US" sz="1800" dirty="0"/>
              <a:t>.</a:t>
            </a:r>
          </a:p>
          <a:p>
            <a:r>
              <a:rPr lang="en-US" sz="1800" dirty="0" smtClean="0"/>
              <a:t>Repeat </a:t>
            </a:r>
            <a:r>
              <a:rPr lang="en-US" sz="1800" dirty="0"/>
              <a:t>the previous steps R times to yield a permutation distribution of the test statistic</a:t>
            </a:r>
            <a:r>
              <a:rPr lang="en-US" sz="1800" dirty="0" smtClean="0"/>
              <a:t>.</a:t>
            </a:r>
            <a:endParaRPr lang="tr-TR" sz="1800" dirty="0" smtClean="0"/>
          </a:p>
          <a:p>
            <a:endParaRPr lang="tr-TR" sz="1800" dirty="0"/>
          </a:p>
          <a:p>
            <a:r>
              <a:rPr lang="en-US" sz="1800" dirty="0"/>
              <a:t>Now go back to the observed difference between groups and compare it to the set of </a:t>
            </a:r>
            <a:r>
              <a:rPr lang="en-US" sz="1800" dirty="0" smtClean="0"/>
              <a:t>permuted</a:t>
            </a:r>
            <a:r>
              <a:rPr lang="tr-TR" sz="1800" dirty="0" smtClean="0"/>
              <a:t> </a:t>
            </a:r>
            <a:r>
              <a:rPr lang="en-US" sz="1800" dirty="0" smtClean="0"/>
              <a:t>differences</a:t>
            </a:r>
            <a:r>
              <a:rPr lang="en-US" sz="1800" dirty="0"/>
              <a:t>. </a:t>
            </a:r>
            <a:endParaRPr lang="tr-TR" sz="1800" dirty="0" smtClean="0"/>
          </a:p>
          <a:p>
            <a:r>
              <a:rPr lang="en-US" sz="1800" dirty="0" smtClean="0"/>
              <a:t>If </a:t>
            </a:r>
            <a:r>
              <a:rPr lang="en-US" sz="1800" dirty="0"/>
              <a:t>the observed difference lies well within the set of permuted differences, then we have </a:t>
            </a:r>
            <a:r>
              <a:rPr lang="en-US" sz="1800" dirty="0" smtClean="0"/>
              <a:t>not</a:t>
            </a:r>
            <a:r>
              <a:rPr lang="tr-TR" sz="1800" dirty="0" smtClean="0"/>
              <a:t> </a:t>
            </a:r>
            <a:r>
              <a:rPr lang="en-US" sz="1800" dirty="0" smtClean="0"/>
              <a:t>proven </a:t>
            </a:r>
            <a:r>
              <a:rPr lang="en-US" sz="1800" dirty="0"/>
              <a:t>anything — </a:t>
            </a:r>
            <a:r>
              <a:rPr lang="en-US" sz="1800" i="1" dirty="0"/>
              <a:t>the observed difference is within the range of what chance might </a:t>
            </a:r>
            <a:r>
              <a:rPr lang="en-US" sz="1800" i="1" dirty="0" smtClean="0"/>
              <a:t>produce</a:t>
            </a:r>
            <a:r>
              <a:rPr lang="tr-TR" sz="1800" dirty="0" smtClean="0"/>
              <a:t>.</a:t>
            </a:r>
          </a:p>
          <a:p>
            <a:r>
              <a:rPr lang="en-US" sz="1800" dirty="0"/>
              <a:t>However, </a:t>
            </a:r>
            <a:r>
              <a:rPr lang="en-US" sz="1800" dirty="0" smtClean="0"/>
              <a:t>if</a:t>
            </a:r>
            <a:r>
              <a:rPr lang="tr-TR" sz="1800" dirty="0" smtClean="0"/>
              <a:t> </a:t>
            </a:r>
            <a:r>
              <a:rPr lang="en-US" sz="1800" dirty="0" smtClean="0"/>
              <a:t>the </a:t>
            </a:r>
            <a:r>
              <a:rPr lang="en-US" sz="1800" dirty="0"/>
              <a:t>observed difference lies outside most of the permutation distribution, then we conclude that chance </a:t>
            </a:r>
            <a:r>
              <a:rPr lang="en-US" sz="1800" dirty="0" smtClean="0"/>
              <a:t>is</a:t>
            </a:r>
            <a:r>
              <a:rPr lang="tr-TR" sz="1800" dirty="0" smtClean="0"/>
              <a:t> </a:t>
            </a:r>
            <a:r>
              <a:rPr lang="en-US" sz="1800" dirty="0" smtClean="0"/>
              <a:t>not </a:t>
            </a:r>
            <a:r>
              <a:rPr lang="en-US" sz="1800" dirty="0"/>
              <a:t>responsible. In technical terms, </a:t>
            </a:r>
            <a:r>
              <a:rPr lang="en-US" sz="1800" i="1" dirty="0"/>
              <a:t>the difference is statistically </a:t>
            </a:r>
            <a:r>
              <a:rPr lang="en-US" sz="1800" i="1" dirty="0" smtClean="0"/>
              <a:t>significant</a:t>
            </a:r>
            <a:r>
              <a:rPr lang="tr-TR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74774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/>
          </a:bodyPr>
          <a:lstStyle/>
          <a:p>
            <a:r>
              <a:rPr lang="en-US" sz="1800" dirty="0"/>
              <a:t>Page B has session times greater, on average, by 21.4 seconds versus page A. </a:t>
            </a:r>
            <a:endParaRPr lang="tr-TR" sz="1800" dirty="0" smtClean="0"/>
          </a:p>
          <a:p>
            <a:r>
              <a:rPr lang="en-US" sz="1800" dirty="0" smtClean="0"/>
              <a:t>The </a:t>
            </a:r>
            <a:r>
              <a:rPr lang="en-US" sz="1800" dirty="0"/>
              <a:t>question is </a:t>
            </a:r>
            <a:r>
              <a:rPr lang="en-US" sz="1800" dirty="0" smtClean="0"/>
              <a:t>whether</a:t>
            </a:r>
            <a:r>
              <a:rPr lang="tr-TR" sz="1800" dirty="0" smtClean="0"/>
              <a:t> </a:t>
            </a:r>
            <a:r>
              <a:rPr lang="en-US" sz="1800" dirty="0" smtClean="0"/>
              <a:t>this </a:t>
            </a:r>
            <a:r>
              <a:rPr lang="en-US" sz="1800" dirty="0"/>
              <a:t>difference is within the range of what random chance might produce, or, alternatively, is </a:t>
            </a:r>
            <a:r>
              <a:rPr lang="en-US" sz="1800" dirty="0" smtClean="0"/>
              <a:t>statistically</a:t>
            </a:r>
            <a:r>
              <a:rPr lang="tr-TR" sz="1800" dirty="0" smtClean="0"/>
              <a:t> </a:t>
            </a:r>
            <a:r>
              <a:rPr lang="en-US" sz="1800" dirty="0" smtClean="0"/>
              <a:t>significant</a:t>
            </a:r>
            <a:r>
              <a:rPr lang="en-US" sz="1800" dirty="0"/>
              <a:t>. </a:t>
            </a:r>
            <a:endParaRPr lang="tr-TR" sz="1800" dirty="0" smtClean="0"/>
          </a:p>
          <a:p>
            <a:r>
              <a:rPr lang="en-US" sz="1800" dirty="0" smtClean="0"/>
              <a:t>One </a:t>
            </a:r>
            <a:r>
              <a:rPr lang="en-US" sz="1800" dirty="0"/>
              <a:t>way to answer this is to apply a permutation test — </a:t>
            </a:r>
            <a:endParaRPr lang="tr-TR" sz="1800" dirty="0" smtClean="0"/>
          </a:p>
          <a:p>
            <a:pPr lvl="1"/>
            <a:r>
              <a:rPr lang="tr-TR" sz="1600" dirty="0" smtClean="0"/>
              <a:t>C</a:t>
            </a:r>
            <a:r>
              <a:rPr lang="en-US" sz="1600" dirty="0" err="1" smtClean="0"/>
              <a:t>ombine</a:t>
            </a:r>
            <a:r>
              <a:rPr lang="en-US" sz="1600" dirty="0" smtClean="0"/>
              <a:t> </a:t>
            </a:r>
            <a:r>
              <a:rPr lang="en-US" sz="1600" dirty="0"/>
              <a:t>all the session </a:t>
            </a:r>
            <a:r>
              <a:rPr lang="en-US" sz="1600" dirty="0" smtClean="0"/>
              <a:t>times</a:t>
            </a:r>
            <a:r>
              <a:rPr lang="tr-TR" sz="1600" dirty="0" smtClean="0"/>
              <a:t> </a:t>
            </a:r>
            <a:r>
              <a:rPr lang="en-US" sz="1600" dirty="0" smtClean="0"/>
              <a:t>together</a:t>
            </a:r>
            <a:r>
              <a:rPr lang="en-US" sz="1600" dirty="0"/>
              <a:t>, then repeatedly shuffle and divide them into groups of 21 (recall that n = 21 for page A) and </a:t>
            </a:r>
            <a:r>
              <a:rPr lang="en-US" sz="1600" dirty="0" smtClean="0"/>
              <a:t>15</a:t>
            </a:r>
            <a:r>
              <a:rPr lang="tr-TR" sz="1600" dirty="0" smtClean="0"/>
              <a:t> </a:t>
            </a:r>
            <a:r>
              <a:rPr lang="en-US" sz="1600" dirty="0" smtClean="0"/>
              <a:t>(n </a:t>
            </a:r>
            <a:r>
              <a:rPr lang="en-US" sz="1600" dirty="0"/>
              <a:t>= 15 for B</a:t>
            </a:r>
            <a:r>
              <a:rPr lang="en-US" sz="1600" dirty="0" smtClean="0"/>
              <a:t>).</a:t>
            </a:r>
            <a:endParaRPr lang="tr-TR" sz="1600" dirty="0" smtClean="0"/>
          </a:p>
          <a:p>
            <a:endParaRPr lang="tr-TR" sz="20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438400"/>
            <a:ext cx="41910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4774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/>
          </a:bodyPr>
          <a:lstStyle/>
          <a:p>
            <a:r>
              <a:rPr lang="en-US" sz="1800" dirty="0"/>
              <a:t>The </a:t>
            </a:r>
            <a:r>
              <a:rPr lang="en-US" sz="1800" dirty="0" smtClean="0"/>
              <a:t>histogram</a:t>
            </a:r>
            <a:r>
              <a:rPr lang="tr-TR" sz="1800" dirty="0" smtClean="0"/>
              <a:t> </a:t>
            </a:r>
            <a:r>
              <a:rPr lang="en-US" sz="1800" dirty="0" smtClean="0"/>
              <a:t>shows </a:t>
            </a:r>
            <a:r>
              <a:rPr lang="en-US" sz="1800" dirty="0"/>
              <a:t>that mean difference of random permutations often exceeds </a:t>
            </a:r>
            <a:r>
              <a:rPr lang="en-US" sz="1800" dirty="0" smtClean="0"/>
              <a:t>the</a:t>
            </a:r>
            <a:r>
              <a:rPr lang="tr-TR" sz="1800" dirty="0" smtClean="0"/>
              <a:t> </a:t>
            </a:r>
            <a:r>
              <a:rPr lang="en-US" sz="1800" dirty="0" smtClean="0"/>
              <a:t>observed </a:t>
            </a:r>
            <a:r>
              <a:rPr lang="en-US" sz="1800" dirty="0"/>
              <a:t>difference in session times (the vertical line). </a:t>
            </a:r>
            <a:endParaRPr lang="tr-TR" sz="1800" dirty="0" smtClean="0"/>
          </a:p>
          <a:p>
            <a:r>
              <a:rPr lang="en-US" sz="1800" dirty="0" smtClean="0"/>
              <a:t>This </a:t>
            </a:r>
            <a:r>
              <a:rPr lang="en-US" sz="1800" dirty="0"/>
              <a:t>suggests that the </a:t>
            </a:r>
            <a:r>
              <a:rPr lang="en-US" sz="1800" dirty="0" err="1" smtClean="0"/>
              <a:t>ob</a:t>
            </a:r>
            <a:r>
              <a:rPr lang="tr-TR" sz="1800" dirty="0" smtClean="0"/>
              <a:t>s</a:t>
            </a:r>
            <a:r>
              <a:rPr lang="en-US" sz="1800" dirty="0" err="1" smtClean="0"/>
              <a:t>erved</a:t>
            </a:r>
            <a:r>
              <a:rPr lang="en-US" sz="1800" dirty="0" smtClean="0"/>
              <a:t> </a:t>
            </a:r>
            <a:r>
              <a:rPr lang="en-US" sz="1800" dirty="0"/>
              <a:t>difference </a:t>
            </a:r>
            <a:r>
              <a:rPr lang="en-US" sz="1800" dirty="0" smtClean="0"/>
              <a:t>in</a:t>
            </a:r>
            <a:r>
              <a:rPr lang="tr-TR" sz="1800" dirty="0" smtClean="0"/>
              <a:t> </a:t>
            </a:r>
            <a:r>
              <a:rPr lang="en-US" sz="1800" dirty="0" smtClean="0"/>
              <a:t>session </a:t>
            </a:r>
            <a:r>
              <a:rPr lang="en-US" sz="1800" dirty="0"/>
              <a:t>time between page A and page B is well within the range of chance variation, thus is </a:t>
            </a:r>
            <a:r>
              <a:rPr lang="en-US" sz="1800" dirty="0" smtClean="0"/>
              <a:t>not</a:t>
            </a:r>
            <a:r>
              <a:rPr lang="tr-TR" sz="1800" dirty="0" smtClean="0"/>
              <a:t> </a:t>
            </a:r>
            <a:r>
              <a:rPr lang="en-US" sz="1800" dirty="0" smtClean="0"/>
              <a:t>statistically </a:t>
            </a:r>
            <a:r>
              <a:rPr lang="en-US" sz="1800" dirty="0"/>
              <a:t>significant.</a:t>
            </a:r>
            <a:endParaRPr lang="tr-TR" sz="18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833678"/>
            <a:ext cx="5024438" cy="4781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4774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1452</Words>
  <Application>Microsoft Office PowerPoint</Application>
  <PresentationFormat>On-screen Show (4:3)</PresentationFormat>
  <Paragraphs>81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Statistical Experiments and Significance Testing</vt:lpstr>
      <vt:lpstr>A/B Testing</vt:lpstr>
      <vt:lpstr>Hypothesis Tests</vt:lpstr>
      <vt:lpstr>The Null Hypothesis</vt:lpstr>
      <vt:lpstr>One-Way, Two-Way Hypothesis Test</vt:lpstr>
      <vt:lpstr>Resampling</vt:lpstr>
      <vt:lpstr>Permutation Test</vt:lpstr>
      <vt:lpstr>PowerPoint Presentation</vt:lpstr>
      <vt:lpstr>PowerPoint Presentation</vt:lpstr>
      <vt:lpstr>Statistical Significance and P-Values</vt:lpstr>
      <vt:lpstr>P-Value</vt:lpstr>
      <vt:lpstr>Type 1 and Type 2 Errors</vt:lpstr>
      <vt:lpstr>Data Science and P-Values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MONSTER</dc:creator>
  <cp:lastModifiedBy>MONSTER</cp:lastModifiedBy>
  <cp:revision>17</cp:revision>
  <dcterms:created xsi:type="dcterms:W3CDTF">2006-08-16T00:00:00Z</dcterms:created>
  <dcterms:modified xsi:type="dcterms:W3CDTF">2019-05-10T20:08:42Z</dcterms:modified>
</cp:coreProperties>
</file>