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Statistical Machine Learning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Recent advances in statistics have been devoted to developing more powerful automated techniques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predictive </a:t>
            </a:r>
            <a:r>
              <a:rPr lang="en-US" sz="1800" dirty="0"/>
              <a:t>modeling — both regression and classification. </a:t>
            </a:r>
            <a:endParaRPr lang="tr-TR" sz="1800" dirty="0" smtClean="0"/>
          </a:p>
          <a:p>
            <a:r>
              <a:rPr lang="en-US" sz="1800" dirty="0" smtClean="0"/>
              <a:t>These </a:t>
            </a:r>
            <a:r>
              <a:rPr lang="en-US" sz="1800" dirty="0"/>
              <a:t>methods fall under the umbrella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statistical </a:t>
            </a:r>
            <a:r>
              <a:rPr lang="en-US" sz="1800" dirty="0"/>
              <a:t>machine learning, and are distinguished from classical statistical methods in that they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data-driven </a:t>
            </a:r>
            <a:r>
              <a:rPr lang="en-US" sz="1800" dirty="0"/>
              <a:t>and do not seek to impose linear or other overall structure on the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/>
              <a:t>MACHINE LEARNING VERSUS </a:t>
            </a:r>
            <a:r>
              <a:rPr lang="tr-TR" sz="1800" dirty="0" smtClean="0"/>
              <a:t>STATISTICS:</a:t>
            </a:r>
          </a:p>
          <a:p>
            <a:pPr lvl="1"/>
            <a:r>
              <a:rPr lang="en-US" sz="1400" dirty="0"/>
              <a:t>In the context of predictive modeling, what is the difference between machine learning and statistics? </a:t>
            </a:r>
            <a:endParaRPr lang="tr-TR" sz="1400" dirty="0" smtClean="0"/>
          </a:p>
          <a:p>
            <a:pPr lvl="1"/>
            <a:r>
              <a:rPr lang="en-US" sz="1400" dirty="0" smtClean="0"/>
              <a:t>There </a:t>
            </a:r>
            <a:r>
              <a:rPr lang="en-US" sz="1400" dirty="0"/>
              <a:t>is not a bright </a:t>
            </a:r>
            <a:r>
              <a:rPr lang="en-US" sz="1400" dirty="0" smtClean="0"/>
              <a:t>line</a:t>
            </a:r>
            <a:r>
              <a:rPr lang="tr-TR" sz="1400" dirty="0" smtClean="0"/>
              <a:t> </a:t>
            </a:r>
            <a:r>
              <a:rPr lang="en-US" sz="1400" dirty="0" smtClean="0"/>
              <a:t>dividing </a:t>
            </a:r>
            <a:r>
              <a:rPr lang="en-US" sz="1400" dirty="0"/>
              <a:t>the two disciplines. </a:t>
            </a:r>
            <a:endParaRPr lang="tr-TR" sz="1400" dirty="0" smtClean="0"/>
          </a:p>
          <a:p>
            <a:pPr lvl="1"/>
            <a:r>
              <a:rPr lang="en-US" sz="1400" dirty="0" smtClean="0"/>
              <a:t>Machine </a:t>
            </a:r>
            <a:r>
              <a:rPr lang="en-US" sz="1400" dirty="0"/>
              <a:t>learning tends to be more focused on developing efficient algorithms that scale to large </a:t>
            </a:r>
            <a:r>
              <a:rPr lang="en-US" sz="1400" dirty="0" smtClean="0"/>
              <a:t>data</a:t>
            </a:r>
            <a:r>
              <a:rPr lang="tr-TR" sz="1400" dirty="0" smtClean="0"/>
              <a:t> </a:t>
            </a:r>
            <a:r>
              <a:rPr lang="en-US" sz="1400" dirty="0" smtClean="0"/>
              <a:t>in </a:t>
            </a:r>
            <a:r>
              <a:rPr lang="en-US" sz="1400" dirty="0"/>
              <a:t>order to optimize the predictive model. </a:t>
            </a:r>
            <a:endParaRPr lang="tr-TR" sz="1400" dirty="0" smtClean="0"/>
          </a:p>
          <a:p>
            <a:pPr lvl="1"/>
            <a:r>
              <a:rPr lang="en-US" sz="1400" dirty="0" smtClean="0"/>
              <a:t>Statistics </a:t>
            </a:r>
            <a:r>
              <a:rPr lang="en-US" sz="1400" dirty="0"/>
              <a:t>generally pays more attention to the probabilistic theory and </a:t>
            </a:r>
            <a:r>
              <a:rPr lang="en-US" sz="1400" dirty="0" smtClean="0"/>
              <a:t>underlying</a:t>
            </a:r>
            <a:r>
              <a:rPr lang="tr-TR" sz="1400" dirty="0" smtClean="0"/>
              <a:t> </a:t>
            </a:r>
            <a:r>
              <a:rPr lang="en-US" sz="1400" dirty="0" smtClean="0"/>
              <a:t>structure </a:t>
            </a:r>
            <a:r>
              <a:rPr lang="en-US" sz="1400" dirty="0"/>
              <a:t>of the model.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4091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Tree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Tree models, also called Classification and Regression Trees (CART),2 decision trees, or just trees,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effective and popular classification (and regression) </a:t>
            </a:r>
            <a:r>
              <a:rPr lang="en-US" sz="1800" dirty="0" smtClean="0"/>
              <a:t>method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form </a:t>
            </a:r>
            <a:r>
              <a:rPr lang="en-US" sz="1800" dirty="0"/>
              <a:t>the basis for the most widely used and </a:t>
            </a:r>
            <a:r>
              <a:rPr lang="en-US" sz="1800" dirty="0" smtClean="0"/>
              <a:t>powerful</a:t>
            </a:r>
            <a:r>
              <a:rPr lang="tr-TR" sz="1800" dirty="0" smtClean="0"/>
              <a:t> </a:t>
            </a:r>
            <a:r>
              <a:rPr lang="en-US" sz="1800" dirty="0" smtClean="0"/>
              <a:t>predictive </a:t>
            </a:r>
            <a:r>
              <a:rPr lang="en-US" sz="1800" dirty="0"/>
              <a:t>modeling tools in data science for both regression and classification.</a:t>
            </a:r>
            <a:endParaRPr lang="tr-TR" sz="1800" dirty="0" smtClean="0"/>
          </a:p>
          <a:p>
            <a:r>
              <a:rPr lang="en-US" sz="1800" dirty="0"/>
              <a:t>A tree model is a set of “if-then-else” rules that are easy to understand and to implement.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contrast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and logistic regression, trees have the ability to discover hidden patterns corresponding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complex </a:t>
            </a:r>
            <a:r>
              <a:rPr lang="en-US" sz="1800" dirty="0"/>
              <a:t>interactions in the data. </a:t>
            </a:r>
            <a:endParaRPr lang="tr-TR" sz="1800" dirty="0" smtClean="0"/>
          </a:p>
          <a:p>
            <a:r>
              <a:rPr lang="en-US" sz="1800" dirty="0" smtClean="0"/>
              <a:t>However</a:t>
            </a:r>
            <a:r>
              <a:rPr lang="en-US" sz="1800" dirty="0"/>
              <a:t>, unlike KNN or naive Bayes, simple tree models can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expressed </a:t>
            </a:r>
            <a:r>
              <a:rPr lang="en-US" sz="1800" dirty="0"/>
              <a:t>in terms of predictor relationships that are easily interpretable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resulting tree is </a:t>
            </a:r>
            <a:r>
              <a:rPr lang="en-US" sz="1800" dirty="0" smtClean="0"/>
              <a:t>shown</a:t>
            </a:r>
            <a:r>
              <a:rPr lang="tr-TR" sz="1800" dirty="0" smtClean="0"/>
              <a:t> in next slide</a:t>
            </a:r>
            <a:r>
              <a:rPr lang="en-US" sz="1800" dirty="0" smtClean="0"/>
              <a:t>. </a:t>
            </a:r>
            <a:r>
              <a:rPr lang="en-US" sz="1800" dirty="0"/>
              <a:t>These classification rules are determined by traversing </a:t>
            </a:r>
            <a:r>
              <a:rPr lang="en-US" sz="1800" dirty="0" smtClean="0"/>
              <a:t>through</a:t>
            </a:r>
            <a:r>
              <a:rPr lang="tr-TR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hierarchical tree, starting at the root until a leaf is reached.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28638"/>
            <a:ext cx="881062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tr-TR" sz="3600" dirty="0"/>
              <a:t>The Recursive Partitioning Algorithm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800" dirty="0"/>
              <a:t>The algorithm to construct a decision tree, called recursive partitioning , is straightforward and </a:t>
            </a:r>
            <a:r>
              <a:rPr lang="en-US" sz="1800" dirty="0" smtClean="0"/>
              <a:t>intuitive.</a:t>
            </a:r>
            <a:r>
              <a:rPr lang="tr-TR" sz="1800" dirty="0" smtClean="0"/>
              <a:t> 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data is repeatedly partitioned using predictor values that do the best job of separating the data </a:t>
            </a:r>
            <a:r>
              <a:rPr lang="en-US" sz="1800" dirty="0" smtClean="0"/>
              <a:t>into</a:t>
            </a:r>
            <a:r>
              <a:rPr lang="tr-TR" sz="1800" dirty="0" smtClean="0"/>
              <a:t> </a:t>
            </a:r>
            <a:r>
              <a:rPr lang="en-US" sz="1800" dirty="0" smtClean="0"/>
              <a:t>relatively </a:t>
            </a:r>
            <a:r>
              <a:rPr lang="en-US" sz="1800" dirty="0"/>
              <a:t>homogeneous partitions.</a:t>
            </a:r>
            <a:endParaRPr lang="tr-T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4074"/>
            <a:ext cx="6181725" cy="444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tr-TR" sz="3600" dirty="0"/>
              <a:t>Measuring Homogeneity or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You can see from the preceding algorithm that we need a way to measure homogeneity, also called </a:t>
            </a:r>
            <a:r>
              <a:rPr lang="en-US" sz="1800" dirty="0" smtClean="0"/>
              <a:t>class</a:t>
            </a:r>
            <a:r>
              <a:rPr lang="tr-TR" sz="1800" dirty="0" smtClean="0"/>
              <a:t> </a:t>
            </a:r>
            <a:r>
              <a:rPr lang="en-US" sz="1800" dirty="0" smtClean="0"/>
              <a:t>purity</a:t>
            </a:r>
            <a:r>
              <a:rPr lang="en-US" sz="1800" dirty="0"/>
              <a:t>, within a partition</a:t>
            </a:r>
            <a:r>
              <a:rPr lang="en-US" sz="1800" dirty="0" smtClean="0"/>
              <a:t>.</a:t>
            </a:r>
            <a:r>
              <a:rPr lang="tr-TR" sz="1800" dirty="0" smtClean="0"/>
              <a:t> </a:t>
            </a:r>
            <a:r>
              <a:rPr lang="en-US" sz="1800" dirty="0"/>
              <a:t>Or, equivalently, we need to measure the impurity of a partition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It turns out that accuracy is not a good measure for impurity. Instead, two common measures for </a:t>
            </a:r>
            <a:r>
              <a:rPr lang="en-US" sz="1800" dirty="0" smtClean="0"/>
              <a:t>impurity</a:t>
            </a:r>
            <a:r>
              <a:rPr lang="tr-TR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/>
              <a:t>the </a:t>
            </a:r>
            <a:r>
              <a:rPr lang="en-US" sz="1800" dirty="0" err="1"/>
              <a:t>Gini</a:t>
            </a:r>
            <a:r>
              <a:rPr lang="en-US" sz="1800" dirty="0"/>
              <a:t> impurity and entropy or information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</a:t>
            </a:r>
            <a:r>
              <a:rPr lang="en-US" sz="1800" dirty="0" err="1"/>
              <a:t>Gini</a:t>
            </a:r>
            <a:r>
              <a:rPr lang="en-US" sz="1800" dirty="0"/>
              <a:t> impurity for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set </a:t>
            </a:r>
            <a:r>
              <a:rPr lang="en-US" sz="1800" dirty="0"/>
              <a:t>of records A is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/>
              <a:t>The entropy measure is given by:</a:t>
            </a:r>
            <a:endParaRPr lang="tr-T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19166"/>
            <a:ext cx="2590800" cy="48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5710238" cy="49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Stopping the Tree from Growing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1800" dirty="0"/>
              <a:t>As the tree grows bigger, the splitting rules become more detailed, and the tree gradually shifts </a:t>
            </a:r>
            <a:r>
              <a:rPr lang="en-US" sz="1800" dirty="0" smtClean="0"/>
              <a:t>from</a:t>
            </a:r>
            <a:r>
              <a:rPr lang="tr-TR" sz="1800" dirty="0" smtClean="0"/>
              <a:t> </a:t>
            </a:r>
            <a:r>
              <a:rPr lang="en-US" sz="1800" dirty="0" smtClean="0"/>
              <a:t>identifying </a:t>
            </a:r>
            <a:r>
              <a:rPr lang="en-US" sz="1800" dirty="0"/>
              <a:t>“big” rules that identify real and reliable relationships in the data to “tiny” rules that </a:t>
            </a:r>
            <a:r>
              <a:rPr lang="en-US" sz="1800" dirty="0" smtClean="0"/>
              <a:t>reflect</a:t>
            </a:r>
            <a:r>
              <a:rPr lang="tr-TR" sz="1800" dirty="0" smtClean="0"/>
              <a:t> </a:t>
            </a:r>
            <a:r>
              <a:rPr lang="en-US" sz="1800" dirty="0" smtClean="0"/>
              <a:t>only </a:t>
            </a:r>
            <a:r>
              <a:rPr lang="en-US" sz="1800" dirty="0"/>
              <a:t>noise. </a:t>
            </a:r>
            <a:endParaRPr lang="tr-TR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fully grown tree results in completely pure leaves and, hence, 100% accuracy in </a:t>
            </a:r>
            <a:r>
              <a:rPr lang="en-US" sz="1800" dirty="0" smtClean="0"/>
              <a:t>classifying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data that it is trained on.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accuracy is, of course, illusory — we have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 the </a:t>
            </a:r>
            <a:r>
              <a:rPr lang="en-US" sz="1800" dirty="0"/>
              <a:t>data, fitting the noise in the training data, not the signal that we want to identify in new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We need some way to determine when to stop growing a tree at a stage that will generalize to new data.</a:t>
            </a:r>
          </a:p>
          <a:p>
            <a:r>
              <a:rPr lang="en-US" sz="1800" dirty="0"/>
              <a:t>There are two common ways to stop splitting:</a:t>
            </a:r>
          </a:p>
          <a:p>
            <a:pPr lvl="1"/>
            <a:r>
              <a:rPr lang="en-US" sz="1400" dirty="0"/>
              <a:t>Avoid splitting a partition if a resulting </a:t>
            </a:r>
            <a:r>
              <a:rPr lang="en-US" sz="1400" dirty="0" smtClean="0"/>
              <a:t>sub</a:t>
            </a:r>
            <a:r>
              <a:rPr lang="tr-TR" sz="1400" dirty="0" smtClean="0"/>
              <a:t>-</a:t>
            </a:r>
            <a:r>
              <a:rPr lang="en-US" sz="1400" dirty="0" smtClean="0"/>
              <a:t>partition </a:t>
            </a:r>
            <a:r>
              <a:rPr lang="en-US" sz="1400" dirty="0"/>
              <a:t>is too small, or if a terminal leaf is too small. </a:t>
            </a:r>
            <a:r>
              <a:rPr lang="en-US" sz="1400" dirty="0" smtClean="0"/>
              <a:t>In</a:t>
            </a:r>
            <a:r>
              <a:rPr lang="tr-TR" sz="1400" dirty="0" smtClean="0"/>
              <a:t> </a:t>
            </a:r>
            <a:r>
              <a:rPr lang="en-US" sz="1400" dirty="0" err="1" smtClean="0"/>
              <a:t>rpart</a:t>
            </a:r>
            <a:r>
              <a:rPr lang="en-US" sz="1400" dirty="0"/>
              <a:t>, these constraints are controlled separately by the parameters </a:t>
            </a:r>
            <a:r>
              <a:rPr lang="en-US" sz="1400" b="1" dirty="0" err="1"/>
              <a:t>minsplit</a:t>
            </a:r>
            <a:r>
              <a:rPr lang="en-US" sz="1400" dirty="0"/>
              <a:t> and </a:t>
            </a:r>
            <a:r>
              <a:rPr lang="en-US" sz="1400" b="1" dirty="0" err="1" smtClean="0"/>
              <a:t>minbucket</a:t>
            </a:r>
            <a:r>
              <a:rPr lang="en-US" sz="1400" dirty="0" smtClean="0"/>
              <a:t>,</a:t>
            </a:r>
            <a:r>
              <a:rPr lang="tr-TR" sz="1400" dirty="0" smtClean="0"/>
              <a:t> </a:t>
            </a:r>
            <a:r>
              <a:rPr lang="en-US" sz="1400" dirty="0" smtClean="0"/>
              <a:t>respectively</a:t>
            </a:r>
            <a:r>
              <a:rPr lang="en-US" sz="1400" dirty="0"/>
              <a:t>, with defaults of 20 and 7.</a:t>
            </a:r>
          </a:p>
          <a:p>
            <a:pPr lvl="1"/>
            <a:r>
              <a:rPr lang="en-US" sz="1400" dirty="0"/>
              <a:t>Don’t split a partition if the new partition does not “significantly” reduce the impurity. In </a:t>
            </a:r>
            <a:r>
              <a:rPr lang="en-US" sz="1400" dirty="0" err="1"/>
              <a:t>rpart</a:t>
            </a:r>
            <a:r>
              <a:rPr lang="en-US" sz="1400" dirty="0"/>
              <a:t>, </a:t>
            </a:r>
            <a:r>
              <a:rPr lang="en-US" sz="1400" dirty="0" smtClean="0"/>
              <a:t>this</a:t>
            </a:r>
            <a:r>
              <a:rPr lang="tr-TR" sz="1400" dirty="0" smtClean="0"/>
              <a:t> </a:t>
            </a:r>
            <a:r>
              <a:rPr lang="en-US" sz="1400" dirty="0" smtClean="0"/>
              <a:t>is </a:t>
            </a:r>
            <a:r>
              <a:rPr lang="en-US" sz="1400" dirty="0"/>
              <a:t>controlled by the complexity parameter </a:t>
            </a:r>
            <a:r>
              <a:rPr lang="en-US" sz="1400" b="1" dirty="0" err="1"/>
              <a:t>cp</a:t>
            </a:r>
            <a:r>
              <a:rPr lang="en-US" sz="1400" dirty="0"/>
              <a:t>, which is a measure of how complex a tree is — </a:t>
            </a:r>
            <a:r>
              <a:rPr lang="en-US" sz="1400" dirty="0" smtClean="0"/>
              <a:t>the</a:t>
            </a:r>
            <a:r>
              <a:rPr lang="tr-TR" sz="1400" dirty="0" smtClean="0"/>
              <a:t> </a:t>
            </a:r>
            <a:r>
              <a:rPr lang="en-US" sz="1400" dirty="0" smtClean="0"/>
              <a:t>more </a:t>
            </a:r>
            <a:r>
              <a:rPr lang="en-US" sz="1400" dirty="0"/>
              <a:t>complex, the greater the value of cp. </a:t>
            </a:r>
            <a:r>
              <a:rPr lang="en-US" sz="1400" dirty="0" smtClean="0"/>
              <a:t>In </a:t>
            </a:r>
            <a:r>
              <a:rPr lang="en-US" sz="1400" dirty="0"/>
              <a:t>practice, </a:t>
            </a:r>
            <a:r>
              <a:rPr lang="en-US" sz="1400" b="1" dirty="0" err="1"/>
              <a:t>cp</a:t>
            </a:r>
            <a:r>
              <a:rPr lang="en-US" sz="1400" dirty="0"/>
              <a:t> is used to limit tree growth by attaching </a:t>
            </a:r>
            <a:r>
              <a:rPr lang="en-US" sz="1400" dirty="0" smtClean="0"/>
              <a:t>a</a:t>
            </a:r>
            <a:r>
              <a:rPr lang="tr-TR" sz="1400" dirty="0" smtClean="0"/>
              <a:t> </a:t>
            </a:r>
            <a:r>
              <a:rPr lang="en-US" sz="1400" dirty="0" smtClean="0"/>
              <a:t>penalty </a:t>
            </a:r>
            <a:r>
              <a:rPr lang="en-US" sz="1400" dirty="0"/>
              <a:t>to additional complexity (splits) in a tree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800" dirty="0"/>
              <a:t>If </a:t>
            </a:r>
            <a:r>
              <a:rPr lang="en-US" sz="1800" dirty="0" err="1"/>
              <a:t>cp</a:t>
            </a:r>
            <a:r>
              <a:rPr lang="en-US" sz="1800" dirty="0"/>
              <a:t> is too small, then the tree will </a:t>
            </a:r>
            <a:r>
              <a:rPr lang="en-US" sz="1800" dirty="0" err="1"/>
              <a:t>overfit</a:t>
            </a:r>
            <a:r>
              <a:rPr lang="en-US" sz="1800" dirty="0"/>
              <a:t> the data, fitting noise and not signal. On the other hand, if </a:t>
            </a:r>
            <a:r>
              <a:rPr lang="en-US" sz="1800" dirty="0" err="1"/>
              <a:t>cp</a:t>
            </a:r>
            <a:r>
              <a:rPr lang="en-US" sz="1800" dirty="0"/>
              <a:t>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too </a:t>
            </a:r>
            <a:r>
              <a:rPr lang="en-US" sz="1800" dirty="0"/>
              <a:t>large, then the tree will be too small and have little predictive power.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How Trees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One of the big obstacles faced by predictive modelers in organizations is the perceived “black </a:t>
            </a:r>
            <a:r>
              <a:rPr lang="en-US" sz="1800" dirty="0" smtClean="0"/>
              <a:t>box”</a:t>
            </a:r>
            <a:r>
              <a:rPr lang="tr-TR" sz="1800" dirty="0" smtClean="0"/>
              <a:t> </a:t>
            </a:r>
            <a:r>
              <a:rPr lang="en-US" sz="1800" dirty="0" smtClean="0"/>
              <a:t>nature </a:t>
            </a:r>
            <a:r>
              <a:rPr lang="en-US" sz="1800" dirty="0"/>
              <a:t>of the methods they use, which gives rise to opposition from other elements of the organization.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this </a:t>
            </a:r>
            <a:r>
              <a:rPr lang="en-US" sz="1800" dirty="0"/>
              <a:t>regard, the tree model has two appealing aspects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600" dirty="0"/>
              <a:t>Tree models provide a visual tool for exploring the data, to gain an idea of what variables </a:t>
            </a:r>
            <a:r>
              <a:rPr lang="en-US" sz="1600" dirty="0" smtClean="0"/>
              <a:t>are</a:t>
            </a:r>
            <a:r>
              <a:rPr lang="tr-TR" sz="1600" dirty="0" smtClean="0"/>
              <a:t> </a:t>
            </a:r>
            <a:r>
              <a:rPr lang="en-US" sz="1600" dirty="0" smtClean="0"/>
              <a:t>important </a:t>
            </a:r>
            <a:r>
              <a:rPr lang="en-US" sz="1600" dirty="0"/>
              <a:t>and how they relate to one another. Trees can capture nonlinear relationships </a:t>
            </a:r>
            <a:r>
              <a:rPr lang="en-US" sz="1600" dirty="0" smtClean="0"/>
              <a:t>among</a:t>
            </a:r>
            <a:r>
              <a:rPr lang="tr-TR" sz="1600" dirty="0" smtClean="0"/>
              <a:t> predictor </a:t>
            </a:r>
            <a:r>
              <a:rPr lang="tr-TR" sz="1600" dirty="0"/>
              <a:t>variables.</a:t>
            </a:r>
          </a:p>
          <a:p>
            <a:pPr lvl="1"/>
            <a:r>
              <a:rPr lang="en-US" sz="1600" dirty="0"/>
              <a:t>Tree models provide a set of rules that can be effectively communicated to </a:t>
            </a:r>
            <a:r>
              <a:rPr lang="en-US" sz="1600" dirty="0" err="1"/>
              <a:t>nonspecialists</a:t>
            </a:r>
            <a:r>
              <a:rPr lang="en-US" sz="1600" dirty="0"/>
              <a:t>, either </a:t>
            </a:r>
            <a:r>
              <a:rPr lang="en-US" sz="1600" dirty="0" smtClean="0"/>
              <a:t>for</a:t>
            </a:r>
            <a:r>
              <a:rPr lang="tr-TR" sz="1600" dirty="0" smtClean="0"/>
              <a:t> </a:t>
            </a:r>
            <a:r>
              <a:rPr lang="en-US" sz="1600" dirty="0" smtClean="0"/>
              <a:t>implementation </a:t>
            </a:r>
            <a:r>
              <a:rPr lang="en-US" sz="1600" dirty="0"/>
              <a:t>or to “sell” </a:t>
            </a:r>
            <a:r>
              <a:rPr lang="en-US" sz="1600" dirty="0" smtClean="0"/>
              <a:t>a </a:t>
            </a:r>
            <a:r>
              <a:rPr lang="en-US" sz="1600" dirty="0"/>
              <a:t>data mining project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it comes to prediction, however, </a:t>
            </a:r>
            <a:r>
              <a:rPr lang="en-US" sz="2000" dirty="0" smtClean="0"/>
              <a:t>harnessing </a:t>
            </a:r>
            <a:r>
              <a:rPr lang="en-US" sz="2000" dirty="0"/>
              <a:t>the results from multiple trees is typically </a:t>
            </a:r>
            <a:r>
              <a:rPr lang="en-US" sz="2000" dirty="0" smtClean="0"/>
              <a:t>more</a:t>
            </a:r>
            <a:r>
              <a:rPr lang="tr-TR" sz="2000" dirty="0" smtClean="0"/>
              <a:t> </a:t>
            </a:r>
            <a:r>
              <a:rPr lang="en-US" sz="2000" dirty="0" smtClean="0"/>
              <a:t>powerful </a:t>
            </a:r>
            <a:r>
              <a:rPr lang="en-US" sz="2000" dirty="0"/>
              <a:t>than just using a single tree. </a:t>
            </a:r>
            <a:endParaRPr lang="tr-TR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particular, the random forest and boosted tree algorithms </a:t>
            </a:r>
            <a:r>
              <a:rPr lang="en-US" sz="2000" dirty="0" smtClean="0"/>
              <a:t>almost</a:t>
            </a:r>
            <a:r>
              <a:rPr lang="tr-TR" sz="2000" dirty="0" smtClean="0"/>
              <a:t> </a:t>
            </a:r>
            <a:r>
              <a:rPr lang="en-US" sz="2000" dirty="0" smtClean="0"/>
              <a:t>always </a:t>
            </a:r>
            <a:r>
              <a:rPr lang="en-US" sz="2000" dirty="0"/>
              <a:t>provide superior predictive accuracy and performance </a:t>
            </a:r>
            <a:r>
              <a:rPr lang="en-US" sz="2000" dirty="0" smtClean="0"/>
              <a:t>but </a:t>
            </a:r>
            <a:r>
              <a:rPr lang="en-US" sz="2000" dirty="0"/>
              <a:t>the aforementioned advantages of a single tree are lost.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Bagging and the Random Forest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 1907, the statistician Sir Francis Galton was visiting a county fair in England, at which a contest </a:t>
            </a:r>
            <a:r>
              <a:rPr lang="en-US" sz="1800" dirty="0" smtClean="0"/>
              <a:t>was</a:t>
            </a:r>
            <a:r>
              <a:rPr lang="tr-TR" sz="1800" dirty="0" smtClean="0"/>
              <a:t> </a:t>
            </a:r>
            <a:r>
              <a:rPr lang="en-US" sz="1800" dirty="0" smtClean="0"/>
              <a:t>being </a:t>
            </a:r>
            <a:r>
              <a:rPr lang="en-US" sz="1800" dirty="0"/>
              <a:t>held to guess the dressed weight of an ox that was on exhibit. There were 800 guesses, and, </a:t>
            </a:r>
            <a:r>
              <a:rPr lang="en-US" sz="1800" dirty="0" smtClean="0"/>
              <a:t>while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individual guesses varied widely, both the mean and the median came out within 1% of the ox’s </a:t>
            </a:r>
            <a:r>
              <a:rPr lang="en-US" sz="1800" dirty="0" smtClean="0"/>
              <a:t>true</a:t>
            </a:r>
            <a:r>
              <a:rPr lang="tr-TR" sz="1800" dirty="0" smtClean="0"/>
              <a:t> </a:t>
            </a:r>
            <a:r>
              <a:rPr lang="en-US" sz="1800" dirty="0" smtClean="0"/>
              <a:t>weight</a:t>
            </a:r>
            <a:r>
              <a:rPr lang="en-US" sz="1800" dirty="0"/>
              <a:t>. James </a:t>
            </a:r>
            <a:r>
              <a:rPr lang="en-US" sz="1800" dirty="0" err="1"/>
              <a:t>Suroweicki</a:t>
            </a:r>
            <a:r>
              <a:rPr lang="en-US" sz="1800" dirty="0"/>
              <a:t> has explored this phenomenon in his book </a:t>
            </a:r>
            <a:r>
              <a:rPr lang="en-US" sz="1800" b="1" dirty="0"/>
              <a:t>The Wisdom of </a:t>
            </a:r>
            <a:r>
              <a:rPr lang="en-US" sz="1800" b="1" dirty="0" smtClean="0"/>
              <a:t>Crowds</a:t>
            </a:r>
            <a:r>
              <a:rPr lang="tr-TR" sz="1800" b="1" dirty="0" smtClean="0"/>
              <a:t>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principle applies to predictive models, as well: averaging (or taking majority votes)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multiple </a:t>
            </a:r>
            <a:r>
              <a:rPr lang="en-US" sz="1800" dirty="0"/>
              <a:t>models — an ensemble of models — turns out to be more accurate than just selecting one model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simple version of ensembles is as follows:</a:t>
            </a:r>
          </a:p>
          <a:p>
            <a:pPr lvl="1"/>
            <a:r>
              <a:rPr lang="en-US" sz="1600" dirty="0" smtClean="0"/>
              <a:t>Develop </a:t>
            </a:r>
            <a:r>
              <a:rPr lang="en-US" sz="1600" dirty="0"/>
              <a:t>a predictive model and record the predictions for a given data set.</a:t>
            </a:r>
          </a:p>
          <a:p>
            <a:pPr lvl="1"/>
            <a:r>
              <a:rPr lang="en-US" sz="1600" dirty="0" smtClean="0"/>
              <a:t>Repeat </a:t>
            </a:r>
            <a:r>
              <a:rPr lang="en-US" sz="1600" dirty="0"/>
              <a:t>for multiple models, on the same data.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/>
              <a:t>each record to be predicted, take an average (or a weighted average, or a majority vote) </a:t>
            </a:r>
            <a:r>
              <a:rPr lang="en-US" sz="1600" dirty="0" smtClean="0"/>
              <a:t>of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predictions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2000" dirty="0" smtClean="0"/>
          </a:p>
          <a:p>
            <a:r>
              <a:rPr lang="en-US" sz="2000" dirty="0" smtClean="0"/>
              <a:t>Ensemble </a:t>
            </a:r>
            <a:r>
              <a:rPr lang="en-US" sz="2000" dirty="0"/>
              <a:t>methods have been applied most systematically and effectively to decision trees. Ensemble </a:t>
            </a:r>
            <a:r>
              <a:rPr lang="en-US" sz="2000" dirty="0" smtClean="0"/>
              <a:t>tree</a:t>
            </a:r>
            <a:r>
              <a:rPr lang="tr-TR" sz="2000" dirty="0" smtClean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are so powerful that they provide a way to build good predictive models with relatively </a:t>
            </a:r>
            <a:r>
              <a:rPr lang="en-US" sz="2000" dirty="0" smtClean="0"/>
              <a:t>little</a:t>
            </a:r>
            <a:r>
              <a:rPr lang="tr-TR" sz="2000" dirty="0" smtClean="0"/>
              <a:t> </a:t>
            </a:r>
            <a:r>
              <a:rPr lang="en-US" sz="2000" dirty="0" smtClean="0"/>
              <a:t>effort</a:t>
            </a:r>
            <a:r>
              <a:rPr lang="en-US" sz="2000" dirty="0"/>
              <a:t>.</a:t>
            </a:r>
          </a:p>
          <a:p>
            <a:r>
              <a:rPr lang="en-US" sz="2000" dirty="0"/>
              <a:t>Going beyond the simple ensemble algorithm, there are two main variants of ensemble models: </a:t>
            </a:r>
            <a:r>
              <a:rPr lang="en-US" sz="2000" dirty="0" smtClean="0"/>
              <a:t>bagging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boosting. In the case of ensemble tree models, these are </a:t>
            </a:r>
            <a:r>
              <a:rPr lang="en-US" sz="2000" dirty="0" smtClean="0"/>
              <a:t>refer</a:t>
            </a:r>
            <a:r>
              <a:rPr lang="tr-TR" sz="2000" dirty="0" smtClean="0"/>
              <a:t>r</a:t>
            </a:r>
            <a:r>
              <a:rPr lang="en-US" sz="2000" dirty="0" err="1" smtClean="0"/>
              <a:t>ed</a:t>
            </a:r>
            <a:r>
              <a:rPr lang="en-US" sz="2000" dirty="0" smtClean="0"/>
              <a:t> </a:t>
            </a:r>
            <a:r>
              <a:rPr lang="en-US" sz="2000" dirty="0"/>
              <a:t>to as random forest models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dirty="0" smtClean="0"/>
              <a:t>boosted </a:t>
            </a:r>
            <a:r>
              <a:rPr lang="en-US" sz="2000" dirty="0"/>
              <a:t>tree models.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tr-TR" sz="3600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Bagging</a:t>
            </a:r>
            <a:r>
              <a:rPr lang="tr-TR" sz="1800" dirty="0" smtClean="0"/>
              <a:t> </a:t>
            </a:r>
            <a:r>
              <a:rPr lang="en-US" sz="1800" dirty="0" smtClean="0"/>
              <a:t>stands </a:t>
            </a:r>
            <a:r>
              <a:rPr lang="en-US" sz="1800" dirty="0"/>
              <a:t>for “bootstrap </a:t>
            </a:r>
            <a:r>
              <a:rPr lang="en-US" sz="1800" dirty="0" smtClean="0"/>
              <a:t>aggregating”</a:t>
            </a:r>
            <a:endParaRPr lang="tr-TR" sz="1800" dirty="0" smtClean="0"/>
          </a:p>
          <a:p>
            <a:r>
              <a:rPr lang="en-US" sz="1800" dirty="0"/>
              <a:t>Bagging is like the basic algorithm for ensembles, except that, instead of fitting the various models to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same </a:t>
            </a:r>
            <a:r>
              <a:rPr lang="en-US" sz="1800" dirty="0"/>
              <a:t>data, each new model is fit to a bootstrap resample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600" dirty="0"/>
              <a:t>Initialize M, the number of models to be fit, and n, the number of records to choose (n &lt; N). </a:t>
            </a:r>
            <a:r>
              <a:rPr lang="tr-TR" sz="1600" dirty="0" smtClean="0"/>
              <a:t>Set the counter m</a:t>
            </a:r>
          </a:p>
          <a:p>
            <a:pPr lvl="1"/>
            <a:r>
              <a:rPr lang="en-US" sz="1600" dirty="0" smtClean="0"/>
              <a:t>Take </a:t>
            </a:r>
            <a:r>
              <a:rPr lang="en-US" sz="1600" dirty="0"/>
              <a:t>a bootstrap resample (i.e., with replacement) of n records from the training data to form </a:t>
            </a:r>
            <a:r>
              <a:rPr lang="en-US" sz="1600" dirty="0" smtClean="0"/>
              <a:t>a</a:t>
            </a:r>
            <a:r>
              <a:rPr lang="tr-TR" sz="1600" dirty="0" smtClean="0"/>
              <a:t> </a:t>
            </a:r>
            <a:r>
              <a:rPr lang="en-US" sz="1600" dirty="0" smtClean="0"/>
              <a:t>subsample </a:t>
            </a:r>
            <a:r>
              <a:rPr lang="tr-TR" sz="1600" dirty="0" smtClean="0"/>
              <a:t>and the bag</a:t>
            </a:r>
          </a:p>
          <a:p>
            <a:pPr lvl="1"/>
            <a:r>
              <a:rPr lang="en-US" sz="1600" dirty="0" smtClean="0"/>
              <a:t>Train </a:t>
            </a:r>
            <a:r>
              <a:rPr lang="en-US" sz="1600" dirty="0"/>
              <a:t>a model using subsample </a:t>
            </a:r>
            <a:r>
              <a:rPr lang="en-US" sz="1600" dirty="0" smtClean="0"/>
              <a:t>and</a:t>
            </a:r>
            <a:r>
              <a:rPr lang="tr-TR" sz="1600" dirty="0" smtClean="0"/>
              <a:t> the bag</a:t>
            </a:r>
            <a:r>
              <a:rPr lang="en-US" sz="1600" dirty="0" smtClean="0"/>
              <a:t> </a:t>
            </a:r>
            <a:r>
              <a:rPr lang="en-US" sz="1600" dirty="0"/>
              <a:t>to create a set of decision rules .</a:t>
            </a:r>
          </a:p>
          <a:p>
            <a:pPr lvl="1"/>
            <a:r>
              <a:rPr lang="en-US" sz="1600" dirty="0" smtClean="0"/>
              <a:t>Increment </a:t>
            </a:r>
            <a:r>
              <a:rPr lang="en-US" sz="1600" dirty="0"/>
              <a:t>the model counter </a:t>
            </a:r>
            <a:r>
              <a:rPr lang="tr-TR" sz="1600" dirty="0" smtClean="0"/>
              <a:t>m+1</a:t>
            </a:r>
            <a:r>
              <a:rPr lang="en-US" sz="1600" dirty="0" smtClean="0"/>
              <a:t>. </a:t>
            </a:r>
            <a:r>
              <a:rPr lang="en-US" sz="1600" dirty="0"/>
              <a:t>If m &lt;= M, go to step </a:t>
            </a:r>
            <a:r>
              <a:rPr lang="en-US" sz="1600" dirty="0" smtClean="0"/>
              <a:t>1.</a:t>
            </a:r>
            <a:endParaRPr lang="tr-TR" sz="16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The random forest is based on applying bagging to decision trees with one important extension: in</a:t>
                </a:r>
                <a:r>
                  <a:rPr lang="tr-TR" sz="1800" dirty="0" smtClean="0"/>
                  <a:t> </a:t>
                </a:r>
                <a:r>
                  <a:rPr lang="en-US" sz="1800" dirty="0" smtClean="0"/>
                  <a:t>addition </a:t>
                </a:r>
                <a:r>
                  <a:rPr lang="en-US" sz="1800" dirty="0"/>
                  <a:t>to sampling the records, the algorithm also samples the </a:t>
                </a:r>
                <a:r>
                  <a:rPr lang="en-US" sz="1800" dirty="0" smtClean="0"/>
                  <a:t>variables</a:t>
                </a:r>
                <a:r>
                  <a:rPr lang="tr-TR" sz="1800" dirty="0" smtClean="0"/>
                  <a:t>.</a:t>
                </a:r>
              </a:p>
              <a:p>
                <a:r>
                  <a:rPr lang="en-US" sz="1800" dirty="0"/>
                  <a:t>With random forests, at each stage of the algorithm, the choice of variable is limited to a random </a:t>
                </a:r>
                <a:r>
                  <a:rPr lang="en-US" sz="1800" dirty="0" smtClean="0"/>
                  <a:t>subset</a:t>
                </a:r>
                <a:r>
                  <a:rPr lang="tr-TR" sz="1800" dirty="0" smtClean="0"/>
                  <a:t>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variables</a:t>
                </a:r>
                <a:r>
                  <a:rPr lang="en-US" sz="1800" dirty="0" smtClean="0"/>
                  <a:t>.</a:t>
                </a:r>
                <a:endParaRPr lang="tr-TR" sz="1800" dirty="0" smtClean="0"/>
              </a:p>
              <a:p>
                <a:r>
                  <a:rPr lang="en-US" sz="1800" dirty="0"/>
                  <a:t>Compared to the basic tree algorithm (see “The Recursive Partitioning Algorithm”), </a:t>
                </a:r>
                <a:r>
                  <a:rPr lang="en-US" sz="1800" dirty="0" smtClean="0"/>
                  <a:t>the</a:t>
                </a:r>
                <a:r>
                  <a:rPr lang="tr-TR" sz="1800" dirty="0" smtClean="0"/>
                  <a:t> </a:t>
                </a:r>
                <a:r>
                  <a:rPr lang="en-US" sz="1800" dirty="0" smtClean="0"/>
                  <a:t>random </a:t>
                </a:r>
                <a:r>
                  <a:rPr lang="en-US" sz="1800" dirty="0"/>
                  <a:t>forest algorithm adds two more steps: the bagging discussed earlier </a:t>
                </a:r>
                <a:r>
                  <a:rPr lang="en-US" sz="1800" dirty="0" smtClean="0"/>
                  <a:t>and </a:t>
                </a:r>
                <a:r>
                  <a:rPr lang="en-US" sz="1800" dirty="0"/>
                  <a:t>the bootstrap sampling of variables at each </a:t>
                </a:r>
                <a:r>
                  <a:rPr lang="en-US" sz="1800" dirty="0" smtClean="0"/>
                  <a:t>split</a:t>
                </a:r>
                <a:r>
                  <a:rPr lang="tr-TR" sz="1800" dirty="0" smtClean="0"/>
                  <a:t>.</a:t>
                </a:r>
              </a:p>
              <a:p>
                <a:r>
                  <a:rPr lang="en-US" sz="1800" dirty="0"/>
                  <a:t>How many variables to sample at each step? A rule of thumb is to </a:t>
                </a:r>
                <a:r>
                  <a:rPr lang="en-US" sz="1800" dirty="0" smtClean="0"/>
                  <a:t>choose</a:t>
                </a:r>
                <a:r>
                  <a:rPr lang="tr-TR" sz="1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tr-TR" sz="1800" b="0" i="1" smtClean="0">
                            <a:latin typeface="Cambria Math"/>
                          </a:rPr>
                          <m:t>𝑃</m:t>
                        </m:r>
                      </m:e>
                    </m:rad>
                  </m:oMath>
                </a14:m>
                <a:r>
                  <a:rPr lang="tr-TR" sz="1800" dirty="0" smtClean="0"/>
                  <a:t> where P is the number of predictor variables.</a:t>
                </a:r>
              </a:p>
              <a:p>
                <a:r>
                  <a:rPr lang="en-US" sz="1800" dirty="0"/>
                  <a:t>The out-of-bag (OOB) estimate of error is the error rate for the trained models, applied to the data </a:t>
                </a:r>
                <a:r>
                  <a:rPr lang="en-US" sz="1800" dirty="0" smtClean="0"/>
                  <a:t>left</a:t>
                </a:r>
                <a:r>
                  <a:rPr lang="tr-TR" sz="1800" dirty="0" smtClean="0"/>
                  <a:t> </a:t>
                </a:r>
                <a:r>
                  <a:rPr lang="en-US" sz="1800" dirty="0" smtClean="0"/>
                  <a:t>out </a:t>
                </a:r>
                <a:r>
                  <a:rPr lang="en-US" sz="1800" dirty="0"/>
                  <a:t>of the training set for that tree. Using the output from the model, the OOB error can be plotted </a:t>
                </a:r>
                <a:r>
                  <a:rPr lang="en-US" sz="1800" dirty="0" smtClean="0"/>
                  <a:t>versus</a:t>
                </a:r>
                <a:r>
                  <a:rPr lang="tr-TR" sz="1800" dirty="0" smtClean="0"/>
                  <a:t>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number of trees in the random forest:</a:t>
                </a:r>
                <a:endParaRPr lang="tr-T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444" t="-612" r="-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924800" cy="654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idea behind K-Nearest Neighbors (KNN) is very simple.1 For each record to be classified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predicted</a:t>
            </a:r>
            <a:r>
              <a:rPr lang="en-US" sz="1800" dirty="0"/>
              <a:t>:</a:t>
            </a:r>
          </a:p>
          <a:p>
            <a:pPr lvl="1"/>
            <a:r>
              <a:rPr lang="en-US" sz="1400" dirty="0" smtClean="0"/>
              <a:t>Find </a:t>
            </a:r>
            <a:r>
              <a:rPr lang="en-US" sz="1400" dirty="0"/>
              <a:t>K records that have similar features (i.e., similar predictor values).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classification: Find out what the majority class is among those similar records, and </a:t>
            </a:r>
            <a:r>
              <a:rPr lang="en-US" sz="1400" dirty="0" smtClean="0"/>
              <a:t>assign</a:t>
            </a:r>
            <a:r>
              <a:rPr lang="tr-TR" sz="1400" dirty="0" smtClean="0"/>
              <a:t> </a:t>
            </a:r>
            <a:r>
              <a:rPr lang="en-US" sz="1400" dirty="0" smtClean="0"/>
              <a:t>that </a:t>
            </a:r>
            <a:r>
              <a:rPr lang="en-US" sz="1400" dirty="0"/>
              <a:t>class to the new record.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prediction (also called KNN regression): Find the average among those similar records, </a:t>
            </a:r>
            <a:r>
              <a:rPr lang="en-US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predict </a:t>
            </a:r>
            <a:r>
              <a:rPr lang="en-US" sz="1400" dirty="0"/>
              <a:t>that average for the new record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800" dirty="0"/>
              <a:t>KNN is one of the simpler prediction/classification techniques: there is no model to be fit (as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regression</a:t>
            </a:r>
            <a:r>
              <a:rPr lang="en-US" sz="1800" dirty="0"/>
              <a:t>).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doesn’t mean that using KNN is an automatic procedure. The prediction results </a:t>
            </a:r>
            <a:r>
              <a:rPr lang="en-US" sz="1800" dirty="0" smtClean="0"/>
              <a:t>depend</a:t>
            </a:r>
            <a:r>
              <a:rPr lang="tr-TR" sz="1800" dirty="0" smtClean="0"/>
              <a:t> </a:t>
            </a:r>
            <a:r>
              <a:rPr lang="en-US" sz="1800" dirty="0" smtClean="0"/>
              <a:t>on </a:t>
            </a:r>
            <a:r>
              <a:rPr lang="en-US" sz="1800" dirty="0"/>
              <a:t>how the features are scaled, how similarity is measured, and how big K is set. </a:t>
            </a:r>
            <a:endParaRPr lang="tr-TR" sz="1800" dirty="0" smtClean="0"/>
          </a:p>
          <a:p>
            <a:r>
              <a:rPr lang="en-US" sz="1800" dirty="0" smtClean="0"/>
              <a:t>Also</a:t>
            </a:r>
            <a:r>
              <a:rPr lang="en-US" sz="1800" dirty="0"/>
              <a:t>, all </a:t>
            </a:r>
            <a:r>
              <a:rPr lang="en-US" sz="1800" dirty="0" smtClean="0"/>
              <a:t>predictors</a:t>
            </a:r>
            <a:r>
              <a:rPr lang="tr-TR" sz="1800" dirty="0" smtClean="0"/>
              <a:t> </a:t>
            </a:r>
            <a:r>
              <a:rPr lang="en-US" sz="1800" dirty="0" smtClean="0"/>
              <a:t>must </a:t>
            </a:r>
            <a:r>
              <a:rPr lang="en-US" sz="1800" dirty="0"/>
              <a:t>be in numeric form.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1800" dirty="0"/>
              <a:t>The random forest method is a “black box” method. </a:t>
            </a:r>
            <a:endParaRPr lang="tr-TR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produces more accurate predictions than a </a:t>
            </a:r>
            <a:r>
              <a:rPr lang="en-US" sz="1800" dirty="0" smtClean="0"/>
              <a:t>simple</a:t>
            </a:r>
            <a:r>
              <a:rPr lang="tr-TR" sz="1800" dirty="0" smtClean="0"/>
              <a:t> </a:t>
            </a:r>
            <a:r>
              <a:rPr lang="en-US" sz="1800" dirty="0" smtClean="0"/>
              <a:t>tree</a:t>
            </a:r>
            <a:r>
              <a:rPr lang="en-US" sz="1800" dirty="0"/>
              <a:t>, but the simple tree’s intuitive decision rules are lost.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predictions are also somewhat noisy: </a:t>
            </a:r>
            <a:r>
              <a:rPr lang="en-US" sz="1800" dirty="0" smtClean="0"/>
              <a:t>note</a:t>
            </a:r>
            <a:r>
              <a:rPr lang="tr-TR" sz="1800" dirty="0" smtClean="0"/>
              <a:t> </a:t>
            </a:r>
            <a:r>
              <a:rPr lang="en-US" sz="1800" dirty="0" smtClean="0"/>
              <a:t>that </a:t>
            </a:r>
            <a:r>
              <a:rPr lang="en-US" sz="1800" dirty="0"/>
              <a:t>some borrowers with a very high score, indicating high creditworthiness, still end up with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prediction </a:t>
            </a:r>
            <a:r>
              <a:rPr lang="en-US" sz="1800" dirty="0"/>
              <a:t>of default.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is a result of some unusual records in the data and demonstrates the danger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by the random forest</a:t>
            </a:r>
            <a:endParaRPr lang="tr-T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4792915" cy="411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Variable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dirty="0"/>
              <a:t>The power of the random forest algorithm shows itself when you build predictive models for data </a:t>
            </a:r>
            <a:r>
              <a:rPr lang="en-US" sz="1800" dirty="0" smtClean="0"/>
              <a:t>with</a:t>
            </a:r>
            <a:r>
              <a:rPr lang="tr-TR" sz="1800" dirty="0" smtClean="0"/>
              <a:t> </a:t>
            </a:r>
            <a:r>
              <a:rPr lang="en-US" sz="1800" dirty="0" smtClean="0"/>
              <a:t>many </a:t>
            </a:r>
            <a:r>
              <a:rPr lang="en-US" sz="1800" dirty="0"/>
              <a:t>features and records. </a:t>
            </a:r>
            <a:endParaRPr lang="tr-TR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has the ability to automatically determine which predictors are </a:t>
            </a:r>
            <a:r>
              <a:rPr lang="en-US" sz="1800" dirty="0" smtClean="0"/>
              <a:t>important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discover complex relationships between predictors corresponding to interaction </a:t>
            </a:r>
            <a:r>
              <a:rPr lang="en-US" sz="1800" dirty="0" smtClean="0"/>
              <a:t>terms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There are two ways to measure variable importance:</a:t>
            </a:r>
          </a:p>
          <a:p>
            <a:pPr lvl="1"/>
            <a:r>
              <a:rPr lang="en-US" sz="1600" dirty="0"/>
              <a:t>By the decrease in accuracy of the model if the values of a variable are randomly </a:t>
            </a:r>
            <a:r>
              <a:rPr lang="en-US" sz="1600" dirty="0" smtClean="0"/>
              <a:t>permuted</a:t>
            </a:r>
            <a:r>
              <a:rPr lang="tr-TR" sz="1600" dirty="0" smtClean="0"/>
              <a:t> </a:t>
            </a:r>
            <a:r>
              <a:rPr lang="en-US" sz="1600" dirty="0" smtClean="0"/>
              <a:t>(type=1</a:t>
            </a:r>
            <a:r>
              <a:rPr lang="en-US" sz="1600" dirty="0"/>
              <a:t>). Randomly permuting the values has the effect of removing all predictive power for </a:t>
            </a:r>
            <a:r>
              <a:rPr lang="en-US" sz="1600" dirty="0" smtClean="0"/>
              <a:t>that</a:t>
            </a:r>
            <a:r>
              <a:rPr lang="tr-TR" sz="1600" dirty="0" smtClean="0"/>
              <a:t> </a:t>
            </a:r>
            <a:r>
              <a:rPr lang="en-US" sz="1600" dirty="0" smtClean="0"/>
              <a:t>variable</a:t>
            </a:r>
            <a:r>
              <a:rPr lang="en-US" sz="1600" dirty="0"/>
              <a:t>. The accuracy is computed from the out-of-bag data (so this measure is effectively a </a:t>
            </a:r>
            <a:r>
              <a:rPr lang="en-US" sz="1600" dirty="0" err="1" smtClean="0"/>
              <a:t>crossvalidated</a:t>
            </a:r>
            <a:r>
              <a:rPr lang="tr-TR" sz="1600" dirty="0" smtClean="0"/>
              <a:t> </a:t>
            </a:r>
            <a:r>
              <a:rPr lang="en-US" sz="1600" dirty="0" smtClean="0"/>
              <a:t>estimate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By the mean decrease in the </a:t>
            </a:r>
            <a:r>
              <a:rPr lang="en-US" sz="1600" dirty="0" err="1"/>
              <a:t>Gini</a:t>
            </a:r>
            <a:r>
              <a:rPr lang="en-US" sz="1600" dirty="0"/>
              <a:t> impurity score (see “Measuring Homogeneity or Impurity”) for </a:t>
            </a:r>
            <a:r>
              <a:rPr lang="en-US" sz="1600" dirty="0" smtClean="0"/>
              <a:t>all</a:t>
            </a:r>
            <a:r>
              <a:rPr lang="tr-TR" sz="1600" dirty="0" smtClean="0"/>
              <a:t> </a:t>
            </a:r>
            <a:r>
              <a:rPr lang="en-US" sz="1600" dirty="0" smtClean="0"/>
              <a:t>of </a:t>
            </a:r>
            <a:r>
              <a:rPr lang="en-US" sz="1600" dirty="0"/>
              <a:t>the nodes that were split on a variable (type=2). This measures how much improvement to </a:t>
            </a:r>
            <a:r>
              <a:rPr lang="en-US" sz="1600" dirty="0" smtClean="0"/>
              <a:t>the</a:t>
            </a:r>
            <a:r>
              <a:rPr lang="tr-TR" sz="1600" dirty="0" smtClean="0"/>
              <a:t> </a:t>
            </a:r>
            <a:r>
              <a:rPr lang="en-US" sz="1600" dirty="0" smtClean="0"/>
              <a:t>purity </a:t>
            </a:r>
            <a:r>
              <a:rPr lang="en-US" sz="1600" dirty="0"/>
              <a:t>of the nodes that variable contributes. This measure is based on the training set, and </a:t>
            </a:r>
            <a:r>
              <a:rPr lang="en-US" sz="1600" dirty="0" smtClean="0"/>
              <a:t>therefore</a:t>
            </a:r>
            <a:r>
              <a:rPr lang="tr-TR" sz="1600" dirty="0" smtClean="0"/>
              <a:t> </a:t>
            </a:r>
            <a:r>
              <a:rPr lang="en-US" sz="1600" dirty="0" smtClean="0"/>
              <a:t>less </a:t>
            </a:r>
            <a:r>
              <a:rPr lang="en-US" sz="1600" dirty="0"/>
              <a:t>reliable than a measure calculated on out-of-bag data.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799"/>
            <a:ext cx="455690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66" y="1828800"/>
            <a:ext cx="4586934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random forest, as with many statistical machine learning algorithms, can be considered a </a:t>
            </a:r>
            <a:r>
              <a:rPr lang="en-US" sz="1800" dirty="0" smtClean="0"/>
              <a:t>black-box</a:t>
            </a:r>
            <a:r>
              <a:rPr lang="tr-TR" sz="1800" dirty="0" smtClean="0"/>
              <a:t> </a:t>
            </a:r>
            <a:r>
              <a:rPr lang="en-US" sz="1800" dirty="0" smtClean="0"/>
              <a:t>algorithm </a:t>
            </a:r>
            <a:r>
              <a:rPr lang="en-US" sz="1800" dirty="0"/>
              <a:t>with knobs to adjust how the box works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These knobs are called </a:t>
            </a:r>
            <a:r>
              <a:rPr lang="en-US" sz="1800" dirty="0" smtClean="0"/>
              <a:t>hyper</a:t>
            </a:r>
            <a:r>
              <a:rPr lang="tr-TR" sz="1800" dirty="0" smtClean="0"/>
              <a:t>-</a:t>
            </a:r>
            <a:r>
              <a:rPr lang="en-US" sz="1800" dirty="0" smtClean="0"/>
              <a:t>parameters</a:t>
            </a:r>
            <a:r>
              <a:rPr lang="en-US" sz="1800" dirty="0"/>
              <a:t>, which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parameters </a:t>
            </a:r>
            <a:r>
              <a:rPr lang="en-US" sz="1800" dirty="0"/>
              <a:t>that you need to set before fitting a model; they are not optimized as part of the </a:t>
            </a:r>
            <a:r>
              <a:rPr lang="en-US" sz="1800" dirty="0" smtClean="0"/>
              <a:t>training</a:t>
            </a:r>
            <a:r>
              <a:rPr lang="tr-TR" sz="1800" dirty="0" smtClean="0"/>
              <a:t> </a:t>
            </a:r>
            <a:r>
              <a:rPr lang="en-US" sz="1800" dirty="0" smtClean="0"/>
              <a:t>process.</a:t>
            </a:r>
            <a:endParaRPr lang="tr-TR" sz="1800" dirty="0" smtClean="0"/>
          </a:p>
          <a:p>
            <a:r>
              <a:rPr lang="en-US" sz="1800" dirty="0"/>
              <a:t>While traditional statistical models require choices (e.g., the choice of predictors to use in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model), the </a:t>
            </a:r>
            <a:r>
              <a:rPr lang="en-US" sz="1800" dirty="0" smtClean="0"/>
              <a:t>hyper</a:t>
            </a:r>
            <a:r>
              <a:rPr lang="tr-TR" sz="1800" dirty="0" smtClean="0"/>
              <a:t>-</a:t>
            </a:r>
            <a:r>
              <a:rPr lang="en-US" sz="1800" dirty="0" smtClean="0"/>
              <a:t>parameters </a:t>
            </a:r>
            <a:r>
              <a:rPr lang="en-US" sz="1800" dirty="0"/>
              <a:t>for random forest are more critical, especially to </a:t>
            </a:r>
            <a:r>
              <a:rPr lang="en-US" sz="1800" dirty="0" smtClean="0"/>
              <a:t>avoid</a:t>
            </a:r>
            <a:r>
              <a:rPr lang="tr-TR" sz="1800" dirty="0" smtClean="0"/>
              <a:t>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particular, the two most important </a:t>
            </a:r>
            <a:r>
              <a:rPr lang="en-US" sz="1800" dirty="0" smtClean="0"/>
              <a:t>hyper</a:t>
            </a:r>
            <a:r>
              <a:rPr lang="tr-TR" sz="1800" dirty="0" smtClean="0"/>
              <a:t>-</a:t>
            </a:r>
            <a:r>
              <a:rPr lang="en-US" sz="1800" dirty="0" err="1" smtClean="0"/>
              <a:t>parem</a:t>
            </a:r>
            <a:r>
              <a:rPr lang="tr-TR" sz="1800" dirty="0" smtClean="0"/>
              <a:t>e</a:t>
            </a:r>
            <a:r>
              <a:rPr lang="en-US" sz="1800" dirty="0" err="1" smtClean="0"/>
              <a:t>ters</a:t>
            </a:r>
            <a:r>
              <a:rPr lang="en-US" sz="1800" dirty="0" smtClean="0"/>
              <a:t> </a:t>
            </a:r>
            <a:r>
              <a:rPr lang="en-US" sz="1800" dirty="0"/>
              <a:t>for the random forest are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pPr lvl="1"/>
            <a:r>
              <a:rPr lang="tr-TR" sz="1400" b="1" i="1" dirty="0"/>
              <a:t>nodesize</a:t>
            </a:r>
          </a:p>
          <a:p>
            <a:pPr lvl="1"/>
            <a:r>
              <a:rPr lang="en-US" sz="1400" dirty="0"/>
              <a:t>The minimum size for terminal nodes (leaves in the tree). The default is 1 for classification and 5 </a:t>
            </a:r>
            <a:r>
              <a:rPr lang="en-US" sz="1400" dirty="0" smtClean="0"/>
              <a:t>for</a:t>
            </a:r>
            <a:r>
              <a:rPr lang="tr-TR" sz="1400" dirty="0" smtClean="0"/>
              <a:t> regression</a:t>
            </a:r>
            <a:r>
              <a:rPr lang="tr-TR" sz="1400" dirty="0"/>
              <a:t>.</a:t>
            </a:r>
          </a:p>
          <a:p>
            <a:pPr lvl="1"/>
            <a:r>
              <a:rPr lang="tr-TR" sz="1400" b="1" i="1" dirty="0"/>
              <a:t>maxnodes</a:t>
            </a:r>
          </a:p>
          <a:p>
            <a:pPr lvl="1"/>
            <a:r>
              <a:rPr lang="en-US" sz="1400" dirty="0"/>
              <a:t>The maximum number of nodes in each decision tree. By default, there is no limit and the largest </a:t>
            </a:r>
            <a:r>
              <a:rPr lang="en-US" sz="1400" dirty="0" smtClean="0"/>
              <a:t>tree</a:t>
            </a:r>
            <a:r>
              <a:rPr lang="tr-TR" sz="1400" dirty="0" smtClean="0"/>
              <a:t> </a:t>
            </a:r>
            <a:r>
              <a:rPr lang="en-US" sz="1400" dirty="0" smtClean="0"/>
              <a:t>will be </a:t>
            </a:r>
            <a:r>
              <a:rPr lang="en-US" sz="1400" dirty="0"/>
              <a:t>fit subject to the constraints of </a:t>
            </a:r>
            <a:r>
              <a:rPr lang="en-US" sz="1400" dirty="0" err="1"/>
              <a:t>nodesize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Ensemble models have become a standard tool for predictive modeling. Boosting is a general </a:t>
            </a:r>
            <a:r>
              <a:rPr lang="en-US" sz="1800" dirty="0" smtClean="0"/>
              <a:t>technique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create an ensemble of models. It was developed around the same time as </a:t>
            </a:r>
            <a:r>
              <a:rPr lang="en-US" sz="1800" dirty="0" smtClean="0"/>
              <a:t>bagging</a:t>
            </a:r>
            <a:r>
              <a:rPr lang="tr-TR" sz="1800" dirty="0" smtClean="0"/>
              <a:t>. </a:t>
            </a:r>
          </a:p>
          <a:p>
            <a:r>
              <a:rPr lang="en-US" sz="1800" dirty="0" smtClean="0"/>
              <a:t>Like </a:t>
            </a:r>
            <a:r>
              <a:rPr lang="en-US" sz="1800" dirty="0"/>
              <a:t>bagging, boosting is most commonly used with decision trees. Despite </a:t>
            </a:r>
            <a:r>
              <a:rPr lang="en-US" sz="1800" dirty="0" smtClean="0"/>
              <a:t>their</a:t>
            </a:r>
            <a:r>
              <a:rPr lang="tr-TR" sz="1800" dirty="0" smtClean="0"/>
              <a:t> </a:t>
            </a:r>
            <a:r>
              <a:rPr lang="en-US" sz="1800" dirty="0" smtClean="0"/>
              <a:t>similarities</a:t>
            </a:r>
            <a:r>
              <a:rPr lang="en-US" sz="1800" dirty="0"/>
              <a:t>, boosting takes a very different approach — one that comes with many more bells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whistles</a:t>
            </a:r>
            <a:r>
              <a:rPr lang="en-US" sz="1800" dirty="0"/>
              <a:t>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a result, while bagging can be done with relatively little tuning, boosting requires </a:t>
            </a:r>
            <a:r>
              <a:rPr lang="en-US" sz="1800" dirty="0" smtClean="0"/>
              <a:t>much</a:t>
            </a:r>
            <a:r>
              <a:rPr lang="tr-TR" sz="1800" dirty="0" smtClean="0"/>
              <a:t> </a:t>
            </a:r>
            <a:r>
              <a:rPr lang="en-US" sz="1800" dirty="0" smtClean="0"/>
              <a:t>greater </a:t>
            </a:r>
            <a:r>
              <a:rPr lang="en-US" sz="1800" dirty="0"/>
              <a:t>care in its application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If these two methods were cars, bagging could be considered a </a:t>
            </a:r>
            <a:r>
              <a:rPr lang="en-US" sz="1800" dirty="0" smtClean="0"/>
              <a:t>Honda</a:t>
            </a:r>
            <a:r>
              <a:rPr lang="tr-TR" sz="1800" dirty="0" smtClean="0"/>
              <a:t> </a:t>
            </a:r>
            <a:r>
              <a:rPr lang="en-US" sz="1800" dirty="0" smtClean="0"/>
              <a:t>Accord </a:t>
            </a:r>
            <a:r>
              <a:rPr lang="en-US" sz="1800" dirty="0"/>
              <a:t>(reliable and steady), whereas boosting could be considered a Porsche (powerful but </a:t>
            </a:r>
            <a:r>
              <a:rPr lang="en-US" sz="1800" dirty="0" smtClean="0"/>
              <a:t>requires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care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In linear regression models, the residuals are often examined to see if the fit can be </a:t>
            </a:r>
            <a:r>
              <a:rPr lang="en-US" sz="1800" dirty="0" smtClean="0"/>
              <a:t>improved</a:t>
            </a:r>
            <a:r>
              <a:rPr lang="tr-TR" sz="1800" dirty="0" smtClean="0"/>
              <a:t>. </a:t>
            </a:r>
            <a:r>
              <a:rPr lang="en-US" sz="1800" dirty="0" smtClean="0"/>
              <a:t>Boosting </a:t>
            </a:r>
            <a:r>
              <a:rPr lang="en-US" sz="1800" dirty="0"/>
              <a:t>takes this concept much further and fits a series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models </a:t>
            </a:r>
            <a:r>
              <a:rPr lang="en-US" sz="1800" dirty="0"/>
              <a:t>with each successive model fit to minimize the error of the previous </a:t>
            </a:r>
            <a:r>
              <a:rPr lang="en-US" sz="1800" dirty="0" smtClean="0"/>
              <a:t>models.</a:t>
            </a:r>
            <a:endParaRPr lang="tr-TR" sz="1800" dirty="0" smtClean="0"/>
          </a:p>
          <a:p>
            <a:r>
              <a:rPr lang="en-US" sz="1800" dirty="0" smtClean="0"/>
              <a:t>Several </a:t>
            </a:r>
            <a:r>
              <a:rPr lang="en-US" sz="1800" dirty="0"/>
              <a:t>variants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algorithm are commonly used: </a:t>
            </a:r>
            <a:r>
              <a:rPr lang="en-US" sz="1800" dirty="0" err="1"/>
              <a:t>Adaboost</a:t>
            </a:r>
            <a:r>
              <a:rPr lang="en-US" sz="1800" dirty="0"/>
              <a:t>, gradient boosting, and stochastic gradient boosting.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52916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23925"/>
            <a:ext cx="83153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6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The Boosting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91200"/>
          </a:xfrm>
        </p:spPr>
        <p:txBody>
          <a:bodyPr>
            <a:normAutofit/>
          </a:bodyPr>
          <a:lstStyle/>
          <a:p>
            <a:r>
              <a:rPr lang="en-US" sz="1800" dirty="0"/>
              <a:t>The basic idea behind the various boosting algorithms is essentially the same. The easiest to understand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err="1" smtClean="0"/>
              <a:t>Adaboost</a:t>
            </a:r>
            <a:r>
              <a:rPr lang="en-US" sz="1800" dirty="0"/>
              <a:t>, which proceeds as follows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By increasing the weights for the observations that were misclassified, the algorithm forces the models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train </a:t>
            </a:r>
            <a:r>
              <a:rPr lang="en-US" sz="1800" dirty="0"/>
              <a:t>more heavily on the data for which it performed poorly. The </a:t>
            </a:r>
            <a:r>
              <a:rPr lang="en-US" sz="1800" dirty="0" smtClean="0"/>
              <a:t>factor</a:t>
            </a:r>
            <a:r>
              <a:rPr lang="tr-TR" sz="1800" dirty="0" smtClean="0"/>
              <a:t> </a:t>
            </a:r>
            <a:r>
              <a:rPr lang="el-GR" sz="1800" dirty="0"/>
              <a:t>α</a:t>
            </a:r>
            <a:r>
              <a:rPr lang="en-US" sz="1800" dirty="0" smtClean="0"/>
              <a:t> </a:t>
            </a:r>
            <a:r>
              <a:rPr lang="en-US" sz="1800" dirty="0"/>
              <a:t>ensures that models </a:t>
            </a:r>
            <a:r>
              <a:rPr lang="en-US" sz="1800" dirty="0" smtClean="0"/>
              <a:t>with</a:t>
            </a:r>
            <a:r>
              <a:rPr lang="tr-TR" sz="1800" dirty="0" smtClean="0"/>
              <a:t> </a:t>
            </a:r>
            <a:r>
              <a:rPr lang="en-US" sz="1800" dirty="0" smtClean="0"/>
              <a:t>lower </a:t>
            </a:r>
            <a:r>
              <a:rPr lang="en-US" sz="1800" dirty="0"/>
              <a:t>error have a bigger weight.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4676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6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most widely used public domain software for boosting is </a:t>
            </a:r>
            <a:r>
              <a:rPr lang="en-US" sz="1800" dirty="0" err="1"/>
              <a:t>XGBoost</a:t>
            </a:r>
            <a:r>
              <a:rPr lang="en-US" sz="1800" dirty="0"/>
              <a:t>, an implementation of </a:t>
            </a:r>
            <a:r>
              <a:rPr lang="en-US" sz="1800" dirty="0" smtClean="0"/>
              <a:t>stochastic</a:t>
            </a:r>
            <a:r>
              <a:rPr lang="tr-TR" sz="1800" dirty="0" smtClean="0"/>
              <a:t> </a:t>
            </a:r>
            <a:r>
              <a:rPr lang="en-US" sz="1800" dirty="0" smtClean="0"/>
              <a:t>gradient boosting</a:t>
            </a:r>
            <a:endParaRPr lang="tr-TR" sz="1800" dirty="0" smtClean="0"/>
          </a:p>
          <a:p>
            <a:r>
              <a:rPr lang="en-US" sz="1800" dirty="0"/>
              <a:t>The function </a:t>
            </a:r>
            <a:r>
              <a:rPr lang="en-US" sz="1800" dirty="0" err="1"/>
              <a:t>xgboost</a:t>
            </a:r>
            <a:r>
              <a:rPr lang="en-US" sz="1800" dirty="0"/>
              <a:t> has many parameters that can, and should, be adjusted (see “</a:t>
            </a:r>
            <a:r>
              <a:rPr lang="en-US" sz="1800" dirty="0" smtClean="0"/>
              <a:t>Hyper</a:t>
            </a:r>
            <a:r>
              <a:rPr lang="tr-TR" sz="1800" dirty="0" smtClean="0"/>
              <a:t>-</a:t>
            </a:r>
            <a:r>
              <a:rPr lang="en-US" sz="1800" dirty="0" smtClean="0"/>
              <a:t>parameters and</a:t>
            </a:r>
            <a:r>
              <a:rPr lang="tr-TR" sz="1800" dirty="0" smtClean="0"/>
              <a:t> </a:t>
            </a:r>
            <a:r>
              <a:rPr lang="en-US" sz="1800" dirty="0" smtClean="0"/>
              <a:t>Cross-Validation</a:t>
            </a:r>
            <a:r>
              <a:rPr lang="en-US" sz="1800" dirty="0"/>
              <a:t>”). </a:t>
            </a:r>
            <a:endParaRPr lang="tr-TR" sz="1800" dirty="0" smtClean="0"/>
          </a:p>
          <a:p>
            <a:r>
              <a:rPr lang="en-US" sz="1800" dirty="0" smtClean="0"/>
              <a:t>Two </a:t>
            </a:r>
            <a:r>
              <a:rPr lang="en-US" sz="1800" dirty="0"/>
              <a:t>very important parameters are </a:t>
            </a:r>
            <a:r>
              <a:rPr lang="en-US" sz="1800" b="1" dirty="0"/>
              <a:t>subsample</a:t>
            </a:r>
            <a:r>
              <a:rPr lang="en-US" sz="1800" dirty="0"/>
              <a:t>, which controls the fraction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observations </a:t>
            </a:r>
            <a:r>
              <a:rPr lang="en-US" sz="1800" dirty="0"/>
              <a:t>that should be sampled at each iteration, and </a:t>
            </a:r>
            <a:r>
              <a:rPr lang="en-US" sz="1800" b="1" dirty="0"/>
              <a:t>eta</a:t>
            </a:r>
            <a:r>
              <a:rPr lang="en-US" sz="1800" dirty="0"/>
              <a:t>, a shrinkage factor applied to </a:t>
            </a:r>
            <a:r>
              <a:rPr lang="el-GR" sz="1800" dirty="0"/>
              <a:t>α </a:t>
            </a:r>
            <a:r>
              <a:rPr lang="en-US" sz="1800" dirty="0" smtClean="0"/>
              <a:t>in the</a:t>
            </a:r>
            <a:r>
              <a:rPr lang="tr-TR" sz="1800" dirty="0" smtClean="0"/>
              <a:t> </a:t>
            </a:r>
            <a:r>
              <a:rPr lang="en-US" sz="1800" dirty="0" smtClean="0"/>
              <a:t>boosting algorithm</a:t>
            </a:r>
            <a:endParaRPr lang="tr-TR" sz="1800" dirty="0" smtClean="0"/>
          </a:p>
          <a:p>
            <a:r>
              <a:rPr lang="en-US" sz="1800" dirty="0"/>
              <a:t>Using subsample makes boosting act like the </a:t>
            </a:r>
            <a:r>
              <a:rPr lang="en-US" sz="1800" dirty="0" smtClean="0"/>
              <a:t>random</a:t>
            </a:r>
            <a:r>
              <a:rPr lang="tr-TR" sz="1800" dirty="0" smtClean="0"/>
              <a:t> </a:t>
            </a:r>
            <a:r>
              <a:rPr lang="en-US" sz="1800" dirty="0" smtClean="0"/>
              <a:t>forest </a:t>
            </a:r>
            <a:r>
              <a:rPr lang="en-US" sz="1800" dirty="0"/>
              <a:t>except that the sampling is done without replacement. The shrinkage parameter eta is helpful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prevent 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by reducing the change in the weights (a smaller change in the weights means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algorithm </a:t>
            </a:r>
            <a:r>
              <a:rPr lang="en-US" sz="1800" dirty="0"/>
              <a:t>is less likely to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 </a:t>
            </a:r>
            <a:r>
              <a:rPr lang="en-US" sz="1800" dirty="0"/>
              <a:t>to the training set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62078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511"/>
            <a:ext cx="7715250" cy="663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78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Regularization</a:t>
            </a:r>
            <a:r>
              <a:rPr lang="tr-TR" sz="3600" dirty="0"/>
              <a:t>: Avoiding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Blind application of </a:t>
            </a:r>
            <a:r>
              <a:rPr lang="en-US" sz="1800" dirty="0" err="1"/>
              <a:t>xgboost</a:t>
            </a:r>
            <a:r>
              <a:rPr lang="en-US" sz="1800" dirty="0"/>
              <a:t> can lead to unstable models as a result of </a:t>
            </a:r>
            <a:r>
              <a:rPr lang="en-US" sz="1800" dirty="0" err="1"/>
              <a:t>overfitting</a:t>
            </a:r>
            <a:r>
              <a:rPr lang="en-US" sz="1800" dirty="0"/>
              <a:t> to the training </a:t>
            </a:r>
            <a:r>
              <a:rPr lang="en-US" sz="1800" dirty="0" smtClean="0"/>
              <a:t>data.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problem with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is twofold:</a:t>
            </a:r>
          </a:p>
          <a:p>
            <a:pPr lvl="1"/>
            <a:r>
              <a:rPr lang="en-US" sz="1400" dirty="0"/>
              <a:t>The accuracy of the model on new data not in the training set will be degraded.</a:t>
            </a:r>
          </a:p>
          <a:p>
            <a:pPr lvl="1"/>
            <a:r>
              <a:rPr lang="en-US" sz="1400" dirty="0"/>
              <a:t>The predictions from the model are highly variable, leading to unstable results.</a:t>
            </a:r>
          </a:p>
          <a:p>
            <a:r>
              <a:rPr lang="en-US" sz="1800" dirty="0"/>
              <a:t>Any modeling technique is potentially prone to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</a:t>
            </a:r>
            <a:r>
              <a:rPr lang="en-US" sz="1800" dirty="0"/>
              <a:t>. For example, if too many variables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included </a:t>
            </a:r>
            <a:r>
              <a:rPr lang="en-US" sz="1800" dirty="0"/>
              <a:t>in a regression equation, the model may end up with spurious predictions. </a:t>
            </a:r>
            <a:endParaRPr lang="tr-TR" sz="1800" dirty="0" smtClean="0"/>
          </a:p>
          <a:p>
            <a:r>
              <a:rPr lang="en-US" sz="1800" dirty="0" smtClean="0"/>
              <a:t>However</a:t>
            </a:r>
            <a:r>
              <a:rPr lang="en-US" sz="1800" dirty="0"/>
              <a:t>, for </a:t>
            </a:r>
            <a:r>
              <a:rPr lang="en-US" sz="1800" dirty="0" smtClean="0"/>
              <a:t>most</a:t>
            </a:r>
            <a:r>
              <a:rPr lang="tr-TR" sz="1800" dirty="0" smtClean="0"/>
              <a:t> </a:t>
            </a:r>
            <a:r>
              <a:rPr lang="en-US" sz="1800" dirty="0" smtClean="0"/>
              <a:t>statistical </a:t>
            </a:r>
            <a:r>
              <a:rPr lang="en-US" sz="1800" dirty="0"/>
              <a:t>techniques,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can be avoided by a judicious selection of predictor variables. Even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random </a:t>
            </a:r>
            <a:r>
              <a:rPr lang="en-US" sz="1800" dirty="0"/>
              <a:t>forest generally produces a reasonable model without tuning the parameters. This, however, is </a:t>
            </a:r>
            <a:r>
              <a:rPr lang="en-US" sz="1800" dirty="0" smtClean="0"/>
              <a:t>not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case for </a:t>
            </a:r>
            <a:r>
              <a:rPr lang="en-US" sz="1800" dirty="0" err="1"/>
              <a:t>xgboost</a:t>
            </a:r>
            <a:r>
              <a:rPr lang="en-US" sz="1800" dirty="0"/>
              <a:t>.</a:t>
            </a:r>
            <a:endParaRPr lang="tr-T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343400"/>
            <a:ext cx="50768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7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525"/>
            <a:ext cx="88963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test set consists of 10,000 randomly sampled records from the full data, and the training set </a:t>
            </a:r>
            <a:r>
              <a:rPr lang="en-US" sz="1800" dirty="0" smtClean="0"/>
              <a:t>consists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the remaining records. Boosting leads to an error rate of only 14.6% for the training set. The test set</a:t>
            </a:r>
            <a:r>
              <a:rPr lang="en-US" sz="1800" dirty="0" smtClean="0"/>
              <a:t>,</a:t>
            </a:r>
            <a:r>
              <a:rPr lang="tr-TR" sz="1800" dirty="0" smtClean="0"/>
              <a:t> </a:t>
            </a:r>
            <a:r>
              <a:rPr lang="en-US" sz="1800" dirty="0" smtClean="0"/>
              <a:t>however</a:t>
            </a:r>
            <a:r>
              <a:rPr lang="en-US" sz="1800" dirty="0"/>
              <a:t>, has a much higher error rate of 36.2%.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is a result of </a:t>
            </a:r>
            <a:r>
              <a:rPr lang="en-US" sz="1800" dirty="0" err="1"/>
              <a:t>overfitting</a:t>
            </a:r>
            <a:r>
              <a:rPr lang="en-US" sz="1800" dirty="0"/>
              <a:t>: while boosting can </a:t>
            </a:r>
            <a:r>
              <a:rPr lang="en-US" sz="1800" dirty="0" smtClean="0"/>
              <a:t>explain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variability in the training set very well, the prediction rules do not apply to new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Boosting provides several parameters to avoid </a:t>
            </a:r>
            <a:r>
              <a:rPr lang="en-US" sz="1800" dirty="0" err="1"/>
              <a:t>overfitting</a:t>
            </a:r>
            <a:r>
              <a:rPr lang="en-US" sz="1800" dirty="0"/>
              <a:t>, including the parameters eta and </a:t>
            </a:r>
            <a:r>
              <a:rPr lang="en-US" sz="1800" dirty="0" smtClean="0"/>
              <a:t>subsample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Another approach is regularization, a technique that modifies the cost function in </a:t>
            </a:r>
            <a:r>
              <a:rPr lang="en-US" sz="1800" dirty="0" smtClean="0"/>
              <a:t>order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penalize the complexity of the model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 </a:t>
            </a:r>
            <a:r>
              <a:rPr lang="en-US" sz="1800" dirty="0" err="1"/>
              <a:t>xgboost</a:t>
            </a:r>
            <a:r>
              <a:rPr lang="en-US" sz="1800" dirty="0"/>
              <a:t>, it is possible to modify the </a:t>
            </a:r>
            <a:r>
              <a:rPr lang="en-US" sz="1800" dirty="0" smtClean="0"/>
              <a:t>cost</a:t>
            </a:r>
            <a:r>
              <a:rPr lang="tr-TR" sz="1800" dirty="0" smtClean="0"/>
              <a:t> </a:t>
            </a:r>
            <a:r>
              <a:rPr lang="en-US" sz="1800" dirty="0" smtClean="0"/>
              <a:t>function </a:t>
            </a:r>
            <a:r>
              <a:rPr lang="en-US" sz="1800" dirty="0"/>
              <a:t>by adding a term that measures the complexity of the model.</a:t>
            </a:r>
            <a:endParaRPr lang="tr-TR" sz="1800" dirty="0" smtClean="0"/>
          </a:p>
          <a:p>
            <a:r>
              <a:rPr lang="en-US" sz="1800" dirty="0"/>
              <a:t>There are two parameters in </a:t>
            </a:r>
            <a:r>
              <a:rPr lang="en-US" sz="1800" dirty="0" err="1"/>
              <a:t>xgboost</a:t>
            </a:r>
            <a:r>
              <a:rPr lang="en-US" sz="1800" dirty="0"/>
              <a:t> to regularize the model: alpha and lambda, which correspond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Manhattan </a:t>
            </a:r>
            <a:r>
              <a:rPr lang="en-US" sz="1800" dirty="0"/>
              <a:t>distance and squared Euclidean distance, respectively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62078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23375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36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tr-TR" sz="3600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tr-TR" sz="1800" dirty="0"/>
              <a:t>Euclidean </a:t>
            </a:r>
            <a:r>
              <a:rPr lang="tr-TR" sz="1800" dirty="0" smtClean="0"/>
              <a:t>distance</a:t>
            </a:r>
          </a:p>
          <a:p>
            <a:endParaRPr lang="tr-TR" sz="1800" dirty="0"/>
          </a:p>
          <a:p>
            <a:r>
              <a:rPr lang="tr-TR" sz="1800" dirty="0"/>
              <a:t>Manhattan </a:t>
            </a:r>
            <a:r>
              <a:rPr lang="tr-TR" sz="1800" dirty="0" smtClean="0"/>
              <a:t>distance</a:t>
            </a:r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In measuring distance between two vectors, variables (features) that are measured with </a:t>
            </a:r>
            <a:r>
              <a:rPr lang="en-US" sz="1800" dirty="0" smtClean="0"/>
              <a:t>comparatively</a:t>
            </a:r>
            <a:r>
              <a:rPr lang="tr-TR" sz="1800" dirty="0" smtClean="0"/>
              <a:t> </a:t>
            </a:r>
            <a:r>
              <a:rPr lang="en-US" sz="1800" dirty="0" smtClean="0"/>
              <a:t>large </a:t>
            </a:r>
            <a:r>
              <a:rPr lang="en-US" sz="1800" dirty="0"/>
              <a:t>scale will dominate the measure. </a:t>
            </a:r>
            <a:endParaRPr lang="tr-TR" sz="1800" dirty="0" smtClean="0"/>
          </a:p>
          <a:p>
            <a:r>
              <a:rPr lang="en-US" sz="1800" dirty="0" smtClean="0"/>
              <a:t>For example, for the loan data, the distance would be almost</a:t>
            </a:r>
            <a:r>
              <a:rPr lang="tr-TR" sz="1800" dirty="0" smtClean="0"/>
              <a:t> </a:t>
            </a:r>
            <a:r>
              <a:rPr lang="en-US" sz="1800" dirty="0" smtClean="0"/>
              <a:t>solely a function of the income and loan amount variables, which are measured in tens or hundreds of</a:t>
            </a:r>
            <a:r>
              <a:rPr lang="tr-TR" sz="1800" dirty="0" smtClean="0"/>
              <a:t> </a:t>
            </a:r>
            <a:r>
              <a:rPr lang="en-US" sz="1800" dirty="0" smtClean="0"/>
              <a:t>thousands. Ratio variables would count for practically nothing in comparison. </a:t>
            </a:r>
            <a:endParaRPr lang="tr-TR" sz="1800" dirty="0" smtClean="0"/>
          </a:p>
          <a:p>
            <a:r>
              <a:rPr lang="en-US" sz="1800" dirty="0" smtClean="0"/>
              <a:t>We </a:t>
            </a:r>
            <a:r>
              <a:rPr lang="en-US" sz="1800" dirty="0"/>
              <a:t>address this </a:t>
            </a:r>
            <a:r>
              <a:rPr lang="en-US" sz="1800" dirty="0" smtClean="0"/>
              <a:t>problem</a:t>
            </a:r>
            <a:r>
              <a:rPr lang="tr-TR" sz="1800" dirty="0" smtClean="0"/>
              <a:t> </a:t>
            </a:r>
            <a:r>
              <a:rPr lang="en-US" sz="1800" dirty="0" smtClean="0"/>
              <a:t>by </a:t>
            </a:r>
            <a:r>
              <a:rPr lang="en-US" sz="1800" dirty="0"/>
              <a:t>standardizing the data</a:t>
            </a: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65985"/>
            <a:ext cx="5124450" cy="58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124450" cy="41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One Hot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loan data </a:t>
            </a:r>
            <a:r>
              <a:rPr lang="en-US" sz="1800" dirty="0" smtClean="0"/>
              <a:t>includes </a:t>
            </a:r>
            <a:r>
              <a:rPr lang="en-US" sz="1800" dirty="0"/>
              <a:t>several factor (string) variables. </a:t>
            </a:r>
            <a:endParaRPr lang="tr-TR" sz="1800" dirty="0" smtClean="0"/>
          </a:p>
          <a:p>
            <a:r>
              <a:rPr lang="en-US" sz="1800" dirty="0" smtClean="0"/>
              <a:t>Most </a:t>
            </a:r>
            <a:r>
              <a:rPr lang="en-US" sz="1800" dirty="0"/>
              <a:t>statistical and </a:t>
            </a:r>
            <a:r>
              <a:rPr lang="en-US" sz="1800" dirty="0" smtClean="0"/>
              <a:t>machine</a:t>
            </a:r>
            <a:r>
              <a:rPr lang="tr-TR" sz="1800" dirty="0" smtClean="0"/>
              <a:t> </a:t>
            </a:r>
            <a:r>
              <a:rPr lang="en-US" sz="1800" dirty="0" smtClean="0"/>
              <a:t>learning </a:t>
            </a:r>
            <a:r>
              <a:rPr lang="en-US" sz="1800" dirty="0"/>
              <a:t>models require this type of variable to be converted to a series of binary dummy </a:t>
            </a:r>
            <a:r>
              <a:rPr lang="en-US" sz="1800" dirty="0" smtClean="0"/>
              <a:t>variables</a:t>
            </a:r>
            <a:r>
              <a:rPr lang="tr-TR" sz="1800" dirty="0" smtClean="0"/>
              <a:t> </a:t>
            </a:r>
            <a:r>
              <a:rPr lang="en-US" sz="1800" dirty="0" smtClean="0"/>
              <a:t>conveying </a:t>
            </a:r>
            <a:r>
              <a:rPr lang="en-US" sz="1800" dirty="0"/>
              <a:t>the same </a:t>
            </a:r>
            <a:r>
              <a:rPr lang="en-US" sz="1800" dirty="0" smtClean="0"/>
              <a:t>information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The phrase one hot </a:t>
            </a:r>
            <a:r>
              <a:rPr lang="en-US" sz="1800" dirty="0" smtClean="0"/>
              <a:t>encoding</a:t>
            </a:r>
            <a:r>
              <a:rPr lang="tr-TR" sz="1800" dirty="0" smtClean="0"/>
              <a:t> </a:t>
            </a:r>
            <a:r>
              <a:rPr lang="en-US" sz="1800" dirty="0" smtClean="0"/>
              <a:t>comes </a:t>
            </a:r>
            <a:r>
              <a:rPr lang="en-US" sz="1800" dirty="0"/>
              <a:t>from digital circuit terminology, where it describes circuit settings in which only one bit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allowed </a:t>
            </a:r>
            <a:r>
              <a:rPr lang="en-US" sz="1800" dirty="0"/>
              <a:t>to be </a:t>
            </a:r>
            <a:r>
              <a:rPr lang="en-US" sz="1800" dirty="0" smtClean="0"/>
              <a:t>positive </a:t>
            </a:r>
            <a:r>
              <a:rPr lang="en-US" sz="1800" dirty="0"/>
              <a:t>(hot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In linear and logistic regression, one hot encoding 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</a:t>
            </a:r>
            <a:r>
              <a:rPr lang="en-US" sz="1800" dirty="0" smtClean="0"/>
              <a:t>causes </a:t>
            </a:r>
            <a:r>
              <a:rPr lang="en-US" sz="1800" dirty="0"/>
              <a:t>problems with </a:t>
            </a:r>
            <a:r>
              <a:rPr lang="en-US" sz="1800" dirty="0" err="1" smtClean="0"/>
              <a:t>multicollinearity</a:t>
            </a:r>
            <a:r>
              <a:rPr lang="en-US" sz="1800" dirty="0" smtClean="0"/>
              <a:t>;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such cases,</a:t>
            </a:r>
            <a:r>
              <a:rPr lang="tr-TR" sz="1800" dirty="0"/>
              <a:t> </a:t>
            </a:r>
            <a:r>
              <a:rPr lang="en-US" sz="1800" dirty="0"/>
              <a:t>one dummy is omitted 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</a:t>
            </a:r>
            <a:r>
              <a:rPr lang="en-US" sz="1800" dirty="0" smtClean="0"/>
              <a:t>(</a:t>
            </a:r>
            <a:r>
              <a:rPr lang="en-US" sz="1800" dirty="0"/>
              <a:t>its value can be inferred from the other values). </a:t>
            </a:r>
            <a:endParaRPr lang="tr-TR" sz="1800" dirty="0"/>
          </a:p>
          <a:p>
            <a:r>
              <a:rPr lang="en-US" sz="1800" dirty="0"/>
              <a:t>This is not an issue with KNN and other methods.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78347"/>
            <a:ext cx="30861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Standardization (Normalization, Z-Scores)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In measurement, we are often not so much interested in “how much” but “how different from the average.”</a:t>
            </a:r>
          </a:p>
          <a:p>
            <a:r>
              <a:rPr lang="en-US" sz="1800" dirty="0"/>
              <a:t>Standardization, also called normalization, puts all variables on similar scales by subtracting the </a:t>
            </a:r>
            <a:r>
              <a:rPr lang="en-US" sz="1800" dirty="0" smtClean="0"/>
              <a:t>mean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dividing by the standard deviation.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way, we ensure that a variable does not overly influence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model </a:t>
            </a:r>
            <a:r>
              <a:rPr lang="en-US" sz="1800" dirty="0"/>
              <a:t>simply due to the scale of its original measurement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These are commonly </a:t>
            </a:r>
            <a:r>
              <a:rPr lang="en-US" sz="1800" dirty="0" smtClean="0"/>
              <a:t>refer</a:t>
            </a:r>
            <a:r>
              <a:rPr lang="tr-TR" sz="1800" dirty="0" smtClean="0"/>
              <a:t>r</a:t>
            </a:r>
            <a:r>
              <a:rPr lang="en-US" sz="1800" dirty="0" err="1" smtClean="0"/>
              <a:t>ed</a:t>
            </a:r>
            <a:r>
              <a:rPr lang="en-US" sz="1800" dirty="0" smtClean="0"/>
              <a:t> </a:t>
            </a:r>
            <a:r>
              <a:rPr lang="en-US" sz="1800" dirty="0"/>
              <a:t>to as z-scores. Measurements are then stated in terms of “standard </a:t>
            </a:r>
            <a:r>
              <a:rPr lang="en-US" sz="1800" dirty="0" smtClean="0"/>
              <a:t>deviations</a:t>
            </a:r>
            <a:r>
              <a:rPr lang="tr-TR" sz="1800" dirty="0" smtClean="0"/>
              <a:t> </a:t>
            </a:r>
            <a:r>
              <a:rPr lang="en-US" sz="1800" dirty="0" smtClean="0"/>
              <a:t>away </a:t>
            </a:r>
            <a:r>
              <a:rPr lang="en-US" sz="1800" dirty="0"/>
              <a:t>from the mean.”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way, a variable’s impact on a model is not affected by the scale of </a:t>
            </a:r>
            <a:r>
              <a:rPr lang="en-US" sz="1800" dirty="0" smtClean="0"/>
              <a:t>its</a:t>
            </a:r>
            <a:r>
              <a:rPr lang="tr-TR" sz="1800" dirty="0" smtClean="0"/>
              <a:t> </a:t>
            </a:r>
            <a:r>
              <a:rPr lang="en-US" sz="1800" dirty="0" smtClean="0"/>
              <a:t>original </a:t>
            </a:r>
            <a:r>
              <a:rPr lang="en-US" sz="1800" dirty="0"/>
              <a:t>measurement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For KNN and a few other procedures (e.g., principal components analysis and clustering), it is </a:t>
            </a:r>
            <a:r>
              <a:rPr lang="en-US" sz="1800" dirty="0" smtClean="0"/>
              <a:t>essential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consider standardizing the data prior to applying the procedure.</a:t>
            </a:r>
            <a:endParaRPr lang="tr-T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05413"/>
            <a:ext cx="2400300" cy="92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Choosing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dirty="0"/>
              <a:t>The choice of K is very important to the performance of KNN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Generally speaking, if K is too low, we may be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</a:t>
            </a:r>
            <a:r>
              <a:rPr lang="en-US" sz="1800" dirty="0"/>
              <a:t>: including the noise in the data. </a:t>
            </a:r>
            <a:r>
              <a:rPr lang="en-US" sz="1800" dirty="0" smtClean="0"/>
              <a:t>Higher values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K provide smoothing that reduces the risk of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in the training data. </a:t>
            </a:r>
            <a:endParaRPr lang="tr-TR" sz="1800" dirty="0" smtClean="0"/>
          </a:p>
          <a:p>
            <a:r>
              <a:rPr lang="en-US" sz="1800" dirty="0" smtClean="0"/>
              <a:t>On </a:t>
            </a:r>
            <a:r>
              <a:rPr lang="en-US" sz="1800" dirty="0"/>
              <a:t>the other hand, if K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too </a:t>
            </a:r>
            <a:r>
              <a:rPr lang="en-US" sz="1800" dirty="0"/>
              <a:t>high, we may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smooth </a:t>
            </a:r>
            <a:r>
              <a:rPr lang="en-US" sz="1800" dirty="0"/>
              <a:t>the data and miss out on KNN’s ability to capture the local structure in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data</a:t>
            </a:r>
            <a:r>
              <a:rPr lang="en-US" sz="1800" dirty="0"/>
              <a:t>, one of its main advantages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K that best balances between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and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smoothing </a:t>
            </a:r>
            <a:r>
              <a:rPr lang="en-US" sz="1800" dirty="0"/>
              <a:t>is typically determined by </a:t>
            </a:r>
            <a:r>
              <a:rPr lang="en-US" sz="1800" dirty="0" smtClean="0"/>
              <a:t>accuracy</a:t>
            </a:r>
            <a:r>
              <a:rPr lang="tr-TR" sz="1800" dirty="0" smtClean="0"/>
              <a:t> </a:t>
            </a:r>
            <a:r>
              <a:rPr lang="en-US" sz="1800" dirty="0" smtClean="0"/>
              <a:t>metrics </a:t>
            </a:r>
            <a:r>
              <a:rPr lang="en-US" sz="1800" dirty="0"/>
              <a:t>and, in particular, accuracy with holdout or validation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There is no general rule about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best </a:t>
            </a:r>
            <a:r>
              <a:rPr lang="en-US" sz="1800" dirty="0"/>
              <a:t>K </a:t>
            </a:r>
            <a:r>
              <a:rPr lang="tr-TR" sz="1800" dirty="0" smtClean="0"/>
              <a:t>-</a:t>
            </a:r>
            <a:r>
              <a:rPr lang="en-US" sz="1800" dirty="0" smtClean="0"/>
              <a:t> </a:t>
            </a:r>
            <a:r>
              <a:rPr lang="en-US" sz="1800" dirty="0"/>
              <a:t>it depends greatly on the nature of the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highly structured data with little noise, </a:t>
            </a:r>
            <a:r>
              <a:rPr lang="en-US" sz="1800" dirty="0" smtClean="0"/>
              <a:t>smaller</a:t>
            </a:r>
            <a:r>
              <a:rPr lang="tr-TR" sz="1800" dirty="0"/>
              <a:t> </a:t>
            </a:r>
            <a:r>
              <a:rPr lang="en-US" sz="1800" dirty="0" smtClean="0"/>
              <a:t>values </a:t>
            </a:r>
            <a:r>
              <a:rPr lang="en-US" sz="1800" dirty="0"/>
              <a:t>of K work best.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tr-TR" sz="3600" i="1" dirty="0"/>
              <a:t>BIAS-VARIANCE </a:t>
            </a:r>
            <a:r>
              <a:rPr lang="tr-TR" sz="3600" i="1" dirty="0" smtClean="0"/>
              <a:t>TRADEOFF</a:t>
            </a:r>
            <a:br>
              <a:rPr lang="tr-TR" sz="3600" i="1" dirty="0" smtClean="0"/>
            </a:br>
            <a:r>
              <a:rPr lang="tr-TR" sz="2700" i="1" dirty="0" smtClean="0"/>
              <a:t>(as a reminder)</a:t>
            </a:r>
            <a:endParaRPr lang="tr-TR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The tension between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smoothing </a:t>
            </a:r>
            <a:r>
              <a:rPr lang="en-US" sz="1800" dirty="0"/>
              <a:t>and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fitting </a:t>
            </a:r>
            <a:r>
              <a:rPr lang="en-US" sz="1800" dirty="0"/>
              <a:t>is an instance of the bias-variance tradeoff, an ubiquitous problem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statistical </a:t>
            </a:r>
            <a:r>
              <a:rPr lang="en-US" sz="1800" dirty="0"/>
              <a:t>model fitting. </a:t>
            </a:r>
            <a:endParaRPr lang="tr-TR" sz="1800" dirty="0" smtClean="0"/>
          </a:p>
          <a:p>
            <a:r>
              <a:rPr lang="en-US" sz="1800" dirty="0" smtClean="0"/>
              <a:t>Variance </a:t>
            </a:r>
            <a:r>
              <a:rPr lang="en-US" sz="1800" dirty="0"/>
              <a:t>refers to the modeling error that occurs because of the choice of training data; that is, if </a:t>
            </a:r>
            <a:r>
              <a:rPr lang="en-US" sz="1800" dirty="0" smtClean="0"/>
              <a:t>you</a:t>
            </a:r>
            <a:r>
              <a:rPr lang="tr-TR" sz="1800" dirty="0" smtClean="0"/>
              <a:t> </a:t>
            </a:r>
            <a:r>
              <a:rPr lang="en-US" sz="1800" dirty="0" smtClean="0"/>
              <a:t>were </a:t>
            </a:r>
            <a:r>
              <a:rPr lang="en-US" sz="1800" dirty="0"/>
              <a:t>to choose a different set of training data, the resulting model would be different. </a:t>
            </a:r>
            <a:endParaRPr lang="tr-TR" sz="1800" dirty="0" smtClean="0"/>
          </a:p>
          <a:p>
            <a:r>
              <a:rPr lang="en-US" sz="1800" dirty="0" smtClean="0"/>
              <a:t>Bias </a:t>
            </a:r>
            <a:r>
              <a:rPr lang="en-US" sz="1800" dirty="0"/>
              <a:t>refers to the modeling error </a:t>
            </a:r>
            <a:r>
              <a:rPr lang="en-US" sz="1800" dirty="0" smtClean="0"/>
              <a:t>that</a:t>
            </a:r>
            <a:r>
              <a:rPr lang="tr-TR" sz="1800" dirty="0" smtClean="0"/>
              <a:t> </a:t>
            </a:r>
            <a:r>
              <a:rPr lang="en-US" sz="1800" dirty="0" smtClean="0"/>
              <a:t>occurs </a:t>
            </a:r>
            <a:r>
              <a:rPr lang="en-US" sz="1800" dirty="0"/>
              <a:t>because you have not properly identified the underlying real-world scenario; this error would not disappear if you </a:t>
            </a:r>
            <a:r>
              <a:rPr lang="en-US" sz="1800" dirty="0" smtClean="0"/>
              <a:t>simply</a:t>
            </a:r>
            <a:r>
              <a:rPr lang="tr-TR" sz="1800" dirty="0" smtClean="0"/>
              <a:t> </a:t>
            </a:r>
            <a:r>
              <a:rPr lang="en-US" sz="1800" dirty="0" smtClean="0"/>
              <a:t>added </a:t>
            </a:r>
            <a:r>
              <a:rPr lang="en-US" sz="1800" dirty="0"/>
              <a:t>more training data. </a:t>
            </a:r>
            <a:endParaRPr lang="tr-TR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a flexible model is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fit</a:t>
            </a:r>
            <a:r>
              <a:rPr lang="en-US" sz="1800" dirty="0"/>
              <a:t>, the variance increases. You can reduce this by using a simpler </a:t>
            </a:r>
            <a:r>
              <a:rPr lang="en-US" sz="1800" dirty="0" smtClean="0"/>
              <a:t>model,</a:t>
            </a:r>
            <a:r>
              <a:rPr lang="tr-TR" sz="1800" dirty="0" smtClean="0"/>
              <a:t> </a:t>
            </a:r>
            <a:r>
              <a:rPr lang="en-US" sz="1800" dirty="0" smtClean="0"/>
              <a:t>but </a:t>
            </a:r>
            <a:r>
              <a:rPr lang="en-US" sz="1800" dirty="0"/>
              <a:t>the bias may increase due to the loss of flexibility in modeling the real underlying situation. </a:t>
            </a:r>
            <a:endParaRPr lang="tr-TR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general approach to handling </a:t>
            </a:r>
            <a:r>
              <a:rPr lang="en-US" sz="1800" dirty="0" smtClean="0"/>
              <a:t>this</a:t>
            </a:r>
            <a:r>
              <a:rPr lang="tr-TR" sz="1800" dirty="0" smtClean="0"/>
              <a:t> </a:t>
            </a:r>
            <a:r>
              <a:rPr lang="en-US" sz="1800" dirty="0" smtClean="0"/>
              <a:t>tradeoff </a:t>
            </a:r>
            <a:r>
              <a:rPr lang="en-US" sz="1800" dirty="0"/>
              <a:t>is through cross-validation.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KNN as a Feature Engine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/>
              <a:t>KNN gained its popularity due to its simplicity and intuitive nature. In terms of performance, KNN </a:t>
            </a:r>
            <a:r>
              <a:rPr lang="en-US" sz="1800" dirty="0" smtClean="0"/>
              <a:t>by</a:t>
            </a:r>
            <a:r>
              <a:rPr lang="tr-TR" sz="1800" dirty="0" smtClean="0"/>
              <a:t> </a:t>
            </a:r>
            <a:r>
              <a:rPr lang="en-US" sz="1800" dirty="0" smtClean="0"/>
              <a:t>itself </a:t>
            </a:r>
            <a:r>
              <a:rPr lang="en-US" sz="1800" dirty="0"/>
              <a:t>is usually not competitive with more sophisticated classification techniques.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practical </a:t>
            </a:r>
            <a:r>
              <a:rPr lang="en-US" sz="1800" dirty="0" smtClean="0"/>
              <a:t>model</a:t>
            </a:r>
            <a:r>
              <a:rPr lang="tr-TR" sz="1800" dirty="0" smtClean="0"/>
              <a:t> </a:t>
            </a:r>
            <a:r>
              <a:rPr lang="en-US" sz="1800" dirty="0" smtClean="0"/>
              <a:t>fitting</a:t>
            </a:r>
            <a:r>
              <a:rPr lang="en-US" sz="1800" dirty="0"/>
              <a:t>, however, KNN can be used to add “local knowledge” in a staged process with other </a:t>
            </a:r>
            <a:r>
              <a:rPr lang="en-US" sz="1800" dirty="0" smtClean="0"/>
              <a:t>classification</a:t>
            </a:r>
            <a:r>
              <a:rPr lang="tr-TR" sz="1800" dirty="0" smtClean="0"/>
              <a:t> </a:t>
            </a:r>
            <a:r>
              <a:rPr lang="en-US" sz="1800" dirty="0" smtClean="0"/>
              <a:t>techniques</a:t>
            </a:r>
            <a:r>
              <a:rPr lang="en-US" sz="1800" dirty="0"/>
              <a:t>.</a:t>
            </a:r>
          </a:p>
          <a:p>
            <a:pPr lvl="1"/>
            <a:r>
              <a:rPr lang="en-US" sz="1600" dirty="0" smtClean="0"/>
              <a:t>KNN </a:t>
            </a:r>
            <a:r>
              <a:rPr lang="en-US" sz="1600" dirty="0"/>
              <a:t>is run on the data, and for each record, a classification (or quasi-probability of a class) </a:t>
            </a:r>
            <a:r>
              <a:rPr lang="en-US" sz="1600" dirty="0" smtClean="0"/>
              <a:t>is</a:t>
            </a:r>
            <a:r>
              <a:rPr lang="tr-TR" sz="1600" dirty="0" smtClean="0"/>
              <a:t> </a:t>
            </a:r>
            <a:r>
              <a:rPr lang="en-US" sz="1600" dirty="0" smtClean="0"/>
              <a:t>derived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smtClean="0"/>
              <a:t>That </a:t>
            </a:r>
            <a:r>
              <a:rPr lang="en-US" sz="1600" dirty="0"/>
              <a:t>result is added as a new feature to the record, and another classification method is then </a:t>
            </a:r>
            <a:r>
              <a:rPr lang="en-US" sz="1600" dirty="0" smtClean="0"/>
              <a:t>run</a:t>
            </a:r>
            <a:r>
              <a:rPr lang="tr-TR" sz="1600" dirty="0" smtClean="0"/>
              <a:t> </a:t>
            </a:r>
            <a:r>
              <a:rPr lang="en-US" sz="1600" dirty="0" smtClean="0"/>
              <a:t>on </a:t>
            </a:r>
            <a:r>
              <a:rPr lang="en-US" sz="1600" dirty="0"/>
              <a:t>the data. The original predictor variables are thus used twice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first you might wonder whether this process, since it uses some predictors twice, causes a </a:t>
            </a:r>
            <a:r>
              <a:rPr lang="en-US" sz="2000" dirty="0" smtClean="0"/>
              <a:t>problem</a:t>
            </a:r>
            <a:r>
              <a:rPr lang="tr-TR" sz="2000" dirty="0" smtClean="0"/>
              <a:t> </a:t>
            </a:r>
            <a:r>
              <a:rPr lang="en-US" sz="2000" dirty="0" smtClean="0"/>
              <a:t>with multi</a:t>
            </a:r>
            <a:r>
              <a:rPr lang="tr-TR" sz="2000" dirty="0" smtClean="0"/>
              <a:t>-</a:t>
            </a:r>
            <a:r>
              <a:rPr lang="en-US" sz="2000" dirty="0" err="1" smtClean="0"/>
              <a:t>collinearity</a:t>
            </a:r>
            <a:r>
              <a:rPr lang="en-US" sz="2000" dirty="0" smtClean="0"/>
              <a:t> </a:t>
            </a:r>
            <a:r>
              <a:rPr lang="en-US" sz="2000" dirty="0"/>
              <a:t>(see “</a:t>
            </a:r>
            <a:r>
              <a:rPr lang="en-US" sz="2000" dirty="0" err="1"/>
              <a:t>Multicollinearity</a:t>
            </a:r>
            <a:r>
              <a:rPr lang="en-US" sz="2000" dirty="0"/>
              <a:t>”). </a:t>
            </a:r>
            <a:endParaRPr lang="tr-TR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not an issue, since the information </a:t>
            </a:r>
            <a:r>
              <a:rPr lang="en-US" sz="2000" dirty="0" smtClean="0"/>
              <a:t>being</a:t>
            </a:r>
            <a:r>
              <a:rPr lang="tr-TR" sz="2000" dirty="0" smtClean="0"/>
              <a:t> </a:t>
            </a:r>
            <a:r>
              <a:rPr lang="en-US" sz="2000" dirty="0" smtClean="0"/>
              <a:t>incorporated </a:t>
            </a:r>
            <a:r>
              <a:rPr lang="en-US" sz="2000" dirty="0"/>
              <a:t>into the second-stage model is highly local, derived only from a few nearby records, and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dirty="0" smtClean="0"/>
              <a:t>therefore </a:t>
            </a:r>
            <a:r>
              <a:rPr lang="en-US" sz="2000" dirty="0"/>
              <a:t>additional information, and not redundant.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353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3595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Statistical Machine Learning</vt:lpstr>
      <vt:lpstr>K-Nearest Neighbors</vt:lpstr>
      <vt:lpstr>PowerPoint Presentation</vt:lpstr>
      <vt:lpstr>Distance Metrics</vt:lpstr>
      <vt:lpstr>One Hot Encoder</vt:lpstr>
      <vt:lpstr>Standardization (Normalization, Z-Scores)</vt:lpstr>
      <vt:lpstr>Choosing K</vt:lpstr>
      <vt:lpstr>BIAS-VARIANCE TRADEOFF (as a reminder)</vt:lpstr>
      <vt:lpstr>KNN as a Feature Engine</vt:lpstr>
      <vt:lpstr>Tree Models</vt:lpstr>
      <vt:lpstr>PowerPoint Presentation</vt:lpstr>
      <vt:lpstr>The Recursive Partitioning Algorithm</vt:lpstr>
      <vt:lpstr>Measuring Homogeneity or Impurity</vt:lpstr>
      <vt:lpstr>Stopping the Tree from Growing</vt:lpstr>
      <vt:lpstr>How Trees Are Used</vt:lpstr>
      <vt:lpstr>Bagging and the Random Forest</vt:lpstr>
      <vt:lpstr>Bagging</vt:lpstr>
      <vt:lpstr>Random Forest</vt:lpstr>
      <vt:lpstr>PowerPoint Presentation</vt:lpstr>
      <vt:lpstr>PowerPoint Presentation</vt:lpstr>
      <vt:lpstr>Variable Importance</vt:lpstr>
      <vt:lpstr>PowerPoint Presentation</vt:lpstr>
      <vt:lpstr>Hyperparameters</vt:lpstr>
      <vt:lpstr>Boosting</vt:lpstr>
      <vt:lpstr>PowerPoint Presentation</vt:lpstr>
      <vt:lpstr>The Boosting Algorithm</vt:lpstr>
      <vt:lpstr>XGBoost</vt:lpstr>
      <vt:lpstr>PowerPoint Presentation</vt:lpstr>
      <vt:lpstr>Regularization: Avoiding Overfitting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MONSTER</dc:creator>
  <cp:lastModifiedBy>MONSTER</cp:lastModifiedBy>
  <cp:revision>22</cp:revision>
  <dcterms:created xsi:type="dcterms:W3CDTF">2006-08-16T00:00:00Z</dcterms:created>
  <dcterms:modified xsi:type="dcterms:W3CDTF">2019-06-03T22:24:58Z</dcterms:modified>
</cp:coreProperties>
</file>