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4"/>
  </p:notesMasterIdLst>
  <p:handoutMasterIdLst>
    <p:handoutMasterId r:id="rId65"/>
  </p:handoutMasterIdLst>
  <p:sldIdLst>
    <p:sldId id="256" r:id="rId2"/>
    <p:sldId id="287" r:id="rId3"/>
    <p:sldId id="288" r:id="rId4"/>
    <p:sldId id="294" r:id="rId5"/>
    <p:sldId id="315" r:id="rId6"/>
    <p:sldId id="269" r:id="rId7"/>
    <p:sldId id="270" r:id="rId8"/>
    <p:sldId id="295" r:id="rId9"/>
    <p:sldId id="296" r:id="rId10"/>
    <p:sldId id="257" r:id="rId11"/>
    <p:sldId id="258" r:id="rId12"/>
    <p:sldId id="259" r:id="rId13"/>
    <p:sldId id="273" r:id="rId14"/>
    <p:sldId id="260" r:id="rId15"/>
    <p:sldId id="261" r:id="rId16"/>
    <p:sldId id="274" r:id="rId17"/>
    <p:sldId id="275" r:id="rId18"/>
    <p:sldId id="277" r:id="rId19"/>
    <p:sldId id="262" r:id="rId20"/>
    <p:sldId id="278" r:id="rId21"/>
    <p:sldId id="279" r:id="rId22"/>
    <p:sldId id="280" r:id="rId23"/>
    <p:sldId id="281" r:id="rId24"/>
    <p:sldId id="263" r:id="rId25"/>
    <p:sldId id="282" r:id="rId26"/>
    <p:sldId id="264" r:id="rId27"/>
    <p:sldId id="283" r:id="rId28"/>
    <p:sldId id="265" r:id="rId29"/>
    <p:sldId id="314" r:id="rId30"/>
    <p:sldId id="284" r:id="rId31"/>
    <p:sldId id="316" r:id="rId32"/>
    <p:sldId id="285" r:id="rId33"/>
    <p:sldId id="286" r:id="rId34"/>
    <p:sldId id="266" r:id="rId35"/>
    <p:sldId id="299" r:id="rId36"/>
    <p:sldId id="267" r:id="rId37"/>
    <p:sldId id="268" r:id="rId38"/>
    <p:sldId id="300" r:id="rId39"/>
    <p:sldId id="317" r:id="rId40"/>
    <p:sldId id="289" r:id="rId41"/>
    <p:sldId id="290" r:id="rId42"/>
    <p:sldId id="292" r:id="rId43"/>
    <p:sldId id="320" r:id="rId44"/>
    <p:sldId id="293" r:id="rId45"/>
    <p:sldId id="291" r:id="rId46"/>
    <p:sldId id="301" r:id="rId47"/>
    <p:sldId id="319" r:id="rId48"/>
    <p:sldId id="302" r:id="rId49"/>
    <p:sldId id="321" r:id="rId50"/>
    <p:sldId id="303" r:id="rId51"/>
    <p:sldId id="304" r:id="rId52"/>
    <p:sldId id="305" r:id="rId53"/>
    <p:sldId id="318" r:id="rId54"/>
    <p:sldId id="306" r:id="rId55"/>
    <p:sldId id="307" r:id="rId56"/>
    <p:sldId id="308" r:id="rId57"/>
    <p:sldId id="309" r:id="rId58"/>
    <p:sldId id="310" r:id="rId59"/>
    <p:sldId id="311" r:id="rId60"/>
    <p:sldId id="312" r:id="rId61"/>
    <p:sldId id="322" r:id="rId62"/>
    <p:sldId id="313"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sorterViewPr>
    <p:cViewPr>
      <p:scale>
        <a:sx n="1" d="1"/>
        <a:sy n="1" d="1"/>
      </p:scale>
      <p:origin x="0" y="119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4/18/24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4/18/24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system.</a:t>
            </a:r>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p:blipFill>
          <a:blip r:embed="rId2"/>
          <a:srcRect t="17133" b="17133"/>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a:t>There are two kinds of design model:</a:t>
            </a:r>
          </a:p>
          <a:p>
            <a:pPr lvl="1"/>
            <a:r>
              <a:rPr lang="en-GB" dirty="0"/>
              <a:t>Structural models 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Design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a:t>
            </a:r>
          </a:p>
        </p:txBody>
      </p:sp>
      <p:sp>
        <p:nvSpPr>
          <p:cNvPr id="3" name="Content Placeholder 2"/>
          <p:cNvSpPr>
            <a:spLocks noGrp="1"/>
          </p:cNvSpPr>
          <p:nvPr>
            <p:ph idx="1"/>
          </p:nvPr>
        </p:nvSpPr>
        <p:spPr/>
        <p:txBody>
          <a:bodyPr/>
          <a:lstStyle/>
          <a:p>
            <a:r>
              <a:rPr lang="en-US" i="1" dirty="0"/>
              <a:t>Patterns and Pattern Languages are ways to describe best practices, good designs, and capture experience in a way that it is possible for others to reuse this experience.</a:t>
            </a:r>
            <a:endParaRPr lang="en-GB" dirty="0"/>
          </a:p>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79281158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600" dirty="0">
                          <a:latin typeface="Arial"/>
                          <a:cs typeface="Arial"/>
                        </a:rPr>
                        <a:t>Description</a:t>
                      </a:r>
                    </a:p>
                  </a:txBody>
                  <a:tcPr/>
                </a:tc>
                <a:tc>
                  <a:txBody>
                    <a:bodyPr/>
                    <a:lstStyle/>
                    <a:p>
                      <a:r>
                        <a:rPr lang="en-US" sz="16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a:latin typeface="Arial"/>
                          <a:cs typeface="Arial"/>
                        </a:rPr>
                        <a:t>Problem description</a:t>
                      </a:r>
                    </a:p>
                  </a:txBody>
                  <a:tcPr/>
                </a:tc>
                <a:tc>
                  <a:txBody>
                    <a:bodyPr/>
                    <a:lstStyle/>
                    <a:p>
                      <a:r>
                        <a:rPr lang="en-US" sz="16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400" dirty="0">
                          <a:latin typeface="Arial"/>
                          <a:cs typeface="Arial"/>
                        </a:rPr>
                        <a:t>Solution description</a:t>
                      </a:r>
                    </a:p>
                  </a:txBody>
                  <a:tcPr/>
                </a:tc>
                <a:tc>
                  <a:txBody>
                    <a:bodyPr/>
                    <a:lstStyle/>
                    <a:p>
                      <a:r>
                        <a:rPr lang="en-US" sz="1400" kern="1200" dirty="0">
                          <a:solidFill>
                            <a:schemeClr val="dk1"/>
                          </a:solidFill>
                          <a:latin typeface="Arial"/>
                          <a:ea typeface="+mn-ea"/>
                          <a:cs typeface="Arial"/>
                        </a:rPr>
                        <a:t>This involves two abstract objects, Subject and Observer, and two concrete objects,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a:t>
                      </a:r>
                      <a:r>
                        <a:rPr lang="en-US" sz="1400" kern="1200" dirty="0" err="1">
                          <a:solidFill>
                            <a:schemeClr val="dk1"/>
                          </a:solidFill>
                          <a:latin typeface="Arial"/>
                          <a:ea typeface="+mn-ea"/>
                          <a:cs typeface="Arial"/>
                        </a:rPr>
                        <a:t>ConcreteObject</a:t>
                      </a:r>
                      <a:r>
                        <a:rPr lang="en-US" sz="14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a:solidFill>
                          <a:schemeClr val="dk1"/>
                        </a:solidFill>
                        <a:latin typeface="Arial"/>
                        <a:ea typeface="+mn-ea"/>
                        <a:cs typeface="Arial"/>
                      </a:endParaRPr>
                    </a:p>
                    <a:p>
                      <a:endParaRPr lang="en-GB" sz="1400" kern="1200" dirty="0">
                        <a:solidFill>
                          <a:schemeClr val="dk1"/>
                        </a:solidFill>
                        <a:latin typeface="Arial"/>
                        <a:ea typeface="+mn-ea"/>
                        <a:cs typeface="Arial"/>
                      </a:endParaRPr>
                    </a:p>
                    <a:p>
                      <a:r>
                        <a:rPr lang="en-US" sz="1400" kern="1200" dirty="0">
                          <a:solidFill>
                            <a:schemeClr val="dk1"/>
                          </a:solidFill>
                          <a:latin typeface="Arial"/>
                          <a:ea typeface="+mn-ea"/>
                          <a:cs typeface="Arial"/>
                        </a:rPr>
                        <a:t>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maintains a copy of the state of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implements the Update() interface of Observer that allows these copies to be kept in step. 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automatically displays the state and reflects changes whenever the state is updated.</a:t>
                      </a:r>
                      <a:endParaRPr lang="en-GB" sz="1400" kern="1200" dirty="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a:latin typeface="Arial"/>
                          <a:cs typeface="Arial"/>
                        </a:rPr>
                        <a:t>Consequences</a:t>
                      </a:r>
                    </a:p>
                  </a:txBody>
                  <a:tcPr/>
                </a:tc>
                <a:tc>
                  <a:txBody>
                    <a:bodyPr/>
                    <a:lstStyle/>
                    <a:p>
                      <a:r>
                        <a:rPr lang="en-US" sz="14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subject may cause a set of</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linked</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updates to observers to be generated, some of which may not be necessary.</a:t>
                      </a:r>
                      <a:r>
                        <a:rPr lang="en-GB" sz="1400" dirty="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pic>
        <p:nvPicPr>
          <p:cNvPr id="4" name="Content Placeholder 3" descr="7.12 ObserverPatternUML.eps"/>
          <p:cNvPicPr>
            <a:picLocks noGrp="1" noChangeAspect="1"/>
          </p:cNvPicPr>
          <p:nvPr>
            <p:ph idx="1"/>
          </p:nvPr>
        </p:nvPicPr>
        <p:blipFill>
          <a:blip r:embed="rId2"/>
          <a:stretch>
            <a:fillRect/>
          </a:stretch>
        </p:blipFill>
        <p:spPr>
          <a:xfrm>
            <a:off x="457199" y="1831428"/>
            <a:ext cx="7964853" cy="3160986"/>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To use patterns in your design, you need to recognize that any design problem you are facing may have an associated pattern that can be applied. </a:t>
            </a:r>
          </a:p>
          <a:p>
            <a:pPr lvl="1"/>
            <a:r>
              <a:rPr lang="en-US" dirty="0"/>
              <a:t>Tell several objects that the state of some other object has changed (Observer pattern).</a:t>
            </a:r>
            <a:endParaRPr lang="en-GB" dirty="0"/>
          </a:p>
          <a:p>
            <a:pPr lvl="1"/>
            <a:r>
              <a:rPr lang="en-US" dirty="0"/>
              <a:t>Tidy up the interfaces to a number of related objects that have often been developed incrementally (Façade pattern).</a:t>
            </a:r>
            <a:endParaRPr lang="en-GB" dirty="0"/>
          </a:p>
          <a:p>
            <a:pPr lvl="1"/>
            <a:r>
              <a:rPr lang="en-US" dirty="0"/>
              <a:t>Provide a standard way of accessing the elements in a collection, irrespective of how that collection is implemented (</a:t>
            </a:r>
            <a:r>
              <a:rPr lang="en-US" dirty="0" err="1"/>
              <a:t>Iterator</a:t>
            </a:r>
            <a:r>
              <a:rPr lang="en-US" dirty="0"/>
              <a:t> pattern).</a:t>
            </a:r>
            <a:endParaRPr lang="en-GB" dirty="0"/>
          </a:p>
          <a:p>
            <a:pPr lvl="1"/>
            <a:r>
              <a:rPr lang="en-US" dirty="0"/>
              <a:t>Allow for the possibility of extending the functionality of an existing class at run-time (Decorator pattern).</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Implementation issues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reuse</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980542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costs of the time spent in looking for software to reuse and assessing whether or not it meets your needs. </a:t>
            </a:r>
            <a:endParaRPr lang="en-GB" dirty="0"/>
          </a:p>
          <a:p>
            <a:r>
              <a:rPr lang="en-US" dirty="0"/>
              <a:t>Where applicable, the costs of buying the reusable software. For large off-the-shelf systems, these costs can be very high.</a:t>
            </a:r>
            <a:endParaRPr lang="en-GB" dirty="0"/>
          </a:p>
          <a:p>
            <a:r>
              <a:rPr lang="en-US" dirty="0"/>
              <a:t>The costs of adapting and configuring the reusable software components or systems to reflect the requirements of the system that you are developing.</a:t>
            </a:r>
            <a:endParaRPr lang="en-GB" dirty="0"/>
          </a:p>
          <a:p>
            <a:r>
              <a:rPr lang="en-US" dirty="0"/>
              <a:t>The costs of integrating reusable software elements with each other (if you are using software from different sources) and with the new code that you have developed.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a:t>See also Chapter 25.</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54932425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3056676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a:t>Object-oriented design using the UML</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a:t>If a component is designed for a specific hardware architecture, or relies on some other software system, it must obviously be deployed on a platform that provides the required hardware and software support.</a:t>
            </a:r>
            <a:endParaRPr lang="en-GB" sz="2000" dirty="0"/>
          </a:p>
          <a:p>
            <a:r>
              <a:rPr lang="en-US" sz="2000" dirty="0"/>
              <a:t>High availability systems may require components to be deployed on more than one platform. This means that, in the event of platform failure, an alternative implementation of the component is available.</a:t>
            </a:r>
            <a:r>
              <a:rPr lang="en-GB" sz="2000" dirty="0"/>
              <a:t> </a:t>
            </a:r>
            <a:endParaRPr lang="en-US" sz="2000" dirty="0"/>
          </a:p>
          <a:p>
            <a:r>
              <a:rPr lang="en-US" sz="2000" dirty="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a:t>Open source development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1871</TotalTime>
  <Words>4164</Words>
  <Application>Microsoft Macintosh PowerPoint</Application>
  <PresentationFormat>On-screen Show (4:3)</PresentationFormat>
  <Paragraphs>442</Paragraphs>
  <Slides>62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Wingdings</vt:lpstr>
      <vt:lpstr>SE10 slides</vt:lpstr>
      <vt:lpstr>Chapter 7 – Design and Implementation</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Component/system deployment factors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MUSTAFA TOSUN</cp:lastModifiedBy>
  <cp:revision>17</cp:revision>
  <dcterms:created xsi:type="dcterms:W3CDTF">2010-01-21T17:21:03Z</dcterms:created>
  <dcterms:modified xsi:type="dcterms:W3CDTF">2024-04-18T11:27:07Z</dcterms:modified>
</cp:coreProperties>
</file>