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33BB5A-63A6-42CF-84B2-AF4BD343A3F2}" v="131" dt="2022-01-27T21:31:37.450"/>
    <p1510:client id="{A5BCA7C9-8E9F-4ED8-B65C-72611ED1DFD4}" v="113" dt="2022-01-28T11:41:27.0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28.01.2022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099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28.01.2022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787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28.01.2022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485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28.01.2022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431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28.01.2022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683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28.01.2022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279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28.01.2022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674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28.01.2022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148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28.01.2022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981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28.01.2022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091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28.01.2022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817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72480-10DA-4FB4-BEAE-2A1DEA90F248}" type="datetimeFigureOut">
              <a:rPr lang="tr-TR" smtClean="0"/>
              <a:t>28.01.2022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246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 fontScale="90000"/>
          </a:bodyPr>
          <a:lstStyle/>
          <a:p>
            <a:pPr algn="l"/>
            <a:r>
              <a:rPr lang="tr-TR" sz="3200" b="1" dirty="0" err="1">
                <a:ea typeface="+mj-lt"/>
                <a:cs typeface="+mj-lt"/>
              </a:rPr>
              <a:t>Clinical</a:t>
            </a:r>
            <a:r>
              <a:rPr lang="tr-TR" sz="3200" b="1" dirty="0">
                <a:ea typeface="+mj-lt"/>
                <a:cs typeface="+mj-lt"/>
              </a:rPr>
              <a:t> </a:t>
            </a:r>
            <a:r>
              <a:rPr lang="tr-TR" sz="3200" b="1" dirty="0" err="1">
                <a:ea typeface="+mj-lt"/>
                <a:cs typeface="+mj-lt"/>
              </a:rPr>
              <a:t>Support</a:t>
            </a:r>
            <a:r>
              <a:rPr lang="tr-TR" sz="3200" b="1" dirty="0">
                <a:ea typeface="+mj-lt"/>
                <a:cs typeface="+mj-lt"/>
              </a:rPr>
              <a:t> Mobile Application Development </a:t>
            </a:r>
            <a:r>
              <a:rPr lang="tr-TR" sz="3200" b="1" dirty="0" err="1">
                <a:ea typeface="+mj-lt"/>
                <a:cs typeface="+mj-lt"/>
              </a:rPr>
              <a:t>for</a:t>
            </a:r>
            <a:r>
              <a:rPr lang="tr-TR" sz="3200" b="1" dirty="0">
                <a:ea typeface="+mj-lt"/>
                <a:cs typeface="+mj-lt"/>
              </a:rPr>
              <a:t> </a:t>
            </a:r>
            <a:r>
              <a:rPr lang="tr-TR" sz="3200" b="1" dirty="0" err="1">
                <a:ea typeface="+mj-lt"/>
                <a:cs typeface="+mj-lt"/>
              </a:rPr>
              <a:t>Histopathology</a:t>
            </a:r>
            <a:r>
              <a:rPr lang="tr-TR" sz="3200" b="1" dirty="0">
                <a:ea typeface="+mj-lt"/>
                <a:cs typeface="+mj-lt"/>
              </a:rPr>
              <a:t> </a:t>
            </a:r>
            <a:r>
              <a:rPr lang="tr-TR" sz="3200" b="1" dirty="0" err="1">
                <a:ea typeface="+mj-lt"/>
                <a:cs typeface="+mj-lt"/>
              </a:rPr>
              <a:t>Images</a:t>
            </a:r>
            <a:r>
              <a:rPr lang="tr-TR" sz="3200" b="1" dirty="0">
                <a:ea typeface="+mj-lt"/>
                <a:cs typeface="+mj-lt"/>
              </a:rPr>
              <a:t> of </a:t>
            </a:r>
            <a:r>
              <a:rPr lang="tr-TR" sz="3200" b="1" dirty="0" err="1">
                <a:ea typeface="+mj-lt"/>
                <a:cs typeface="+mj-lt"/>
              </a:rPr>
              <a:t>Lung</a:t>
            </a:r>
            <a:r>
              <a:rPr lang="tr-TR" sz="3200" b="1" dirty="0">
                <a:ea typeface="+mj-lt"/>
                <a:cs typeface="+mj-lt"/>
              </a:rPr>
              <a:t> </a:t>
            </a:r>
            <a:r>
              <a:rPr lang="tr-TR" sz="3200" b="1" dirty="0" err="1">
                <a:ea typeface="+mj-lt"/>
                <a:cs typeface="+mj-lt"/>
              </a:rPr>
              <a:t>Cancer</a:t>
            </a:r>
            <a:r>
              <a:rPr lang="tr-TR" sz="3200" b="1" dirty="0">
                <a:ea typeface="+mj-lt"/>
                <a:cs typeface="+mj-lt"/>
              </a:rPr>
              <a:t> </a:t>
            </a:r>
            <a:r>
              <a:rPr lang="tr-TR" sz="3200" b="1" dirty="0" err="1">
                <a:ea typeface="+mj-lt"/>
                <a:cs typeface="+mj-lt"/>
              </a:rPr>
              <a:t>Based</a:t>
            </a:r>
            <a:r>
              <a:rPr lang="tr-TR" sz="3200" b="1" dirty="0">
                <a:ea typeface="+mj-lt"/>
                <a:cs typeface="+mj-lt"/>
              </a:rPr>
              <a:t> on TCGA Data.</a:t>
            </a:r>
            <a:endParaRPr lang="tr-TR" b="1" dirty="0">
              <a:ea typeface="+mj-lt"/>
              <a:cs typeface="+mj-lt"/>
            </a:endParaRPr>
          </a:p>
          <a:p>
            <a:pPr algn="l"/>
            <a:br>
              <a:rPr lang="en-US" sz="2200" dirty="0"/>
            </a:br>
            <a:endParaRPr lang="en-US" sz="220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algn="l"/>
            <a:endParaRPr lang="tr-TR" sz="2000"/>
          </a:p>
          <a:p>
            <a:r>
              <a:rPr lang="tr-TR" b="1" dirty="0" err="1">
                <a:ea typeface="+mn-lt"/>
                <a:cs typeface="+mn-lt"/>
              </a:rPr>
              <a:t>Senior</a:t>
            </a:r>
            <a:r>
              <a:rPr lang="tr-TR" b="1" dirty="0">
                <a:ea typeface="+mn-lt"/>
                <a:cs typeface="+mn-lt"/>
              </a:rPr>
              <a:t> Design Project 2021-2022</a:t>
            </a:r>
            <a:endParaRPr lang="tr-TR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Resim 5" descr="metin, kişi, yeşil, işaret içeren bir resim&#10;&#10;Açıklama otomatik olarak oluşturuldu">
            <a:extLst>
              <a:ext uri="{FF2B5EF4-FFF2-40B4-BE49-F238E27FC236}">
                <a16:creationId xmlns:a16="http://schemas.microsoft.com/office/drawing/2014/main" id="{8C93C6E8-DFA7-4234-ACA4-174F6F9375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58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74425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F3E208D-B71E-4454-A530-A173325D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452" y="1610024"/>
            <a:ext cx="3058621" cy="1457002"/>
          </a:xfrm>
        </p:spPr>
        <p:txBody>
          <a:bodyPr anchor="b">
            <a:normAutofit/>
          </a:bodyPr>
          <a:lstStyle/>
          <a:p>
            <a:r>
              <a:rPr lang="tr-TR" sz="4000">
                <a:cs typeface="Calibri Light"/>
              </a:rPr>
              <a:t>Goal-Motivation</a:t>
            </a:r>
            <a:endParaRPr lang="tr-TR" sz="4000"/>
          </a:p>
        </p:txBody>
      </p:sp>
      <p:grpSp>
        <p:nvGrpSpPr>
          <p:cNvPr id="11" name="Group 11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518649"/>
            <a:ext cx="1128382" cy="847206"/>
            <a:chOff x="8183879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BB4B8ED-5F4A-4D1B-B1C9-39D81ADA6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450" y="3067026"/>
            <a:ext cx="3058623" cy="32723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z="2000">
                <a:ea typeface="+mn-lt"/>
                <a:cs typeface="+mn-lt"/>
              </a:rPr>
              <a:t>Developing a mobile application to assist pathologists in diagnosing lung cancer.</a:t>
            </a:r>
          </a:p>
          <a:p>
            <a:endParaRPr lang="tr-TR" sz="2000">
              <a:cs typeface="Calibri"/>
            </a:endParaRPr>
          </a:p>
        </p:txBody>
      </p:sp>
      <p:pic>
        <p:nvPicPr>
          <p:cNvPr id="4" name="Resim 4" descr="kişi, iç mekan, çalışma masası içeren bir resim&#10;&#10;Açıklama otomatik olarak oluşturuldu">
            <a:extLst>
              <a:ext uri="{FF2B5EF4-FFF2-40B4-BE49-F238E27FC236}">
                <a16:creationId xmlns:a16="http://schemas.microsoft.com/office/drawing/2014/main" id="{F37B1BA0-B1C0-444D-9A2B-62F968BF00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36" r="2" b="2"/>
          <a:stretch/>
        </p:blipFill>
        <p:spPr>
          <a:xfrm>
            <a:off x="4636963" y="10"/>
            <a:ext cx="7555037" cy="3383270"/>
          </a:xfrm>
          <a:prstGeom prst="rect">
            <a:avLst/>
          </a:prstGeom>
        </p:spPr>
      </p:pic>
      <p:pic>
        <p:nvPicPr>
          <p:cNvPr id="5" name="Resim 5" descr="metin, kişi, dizüstü, bilgisayar içeren bir resim&#10;&#10;Açıklama otomatik olarak oluşturuldu">
            <a:extLst>
              <a:ext uri="{FF2B5EF4-FFF2-40B4-BE49-F238E27FC236}">
                <a16:creationId xmlns:a16="http://schemas.microsoft.com/office/drawing/2014/main" id="{A7560A82-DE81-4854-96BA-03E3AED95D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489" r="-2" b="16853"/>
          <a:stretch/>
        </p:blipFill>
        <p:spPr>
          <a:xfrm>
            <a:off x="4639056" y="3474720"/>
            <a:ext cx="7552944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343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C2DC4F3A-F124-41F6-AD1B-DC57C13B5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371190"/>
            <a:ext cx="3363170" cy="2183042"/>
          </a:xfrm>
        </p:spPr>
        <p:txBody>
          <a:bodyPr anchor="b">
            <a:normAutofit/>
          </a:bodyPr>
          <a:lstStyle/>
          <a:p>
            <a:r>
              <a:rPr lang="tr-TR" sz="4000">
                <a:cs typeface="Calibri Light"/>
              </a:rPr>
              <a:t>Market Analysis</a:t>
            </a:r>
            <a:endParaRPr lang="tr-TR" sz="400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BD2BFF02-DF78-4F07-B176-52514E13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62174" y="1653645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DB06EAB-7D8C-403A-86C5-B5FD79A1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2865" y="634058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Resim 5">
            <a:extLst>
              <a:ext uri="{FF2B5EF4-FFF2-40B4-BE49-F238E27FC236}">
                <a16:creationId xmlns:a16="http://schemas.microsoft.com/office/drawing/2014/main" id="{18F61BCC-F806-41F9-9215-E4ADFCCC0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964" y="1755210"/>
            <a:ext cx="1846470" cy="55394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643586-ED7B-47F4-941C-FF5BD9414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3729161"/>
            <a:ext cx="5690043" cy="2277321"/>
          </a:xfrm>
        </p:spPr>
        <p:txBody>
          <a:bodyPr>
            <a:normAutofit/>
          </a:bodyPr>
          <a:lstStyle/>
          <a:p>
            <a:endParaRPr lang="en-US" sz="2400"/>
          </a:p>
        </p:txBody>
      </p:sp>
      <p:pic>
        <p:nvPicPr>
          <p:cNvPr id="4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634BC948-7614-4C1B-ABEE-573138499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1919" y="2102491"/>
            <a:ext cx="1809749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43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4" descr="metin, elektronik eşyalar, vitrin, farklı içeren bir resim&#10;&#10;Açıklama otomatik olarak oluşturuldu">
            <a:extLst>
              <a:ext uri="{FF2B5EF4-FFF2-40B4-BE49-F238E27FC236}">
                <a16:creationId xmlns:a16="http://schemas.microsoft.com/office/drawing/2014/main" id="{B3BDEF54-8AE7-4318-AD3E-DC391CD48C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94" r="-2" b="1678"/>
          <a:stretch/>
        </p:blipFill>
        <p:spPr>
          <a:xfrm>
            <a:off x="6015107" y="-1"/>
            <a:ext cx="6176895" cy="2937954"/>
          </a:xfrm>
          <a:prstGeom prst="rect">
            <a:avLst/>
          </a:prstGeom>
        </p:spPr>
      </p:pic>
      <p:pic>
        <p:nvPicPr>
          <p:cNvPr id="5" name="Resim 5" descr="kişi içeren bir resim&#10;&#10;Açıklama otomatik olarak oluşturuldu">
            <a:extLst>
              <a:ext uri="{FF2B5EF4-FFF2-40B4-BE49-F238E27FC236}">
                <a16:creationId xmlns:a16="http://schemas.microsoft.com/office/drawing/2014/main" id="{C3FE5970-B3D0-48E3-B62E-9E1025BCB4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572" r="1" b="1528"/>
          <a:stretch/>
        </p:blipFill>
        <p:spPr>
          <a:xfrm>
            <a:off x="4203638" y="2937953"/>
            <a:ext cx="7988360" cy="3920047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66FB869-21BB-4C15-A51B-B35F14DC7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r>
              <a:rPr lang="tr-TR">
                <a:cs typeface="Calibri Light"/>
              </a:rPr>
              <a:t>Benefits</a:t>
            </a:r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4F68988-CB05-42DD-9DBD-3D56B7960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z="2000" dirty="0">
                <a:ea typeface="+mn-lt"/>
                <a:cs typeface="+mn-lt"/>
              </a:rPr>
              <a:t>Can be </a:t>
            </a:r>
            <a:r>
              <a:rPr lang="tr-TR" sz="2000" dirty="0" err="1">
                <a:ea typeface="+mn-lt"/>
                <a:cs typeface="+mn-lt"/>
              </a:rPr>
              <a:t>carried</a:t>
            </a:r>
            <a:r>
              <a:rPr lang="tr-TR" sz="2000" dirty="0">
                <a:ea typeface="+mn-lt"/>
                <a:cs typeface="+mn-lt"/>
              </a:rPr>
              <a:t> in </a:t>
            </a:r>
            <a:r>
              <a:rPr lang="tr-TR" sz="2000" dirty="0" err="1">
                <a:ea typeface="+mn-lt"/>
                <a:cs typeface="+mn-lt"/>
              </a:rPr>
              <a:t>pocket</a:t>
            </a:r>
            <a:endParaRPr lang="tr-TR" sz="2000" dirty="0">
              <a:ea typeface="+mn-lt"/>
              <a:cs typeface="+mn-lt"/>
            </a:endParaRPr>
          </a:p>
          <a:p>
            <a:endParaRPr lang="tr-TR" sz="2000">
              <a:cs typeface="Calibri"/>
            </a:endParaRPr>
          </a:p>
          <a:p>
            <a:r>
              <a:rPr lang="tr-TR" sz="2000" dirty="0" err="1">
                <a:ea typeface="+mn-lt"/>
                <a:cs typeface="+mn-lt"/>
              </a:rPr>
              <a:t>Easy</a:t>
            </a:r>
            <a:r>
              <a:rPr lang="tr-TR" sz="2000" dirty="0">
                <a:ea typeface="+mn-lt"/>
                <a:cs typeface="+mn-lt"/>
              </a:rPr>
              <a:t> </a:t>
            </a:r>
            <a:r>
              <a:rPr lang="tr-TR" sz="2000" dirty="0" err="1">
                <a:ea typeface="+mn-lt"/>
                <a:cs typeface="+mn-lt"/>
              </a:rPr>
              <a:t>to</a:t>
            </a:r>
            <a:r>
              <a:rPr lang="tr-TR" sz="2000" dirty="0">
                <a:ea typeface="+mn-lt"/>
                <a:cs typeface="+mn-lt"/>
              </a:rPr>
              <a:t> </a:t>
            </a:r>
            <a:r>
              <a:rPr lang="tr-TR" sz="2000" dirty="0" err="1">
                <a:ea typeface="+mn-lt"/>
                <a:cs typeface="+mn-lt"/>
              </a:rPr>
              <a:t>access</a:t>
            </a:r>
            <a:r>
              <a:rPr lang="tr-TR" sz="2000" dirty="0">
                <a:ea typeface="+mn-lt"/>
                <a:cs typeface="+mn-lt"/>
              </a:rPr>
              <a:t> </a:t>
            </a:r>
            <a:r>
              <a:rPr lang="tr-TR" sz="2000" dirty="0" err="1">
                <a:ea typeface="+mn-lt"/>
                <a:cs typeface="+mn-lt"/>
              </a:rPr>
              <a:t>and</a:t>
            </a:r>
            <a:r>
              <a:rPr lang="tr-TR" sz="2000" dirty="0">
                <a:ea typeface="+mn-lt"/>
                <a:cs typeface="+mn-lt"/>
              </a:rPr>
              <a:t> </a:t>
            </a:r>
            <a:r>
              <a:rPr lang="tr-TR" sz="2000" dirty="0" err="1">
                <a:ea typeface="+mn-lt"/>
                <a:cs typeface="+mn-lt"/>
              </a:rPr>
              <a:t>use</a:t>
            </a:r>
            <a:endParaRPr lang="tr-TR" sz="2000">
              <a:ea typeface="+mn-lt"/>
              <a:cs typeface="+mn-lt"/>
            </a:endParaRPr>
          </a:p>
          <a:p>
            <a:endParaRPr lang="tr-TR" sz="2000">
              <a:ea typeface="+mn-lt"/>
              <a:cs typeface="+mn-lt"/>
            </a:endParaRPr>
          </a:p>
          <a:p>
            <a:r>
              <a:rPr lang="tr-TR" sz="2000" dirty="0" err="1">
                <a:ea typeface="+mn-lt"/>
                <a:cs typeface="+mn-lt"/>
              </a:rPr>
              <a:t>Beneficial</a:t>
            </a:r>
            <a:r>
              <a:rPr lang="tr-TR" sz="2000" dirty="0">
                <a:ea typeface="+mn-lt"/>
                <a:cs typeface="+mn-lt"/>
              </a:rPr>
              <a:t> </a:t>
            </a:r>
            <a:r>
              <a:rPr lang="tr-TR" sz="2000" dirty="0" err="1">
                <a:ea typeface="+mn-lt"/>
                <a:cs typeface="+mn-lt"/>
              </a:rPr>
              <a:t>for</a:t>
            </a:r>
            <a:r>
              <a:rPr lang="tr-TR" sz="2000" dirty="0">
                <a:ea typeface="+mn-lt"/>
                <a:cs typeface="+mn-lt"/>
              </a:rPr>
              <a:t> </a:t>
            </a:r>
            <a:r>
              <a:rPr lang="tr-TR" sz="2000" dirty="0" err="1">
                <a:ea typeface="+mn-lt"/>
                <a:cs typeface="+mn-lt"/>
              </a:rPr>
              <a:t>human</a:t>
            </a:r>
            <a:r>
              <a:rPr lang="tr-TR" sz="2000" dirty="0">
                <a:ea typeface="+mn-lt"/>
                <a:cs typeface="+mn-lt"/>
              </a:rPr>
              <a:t> </a:t>
            </a:r>
            <a:r>
              <a:rPr lang="tr-TR" sz="2000" dirty="0" err="1">
                <a:ea typeface="+mn-lt"/>
                <a:cs typeface="+mn-lt"/>
              </a:rPr>
              <a:t>health</a:t>
            </a:r>
            <a:r>
              <a:rPr lang="tr-TR" sz="2000" dirty="0"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9752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EC2C662-4ABF-45B8-94E0-BD4562E85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346" y="1396289"/>
            <a:ext cx="4604554" cy="1325563"/>
          </a:xfrm>
        </p:spPr>
        <p:txBody>
          <a:bodyPr>
            <a:normAutofit/>
          </a:bodyPr>
          <a:lstStyle/>
          <a:p>
            <a:r>
              <a:rPr lang="tr-TR" dirty="0" err="1">
                <a:cs typeface="Calibri Light"/>
              </a:rPr>
              <a:t>Work</a:t>
            </a:r>
            <a:r>
              <a:rPr lang="tr-TR" dirty="0">
                <a:cs typeface="Calibri Light"/>
              </a:rPr>
              <a:t> done </a:t>
            </a:r>
            <a:r>
              <a:rPr lang="tr-TR" dirty="0" err="1">
                <a:cs typeface="Calibri Light"/>
              </a:rPr>
              <a:t>so</a:t>
            </a:r>
            <a:r>
              <a:rPr lang="tr-TR" dirty="0">
                <a:cs typeface="Calibri Light"/>
              </a:rPr>
              <a:t> far</a:t>
            </a:r>
            <a:endParaRPr lang="tr-TR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0ED52484-C939-4951-85D6-79046BBC6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67397" cy="3481744"/>
          </a:xfrm>
          <a:custGeom>
            <a:avLst/>
            <a:gdLst>
              <a:gd name="connsiteX0" fmla="*/ 0 w 4067397"/>
              <a:gd name="connsiteY0" fmla="*/ 0 h 3481744"/>
              <a:gd name="connsiteX1" fmla="*/ 3741230 w 4067397"/>
              <a:gd name="connsiteY1" fmla="*/ 0 h 3481744"/>
              <a:gd name="connsiteX2" fmla="*/ 3789282 w 4067397"/>
              <a:gd name="connsiteY2" fmla="*/ 79096 h 3481744"/>
              <a:gd name="connsiteX3" fmla="*/ 4067397 w 4067397"/>
              <a:gd name="connsiteY3" fmla="*/ 1177456 h 3481744"/>
              <a:gd name="connsiteX4" fmla="*/ 1763109 w 4067397"/>
              <a:gd name="connsiteY4" fmla="*/ 3481744 h 3481744"/>
              <a:gd name="connsiteX5" fmla="*/ 133731 w 4067397"/>
              <a:gd name="connsiteY5" fmla="*/ 2806834 h 3481744"/>
              <a:gd name="connsiteX6" fmla="*/ 0 w 4067397"/>
              <a:gd name="connsiteY6" fmla="*/ 2659692 h 3481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7397" h="3481744">
                <a:moveTo>
                  <a:pt x="0" y="0"/>
                </a:moveTo>
                <a:lnTo>
                  <a:pt x="3741230" y="0"/>
                </a:lnTo>
                <a:lnTo>
                  <a:pt x="3789282" y="79096"/>
                </a:lnTo>
                <a:cubicBezTo>
                  <a:pt x="3966649" y="405598"/>
                  <a:pt x="4067397" y="779761"/>
                  <a:pt x="4067397" y="1177456"/>
                </a:cubicBezTo>
                <a:cubicBezTo>
                  <a:pt x="4067397" y="2450079"/>
                  <a:pt x="3035732" y="3481744"/>
                  <a:pt x="1763109" y="3481744"/>
                </a:cubicBezTo>
                <a:cubicBezTo>
                  <a:pt x="1126798" y="3481744"/>
                  <a:pt x="550726" y="3223828"/>
                  <a:pt x="133731" y="2806834"/>
                </a:cubicBezTo>
                <a:lnTo>
                  <a:pt x="0" y="2659692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13">
            <a:extLst>
              <a:ext uri="{FF2B5EF4-FFF2-40B4-BE49-F238E27FC236}">
                <a16:creationId xmlns:a16="http://schemas.microsoft.com/office/drawing/2014/main" id="{268CEAA9-EB19-46F9-AFA2-D168C2B83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04500" cy="3318846"/>
          </a:xfrm>
          <a:custGeom>
            <a:avLst/>
            <a:gdLst>
              <a:gd name="connsiteX0" fmla="*/ 0 w 3904500"/>
              <a:gd name="connsiteY0" fmla="*/ 0 h 3318846"/>
              <a:gd name="connsiteX1" fmla="*/ 3550823 w 3904500"/>
              <a:gd name="connsiteY1" fmla="*/ 0 h 3318846"/>
              <a:gd name="connsiteX2" fmla="*/ 3646046 w 3904500"/>
              <a:gd name="connsiteY2" fmla="*/ 156742 h 3318846"/>
              <a:gd name="connsiteX3" fmla="*/ 3904500 w 3904500"/>
              <a:gd name="connsiteY3" fmla="*/ 1177456 h 3318846"/>
              <a:gd name="connsiteX4" fmla="*/ 1763110 w 3904500"/>
              <a:gd name="connsiteY4" fmla="*/ 3318846 h 3318846"/>
              <a:gd name="connsiteX5" fmla="*/ 110709 w 3904500"/>
              <a:gd name="connsiteY5" fmla="*/ 2539579 h 3318846"/>
              <a:gd name="connsiteX6" fmla="*/ 0 w 3904500"/>
              <a:gd name="connsiteY6" fmla="*/ 2391530 h 331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4500" h="3318846">
                <a:moveTo>
                  <a:pt x="0" y="0"/>
                </a:moveTo>
                <a:lnTo>
                  <a:pt x="3550823" y="0"/>
                </a:lnTo>
                <a:lnTo>
                  <a:pt x="3646046" y="156742"/>
                </a:lnTo>
                <a:cubicBezTo>
                  <a:pt x="3810874" y="460163"/>
                  <a:pt x="3904500" y="807876"/>
                  <a:pt x="3904500" y="1177456"/>
                </a:cubicBezTo>
                <a:cubicBezTo>
                  <a:pt x="3904500" y="2360113"/>
                  <a:pt x="2945767" y="3318846"/>
                  <a:pt x="1763110" y="3318846"/>
                </a:cubicBezTo>
                <a:cubicBezTo>
                  <a:pt x="1097866" y="3318846"/>
                  <a:pt x="503472" y="3015497"/>
                  <a:pt x="110709" y="2539579"/>
                </a:cubicBezTo>
                <a:lnTo>
                  <a:pt x="0" y="239153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FFAF61DA-D355-4CE4-90C5-3E2553B9F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97" y="881798"/>
            <a:ext cx="2932211" cy="1028981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123AC743-1CAC-4594-8F81-8E5C1E45B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5804" y="452999"/>
            <a:ext cx="1975104" cy="1975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7">
            <a:extLst>
              <a:ext uri="{FF2B5EF4-FFF2-40B4-BE49-F238E27FC236}">
                <a16:creationId xmlns:a16="http://schemas.microsoft.com/office/drawing/2014/main" id="{B83B7D38-93E6-49F8-8B10-54BCB14D4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0396" y="617591"/>
            <a:ext cx="1645920" cy="16459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Resim 6">
            <a:extLst>
              <a:ext uri="{FF2B5EF4-FFF2-40B4-BE49-F238E27FC236}">
                <a16:creationId xmlns:a16="http://schemas.microsoft.com/office/drawing/2014/main" id="{2EA8B256-C8EC-4EF7-8FFD-38E6CA870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716" y="1071591"/>
            <a:ext cx="1097280" cy="737920"/>
          </a:xfrm>
          <a:prstGeom prst="rect">
            <a:avLst/>
          </a:prstGeom>
        </p:spPr>
      </p:pic>
      <p:sp>
        <p:nvSpPr>
          <p:cNvPr id="13" name="Freeform: Shape 19">
            <a:extLst>
              <a:ext uri="{FF2B5EF4-FFF2-40B4-BE49-F238E27FC236}">
                <a16:creationId xmlns:a16="http://schemas.microsoft.com/office/drawing/2014/main" id="{3DF8EA8C-4EAB-49EE-BBAB-78BE910D2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041056"/>
            <a:ext cx="3216344" cy="2816945"/>
          </a:xfrm>
          <a:custGeom>
            <a:avLst/>
            <a:gdLst>
              <a:gd name="connsiteX0" fmla="*/ 1360112 w 3216344"/>
              <a:gd name="connsiteY0" fmla="*/ 0 h 2816945"/>
              <a:gd name="connsiteX1" fmla="*/ 3216344 w 3216344"/>
              <a:gd name="connsiteY1" fmla="*/ 1856232 h 2816945"/>
              <a:gd name="connsiteX2" fmla="*/ 2992307 w 3216344"/>
              <a:gd name="connsiteY2" fmla="*/ 2741023 h 2816945"/>
              <a:gd name="connsiteX3" fmla="*/ 2946183 w 3216344"/>
              <a:gd name="connsiteY3" fmla="*/ 2816945 h 2816945"/>
              <a:gd name="connsiteX4" fmla="*/ 0 w 3216344"/>
              <a:gd name="connsiteY4" fmla="*/ 2816945 h 2816945"/>
              <a:gd name="connsiteX5" fmla="*/ 0 w 3216344"/>
              <a:gd name="connsiteY5" fmla="*/ 596005 h 2816945"/>
              <a:gd name="connsiteX6" fmla="*/ 47558 w 3216344"/>
              <a:gd name="connsiteY6" fmla="*/ 543678 h 2816945"/>
              <a:gd name="connsiteX7" fmla="*/ 1360112 w 3216344"/>
              <a:gd name="connsiteY7" fmla="*/ 0 h 2816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16344" h="2816945">
                <a:moveTo>
                  <a:pt x="1360112" y="0"/>
                </a:moveTo>
                <a:cubicBezTo>
                  <a:pt x="2385281" y="0"/>
                  <a:pt x="3216344" y="831063"/>
                  <a:pt x="3216344" y="1856232"/>
                </a:cubicBezTo>
                <a:cubicBezTo>
                  <a:pt x="3216344" y="2176598"/>
                  <a:pt x="3135186" y="2478007"/>
                  <a:pt x="2992307" y="2741023"/>
                </a:cubicBezTo>
                <a:lnTo>
                  <a:pt x="2946183" y="2816945"/>
                </a:lnTo>
                <a:lnTo>
                  <a:pt x="0" y="2816945"/>
                </a:lnTo>
                <a:lnTo>
                  <a:pt x="0" y="596005"/>
                </a:lnTo>
                <a:lnTo>
                  <a:pt x="47558" y="543678"/>
                </a:lnTo>
                <a:cubicBezTo>
                  <a:pt x="383470" y="207766"/>
                  <a:pt x="847528" y="0"/>
                  <a:pt x="136011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FCFB4C2-42E8-4EE8-8B04-23A2DA921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7013"/>
            <a:ext cx="3050387" cy="2654675"/>
          </a:xfrm>
          <a:custGeom>
            <a:avLst/>
            <a:gdLst>
              <a:gd name="connsiteX0" fmla="*/ 1360112 w 3050387"/>
              <a:gd name="connsiteY0" fmla="*/ 0 h 2654675"/>
              <a:gd name="connsiteX1" fmla="*/ 3050387 w 3050387"/>
              <a:gd name="connsiteY1" fmla="*/ 1690275 h 2654675"/>
              <a:gd name="connsiteX2" fmla="*/ 2761715 w 3050387"/>
              <a:gd name="connsiteY2" fmla="*/ 2635324 h 2654675"/>
              <a:gd name="connsiteX3" fmla="*/ 2747244 w 3050387"/>
              <a:gd name="connsiteY3" fmla="*/ 2654675 h 2654675"/>
              <a:gd name="connsiteX4" fmla="*/ 0 w 3050387"/>
              <a:gd name="connsiteY4" fmla="*/ 2654675 h 2654675"/>
              <a:gd name="connsiteX5" fmla="*/ 0 w 3050387"/>
              <a:gd name="connsiteY5" fmla="*/ 689742 h 2654675"/>
              <a:gd name="connsiteX6" fmla="*/ 55814 w 3050387"/>
              <a:gd name="connsiteY6" fmla="*/ 615103 h 2654675"/>
              <a:gd name="connsiteX7" fmla="*/ 1360112 w 3050387"/>
              <a:gd name="connsiteY7" fmla="*/ 0 h 265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50387" h="2654675">
                <a:moveTo>
                  <a:pt x="1360112" y="0"/>
                </a:moveTo>
                <a:cubicBezTo>
                  <a:pt x="2293625" y="0"/>
                  <a:pt x="3050387" y="756762"/>
                  <a:pt x="3050387" y="1690275"/>
                </a:cubicBezTo>
                <a:cubicBezTo>
                  <a:pt x="3050387" y="2040343"/>
                  <a:pt x="2943967" y="2365554"/>
                  <a:pt x="2761715" y="2635324"/>
                </a:cubicBezTo>
                <a:lnTo>
                  <a:pt x="2747244" y="2654675"/>
                </a:lnTo>
                <a:lnTo>
                  <a:pt x="0" y="2654675"/>
                </a:lnTo>
                <a:lnTo>
                  <a:pt x="0" y="689742"/>
                </a:lnTo>
                <a:lnTo>
                  <a:pt x="55814" y="615103"/>
                </a:lnTo>
                <a:cubicBezTo>
                  <a:pt x="365835" y="239445"/>
                  <a:pt x="835011" y="0"/>
                  <a:pt x="136011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Resim 5">
            <a:extLst>
              <a:ext uri="{FF2B5EF4-FFF2-40B4-BE49-F238E27FC236}">
                <a16:creationId xmlns:a16="http://schemas.microsoft.com/office/drawing/2014/main" id="{F5556777-6530-46B5-A42E-CE5CD472EF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297" y="5257829"/>
            <a:ext cx="2239728" cy="1019076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9973AF05-1CBD-4B57-BB0F-EAEF9F8FB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0935" y="2871982"/>
            <a:ext cx="2834640" cy="2834640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3714E15-0DC2-4DED-9F2A-CD13C33A1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45527" y="3036574"/>
            <a:ext cx="2505456" cy="25054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Resim 7">
            <a:extLst>
              <a:ext uri="{FF2B5EF4-FFF2-40B4-BE49-F238E27FC236}">
                <a16:creationId xmlns:a16="http://schemas.microsoft.com/office/drawing/2014/main" id="{AA3AAF9C-F982-401C-A271-4E585E5705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8155" y="3889252"/>
            <a:ext cx="1600200" cy="800100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5E91925-BB16-4A22-A145-1B87E3F42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0346" y="2871982"/>
            <a:ext cx="4542966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z="1800" dirty="0" err="1">
                <a:cs typeface="Calibri"/>
              </a:rPr>
              <a:t>Installed</a:t>
            </a:r>
            <a:r>
              <a:rPr lang="tr-TR" sz="1800" dirty="0">
                <a:cs typeface="Calibri"/>
              </a:rPr>
              <a:t> R </a:t>
            </a:r>
            <a:r>
              <a:rPr lang="tr-TR" sz="1800" dirty="0" err="1">
                <a:cs typeface="Calibri"/>
              </a:rPr>
              <a:t>studio</a:t>
            </a:r>
            <a:r>
              <a:rPr lang="tr-TR" sz="1800" dirty="0">
                <a:cs typeface="Calibri"/>
              </a:rPr>
              <a:t> </a:t>
            </a:r>
            <a:r>
              <a:rPr lang="tr-TR" sz="1800" dirty="0" err="1">
                <a:cs typeface="Calibri"/>
              </a:rPr>
              <a:t>and</a:t>
            </a:r>
            <a:r>
              <a:rPr lang="tr-TR" sz="1800" dirty="0">
                <a:cs typeface="Calibri"/>
              </a:rPr>
              <a:t> </a:t>
            </a:r>
            <a:r>
              <a:rPr lang="tr-TR" sz="1800" dirty="0" err="1">
                <a:cs typeface="Calibri"/>
              </a:rPr>
              <a:t>necessary</a:t>
            </a:r>
            <a:r>
              <a:rPr lang="tr-TR" sz="1800" dirty="0">
                <a:cs typeface="Calibri"/>
              </a:rPr>
              <a:t> </a:t>
            </a:r>
            <a:r>
              <a:rPr lang="tr-TR" sz="1800" dirty="0" err="1">
                <a:cs typeface="Calibri"/>
              </a:rPr>
              <a:t>packages</a:t>
            </a:r>
            <a:endParaRPr lang="tr-TR" sz="1800">
              <a:cs typeface="Calibri"/>
            </a:endParaRPr>
          </a:p>
          <a:p>
            <a:r>
              <a:rPr lang="tr-TR" sz="1800" dirty="0" err="1">
                <a:cs typeface="Calibri"/>
              </a:rPr>
              <a:t>Installed</a:t>
            </a:r>
            <a:r>
              <a:rPr lang="tr-TR" sz="1800" dirty="0">
                <a:cs typeface="Calibri"/>
              </a:rPr>
              <a:t> </a:t>
            </a:r>
            <a:r>
              <a:rPr lang="tr-TR" sz="1800" dirty="0" err="1">
                <a:cs typeface="Calibri"/>
              </a:rPr>
              <a:t>Android</a:t>
            </a:r>
            <a:r>
              <a:rPr lang="tr-TR" sz="1800" dirty="0">
                <a:cs typeface="Calibri"/>
              </a:rPr>
              <a:t> </a:t>
            </a:r>
            <a:r>
              <a:rPr lang="tr-TR" sz="1800" dirty="0" err="1">
                <a:cs typeface="Calibri"/>
              </a:rPr>
              <a:t>Studio</a:t>
            </a:r>
            <a:endParaRPr lang="tr-TR" sz="1800">
              <a:cs typeface="Calibri"/>
            </a:endParaRPr>
          </a:p>
          <a:p>
            <a:r>
              <a:rPr lang="tr-TR" sz="1800" dirty="0" err="1">
                <a:cs typeface="Calibri"/>
              </a:rPr>
              <a:t>Downloaded</a:t>
            </a:r>
            <a:r>
              <a:rPr lang="tr-TR" sz="1800" dirty="0">
                <a:cs typeface="Calibri"/>
              </a:rPr>
              <a:t> </a:t>
            </a:r>
            <a:r>
              <a:rPr lang="tr-TR" sz="1800" dirty="0" err="1">
                <a:cs typeface="Calibri"/>
              </a:rPr>
              <a:t>HistoQC</a:t>
            </a:r>
            <a:r>
              <a:rPr lang="tr-TR" sz="1800" dirty="0">
                <a:cs typeface="Calibri"/>
              </a:rPr>
              <a:t> </a:t>
            </a:r>
            <a:r>
              <a:rPr lang="tr-TR" sz="1800" dirty="0" err="1">
                <a:cs typeface="Calibri"/>
              </a:rPr>
              <a:t>for</a:t>
            </a:r>
            <a:r>
              <a:rPr lang="tr-TR" sz="1800" dirty="0">
                <a:cs typeface="Calibri"/>
              </a:rPr>
              <a:t> data </a:t>
            </a:r>
            <a:r>
              <a:rPr lang="tr-TR" sz="1800" dirty="0" err="1">
                <a:cs typeface="Calibri"/>
              </a:rPr>
              <a:t>cleaning</a:t>
            </a:r>
            <a:endParaRPr lang="tr-TR" sz="1800">
              <a:cs typeface="Calibri"/>
            </a:endParaRPr>
          </a:p>
          <a:p>
            <a:r>
              <a:rPr lang="tr-TR" sz="1800" dirty="0">
                <a:ea typeface="+mn-lt"/>
                <a:cs typeface="+mn-lt"/>
              </a:rPr>
              <a:t>Data </a:t>
            </a:r>
            <a:r>
              <a:rPr lang="tr-TR" sz="1800" dirty="0" err="1">
                <a:ea typeface="+mn-lt"/>
                <a:cs typeface="+mn-lt"/>
              </a:rPr>
              <a:t>download</a:t>
            </a:r>
            <a:r>
              <a:rPr lang="tr-TR" sz="1800" dirty="0">
                <a:ea typeface="+mn-lt"/>
                <a:cs typeface="+mn-lt"/>
              </a:rPr>
              <a:t> </a:t>
            </a:r>
            <a:r>
              <a:rPr lang="tr-TR" sz="1800" dirty="0" err="1">
                <a:ea typeface="+mn-lt"/>
                <a:cs typeface="+mn-lt"/>
              </a:rPr>
              <a:t>started</a:t>
            </a:r>
          </a:p>
        </p:txBody>
      </p:sp>
    </p:spTree>
    <p:extLst>
      <p:ext uri="{BB962C8B-B14F-4D97-AF65-F5344CB8AC3E}">
        <p14:creationId xmlns:p14="http://schemas.microsoft.com/office/powerpoint/2010/main" val="1265458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17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4716F37-47AC-4DA4-AAB0-7C13ADD5C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Mobile App Prototype</a:t>
            </a:r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0EBB1E5F-C211-47A8-ACA3-743A38C11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261861"/>
            <a:ext cx="7188199" cy="433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217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3AFAD5E-9628-4731-942E-6444552EF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Timeline</a:t>
            </a:r>
          </a:p>
        </p:txBody>
      </p:sp>
      <p:pic>
        <p:nvPicPr>
          <p:cNvPr id="4" name="Resim 4" descr="tablo içeren bir resim&#10;&#10;Açıklama otomatik olarak oluşturuldu">
            <a:extLst>
              <a:ext uri="{FF2B5EF4-FFF2-40B4-BE49-F238E27FC236}">
                <a16:creationId xmlns:a16="http://schemas.microsoft.com/office/drawing/2014/main" id="{B4E8D013-7429-4421-922E-3A2F98116B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2504" y="961812"/>
            <a:ext cx="4080391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487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5" descr="kişi, poz, açık hava, grup içeren bir resim&#10;&#10;Açıklama otomatik olarak oluşturuldu">
            <a:extLst>
              <a:ext uri="{FF2B5EF4-FFF2-40B4-BE49-F238E27FC236}">
                <a16:creationId xmlns:a16="http://schemas.microsoft.com/office/drawing/2014/main" id="{4081811A-A2B1-4E92-BD44-491BD5DE53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6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B3BAD04-E614-4C16-8360-019FCF004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5B884D3-E149-437E-9E74-5EE678E81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9" y="5543643"/>
            <a:ext cx="8856058" cy="4797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emretaskn57@gmail.com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4C3E542-4108-4B88-ACA6-B09758FD0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199861"/>
            <a:ext cx="8856059" cy="13368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2325491675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i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Geniş ekran</PresentationFormat>
  <Paragraphs>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9" baseType="lpstr">
      <vt:lpstr>Ofis Teması</vt:lpstr>
      <vt:lpstr>Clinical Support Mobile Application Development for Histopathology Images of Lung Cancer Based on TCGA Data.  </vt:lpstr>
      <vt:lpstr>Goal-Motivation</vt:lpstr>
      <vt:lpstr>Market Analysis</vt:lpstr>
      <vt:lpstr>Benefits</vt:lpstr>
      <vt:lpstr>Work done so far</vt:lpstr>
      <vt:lpstr>Mobile App Prototype</vt:lpstr>
      <vt:lpstr>Timeline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lastModifiedBy/>
  <cp:revision>119</cp:revision>
  <dcterms:created xsi:type="dcterms:W3CDTF">2022-01-27T20:37:37Z</dcterms:created>
  <dcterms:modified xsi:type="dcterms:W3CDTF">2022-01-28T11:41:35Z</dcterms:modified>
</cp:coreProperties>
</file>