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CC00CC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342FB0-924F-275A-F286-8E1681AF0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B295A90-10D8-DDFD-0D62-D38FC5F53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271C476-25AA-87A0-5044-7714641E9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E7D1-DC39-48C3-B76E-FA7858EA0483}" type="datetimeFigureOut">
              <a:rPr lang="tr-TR" smtClean="0"/>
              <a:t>22.10.2023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26CC02D-4A42-E3BB-6A10-5539EB0B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863DD45-BF87-AE35-7148-DFCEBAF6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1EF5-EBC6-41E5-9518-E83CFB7B3A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3862414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C8464D-170C-EA3E-8C48-198879F45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CBA55C9-1641-8DEC-ABB4-D75AF236D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9256843-CA3E-116F-AC33-10B9CF564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E7D1-DC39-48C3-B76E-FA7858EA0483}" type="datetimeFigureOut">
              <a:rPr lang="tr-TR" smtClean="0"/>
              <a:t>22.10.2023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677984A-2FF5-D898-8B75-187D77ED0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C38690F-4763-7CF3-01D4-56902074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1EF5-EBC6-41E5-9518-E83CFB7B3A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4667789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28F0FF6-AED6-A34F-812A-0A9EFB34F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7620390-049B-E9CD-819D-1AE969238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B5DD010-DDA4-8705-0DD7-2376BC2D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E7D1-DC39-48C3-B76E-FA7858EA0483}" type="datetimeFigureOut">
              <a:rPr lang="tr-TR" smtClean="0"/>
              <a:t>22.10.2023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060E483-FAC9-D841-0E8C-B7FA4CDC4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4348335-0E46-0277-542F-3F6550EE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1EF5-EBC6-41E5-9518-E83CFB7B3A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409116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E91DED-43C5-2C41-324D-3784B76A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DA258F1-008D-EBAC-1E90-36C04D1AE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0865C86-DDBE-1CF8-5556-8FAFB9409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E7D1-DC39-48C3-B76E-FA7858EA0483}" type="datetimeFigureOut">
              <a:rPr lang="tr-TR" smtClean="0"/>
              <a:t>22.10.2023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973306D-EB41-4DFE-CCDD-D19CFE4F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1E12A74-0E7D-393C-66E7-28A07729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1EF5-EBC6-41E5-9518-E83CFB7B3A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1664214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291215-9C8F-A1AD-EACF-C10F0AB82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3F52549-D4D5-3254-CE2D-9387ED02E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79865A2-8E5A-33DB-9028-5145DCEF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E7D1-DC39-48C3-B76E-FA7858EA0483}" type="datetimeFigureOut">
              <a:rPr lang="tr-TR" smtClean="0"/>
              <a:t>22.10.2023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2B8F2B2-EED1-A4B6-F475-37B82122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9F4020D-F4AE-9D31-666A-C4FBAE6F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1EF5-EBC6-41E5-9518-E83CFB7B3A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9349580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44DC95-2799-49BC-D970-6187A26A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C3FD6E-C67A-46B4-FA28-AAF8A9D84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AC0E107-B46B-5C1C-B88B-0510785E2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B4B0803-0840-101B-FA35-88462DDE7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E7D1-DC39-48C3-B76E-FA7858EA0483}" type="datetimeFigureOut">
              <a:rPr lang="tr-TR" smtClean="0"/>
              <a:t>22.10.2023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209C73B-EEB0-2B3E-278E-9A65AEAD4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83CDBF8-25F5-585F-5C31-D7E68100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1EF5-EBC6-41E5-9518-E83CFB7B3A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321100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28D69D-4080-4569-E0D4-10C55139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8ECA41E-8223-4216-BB91-A5B953AC6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84A4594-474F-3468-D132-567C8D635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B560F5D-25D4-7B88-44C8-2AEBEAD9D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8BBAADE-9B11-569E-0E16-EE54BDB6C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02DF861-8454-2F9F-620E-6E1FD2E42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E7D1-DC39-48C3-B76E-FA7858EA0483}" type="datetimeFigureOut">
              <a:rPr lang="tr-TR" smtClean="0"/>
              <a:t>22.10.2023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28FF950-2323-7E08-6D15-C4A03E9E4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7B80812-E228-CCF2-1265-A3B805D46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1EF5-EBC6-41E5-9518-E83CFB7B3A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609417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DB562E-EAB9-03AA-48F2-E99802939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48B017A4-64CB-8F61-A664-CD5E9AED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E7D1-DC39-48C3-B76E-FA7858EA0483}" type="datetimeFigureOut">
              <a:rPr lang="tr-TR" smtClean="0"/>
              <a:t>22.10.2023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DFF202F-6F26-3CAF-AFAC-237C4FFA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4DE817B-E307-29DC-BC77-127B2EF8F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1EF5-EBC6-41E5-9518-E83CFB7B3A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0086604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5BCA9B9-EAB9-ED69-1AA2-3C3020692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E7D1-DC39-48C3-B76E-FA7858EA0483}" type="datetimeFigureOut">
              <a:rPr lang="tr-TR" smtClean="0"/>
              <a:t>22.10.2023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FA7D85E-EE7C-129C-C907-18F10D69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58F35A7-1D91-9A73-F9E9-3B7A408B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1EF5-EBC6-41E5-9518-E83CFB7B3A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7471423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108645-E7A1-9925-40A7-5B389FED1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8E859C-0377-98C4-07AD-C1B6B2267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2623438-AB3F-1674-1B8C-7DC397E87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0374AD2-4A82-5D27-B9DF-02880EC5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E7D1-DC39-48C3-B76E-FA7858EA0483}" type="datetimeFigureOut">
              <a:rPr lang="tr-TR" smtClean="0"/>
              <a:t>22.10.2023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971873E-1868-8B92-2F06-48F96996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DE23D24-4F8E-07AF-B521-305B82AC8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1EF5-EBC6-41E5-9518-E83CFB7B3A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4920706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22DFF1-99E1-E52F-FDF4-18843E70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846275AF-0531-C906-CE48-E01ACCEBB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F93295A-90F7-593F-8F90-91050A143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6C12571-CF20-B432-0456-EE6610E7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E7D1-DC39-48C3-B76E-FA7858EA0483}" type="datetimeFigureOut">
              <a:rPr lang="tr-TR" smtClean="0"/>
              <a:t>22.10.2023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8D9C615-9D11-4797-CADE-02B31E95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044A9B7-7E29-BB33-9931-55F10910F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1EF5-EBC6-41E5-9518-E83CFB7B3A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5420468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0">
              <a:srgbClr val="927617"/>
            </a:gs>
            <a:gs pos="0">
              <a:srgbClr val="9C7C12"/>
            </a:gs>
            <a:gs pos="100000">
              <a:schemeClr val="tx1"/>
            </a:gs>
            <a:gs pos="100000">
              <a:srgbClr val="7030A0"/>
            </a:gs>
            <a:gs pos="100000">
              <a:srgbClr val="7030A0"/>
            </a:gs>
            <a:gs pos="0">
              <a:srgbClr val="002060"/>
            </a:gs>
            <a:gs pos="80000">
              <a:srgbClr val="7030A0"/>
            </a:gs>
            <a:gs pos="99000">
              <a:srgbClr val="660066"/>
            </a:gs>
          </a:gsLst>
          <a:lin ang="3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0243CD5-0A31-6650-3C35-485CE31A6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F4AC37B-42A3-5531-7CF3-244F36A34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96E1FD3-1263-35ED-51F6-39CA88C6B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E7D1-DC39-48C3-B76E-FA7858EA0483}" type="datetimeFigureOut">
              <a:rPr lang="tr-TR" smtClean="0"/>
              <a:t>22.10.2023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9EDB934-A965-6ED7-E3CC-932214C5E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A7D1911-EAF7-7AB3-533E-C83F9DB65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F1EF5-EBC6-41E5-9518-E83CFB7B3A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304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webtekno.com/konu/telef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webtekno.com/konu/appl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DDDB44-288C-BB75-ABB2-0CA63A7EC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9443"/>
            <a:ext cx="9144000" cy="1959113"/>
          </a:xfrm>
          <a:noFill/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tr-TR" b="1" i="1" dirty="0">
                <a:solidFill>
                  <a:schemeClr val="bg1"/>
                </a:solidFill>
                <a:effectLst>
                  <a:outerShdw blurRad="1270000" algn="tl">
                    <a:srgbClr val="000000">
                      <a:alpha val="47000"/>
                    </a:srgbClr>
                  </a:outerShdw>
                </a:effectLst>
                <a:latin typeface="Montserrat" panose="00000500000000000000" pitchFamily="2" charset="-94"/>
              </a:rPr>
              <a:t>ÜRETİLEN İLK </a:t>
            </a:r>
            <a:br>
              <a:rPr lang="tr-TR" b="1" i="1" dirty="0">
                <a:solidFill>
                  <a:schemeClr val="bg1"/>
                </a:solidFill>
                <a:effectLst>
                  <a:outerShdw blurRad="1270000" algn="tl">
                    <a:srgbClr val="000000">
                      <a:alpha val="47000"/>
                    </a:srgbClr>
                  </a:outerShdw>
                </a:effectLst>
                <a:latin typeface="Montserrat" panose="00000500000000000000" pitchFamily="2" charset="-94"/>
              </a:rPr>
            </a:br>
            <a:r>
              <a:rPr lang="tr-TR" b="1" i="1" dirty="0">
                <a:solidFill>
                  <a:srgbClr val="FFFF00"/>
                </a:solidFill>
                <a:effectLst>
                  <a:outerShdw blurRad="1270000" algn="tl">
                    <a:srgbClr val="000000">
                      <a:alpha val="47000"/>
                    </a:srgbClr>
                  </a:outerShdw>
                </a:effectLst>
                <a:latin typeface="Montserrat" panose="00000500000000000000" pitchFamily="2" charset="-94"/>
              </a:rPr>
              <a:t>AKILLI TELEFONLAR</a:t>
            </a:r>
          </a:p>
        </p:txBody>
      </p:sp>
    </p:spTree>
    <p:extLst>
      <p:ext uri="{BB962C8B-B14F-4D97-AF65-F5344CB8AC3E}">
        <p14:creationId xmlns:p14="http://schemas.microsoft.com/office/powerpoint/2010/main" val="2251523241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D0D05E-A7EC-F5EF-28A0-4BF7962E2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28"/>
            <a:ext cx="10359887" cy="1325563"/>
          </a:xfrm>
        </p:spPr>
        <p:txBody>
          <a:bodyPr>
            <a:normAutofit/>
          </a:bodyPr>
          <a:lstStyle/>
          <a:p>
            <a:r>
              <a:rPr lang="tr-TR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-94"/>
              </a:rPr>
              <a:t>1994 : Tarihte ilk kez akıllı telefon adının kullanıldığı cihaz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E709204-68E0-ED84-FAAC-025818591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1657"/>
            <a:ext cx="6278217" cy="3154017"/>
          </a:xfrm>
        </p:spPr>
        <p:txBody>
          <a:bodyPr anchor="ctr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tr-TR" sz="2200" dirty="0">
                <a:solidFill>
                  <a:schemeClr val="bg1"/>
                </a:solidFill>
              </a:rPr>
              <a:t> </a:t>
            </a:r>
            <a:r>
              <a:rPr lang="tr-TR" sz="2200" b="0" i="0" dirty="0">
                <a:solidFill>
                  <a:schemeClr val="bg1"/>
                </a:solidFill>
                <a:effectLst/>
                <a:latin typeface="-apple-system"/>
              </a:rPr>
              <a:t>IBM, 1994'te </a:t>
            </a:r>
            <a:r>
              <a:rPr lang="tr-TR" sz="2200" b="1" i="0" dirty="0">
                <a:solidFill>
                  <a:schemeClr val="bg1"/>
                </a:solidFill>
                <a:effectLst/>
                <a:latin typeface="-apple-system"/>
              </a:rPr>
              <a:t>“Simon </a:t>
            </a:r>
            <a:r>
              <a:rPr lang="tr-TR" sz="2200" b="1" i="0" dirty="0" err="1">
                <a:solidFill>
                  <a:schemeClr val="bg1"/>
                </a:solidFill>
                <a:effectLst/>
                <a:latin typeface="-apple-system"/>
              </a:rPr>
              <a:t>Personal</a:t>
            </a:r>
            <a:r>
              <a:rPr lang="tr-TR" sz="2200" b="1" i="0" dirty="0">
                <a:solidFill>
                  <a:schemeClr val="bg1"/>
                </a:solidFill>
                <a:effectLst/>
                <a:latin typeface="-apple-system"/>
              </a:rPr>
              <a:t> Communicator”</a:t>
            </a:r>
            <a:r>
              <a:rPr lang="tr-TR" sz="2200" b="0" i="0" dirty="0">
                <a:solidFill>
                  <a:schemeClr val="bg1"/>
                </a:solidFill>
                <a:effectLst/>
                <a:latin typeface="-apple-system"/>
              </a:rPr>
              <a:t> adında bir cihaz üretti.</a:t>
            </a:r>
          </a:p>
          <a:p>
            <a:pPr marL="0" indent="0">
              <a:lnSpc>
                <a:spcPct val="100000"/>
              </a:lnSpc>
              <a:buNone/>
            </a:pPr>
            <a:endParaRPr lang="tr-TR" sz="22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</a:pPr>
            <a:r>
              <a:rPr lang="tr-TR" sz="2200" b="0" i="0" dirty="0">
                <a:solidFill>
                  <a:schemeClr val="bg1"/>
                </a:solidFill>
                <a:effectLst/>
                <a:latin typeface="-apple-system"/>
              </a:rPr>
              <a:t>Simon, </a:t>
            </a:r>
            <a:r>
              <a:rPr lang="tr-TR" sz="2200" b="1" i="0" u="none" strike="noStrike" dirty="0">
                <a:solidFill>
                  <a:schemeClr val="bg1"/>
                </a:solidFill>
                <a:effectLst/>
                <a:latin typeface="-apple-system"/>
                <a:hlinkClick r:id="rId2" tooltip="telefon Haberler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telefon</a:t>
            </a:r>
            <a:r>
              <a:rPr lang="tr-TR" sz="2200" b="0" i="0" dirty="0">
                <a:solidFill>
                  <a:schemeClr val="bg1"/>
                </a:solidFill>
                <a:effectLst/>
                <a:latin typeface="-apple-system"/>
              </a:rPr>
              <a:t> özelliklerini barındıran bir cep bilgisayarı olarak tasarlandı, 1995’te “</a:t>
            </a:r>
            <a:r>
              <a:rPr lang="tr-TR" sz="2200" b="0" i="0" dirty="0" err="1">
                <a:solidFill>
                  <a:schemeClr val="bg1"/>
                </a:solidFill>
                <a:effectLst/>
                <a:latin typeface="-apple-system"/>
              </a:rPr>
              <a:t>smartphone</a:t>
            </a:r>
            <a:r>
              <a:rPr lang="tr-TR" sz="2200" b="0" i="0" dirty="0">
                <a:solidFill>
                  <a:schemeClr val="bg1"/>
                </a:solidFill>
                <a:effectLst/>
                <a:latin typeface="-apple-system"/>
              </a:rPr>
              <a:t>” yani “akıllı telefon” tanımlamasıyla anılmaya başlandı. </a:t>
            </a:r>
          </a:p>
          <a:p>
            <a:pPr marL="0" indent="0">
              <a:lnSpc>
                <a:spcPct val="100000"/>
              </a:lnSpc>
              <a:buNone/>
            </a:pPr>
            <a:endParaRPr lang="tr-TR" sz="22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>
              <a:lnSpc>
                <a:spcPct val="100000"/>
              </a:lnSpc>
            </a:pPr>
            <a:r>
              <a:rPr lang="tr-TR" sz="2200" b="0" i="0" dirty="0">
                <a:solidFill>
                  <a:schemeClr val="bg1"/>
                </a:solidFill>
                <a:effectLst/>
                <a:latin typeface="-apple-system"/>
              </a:rPr>
              <a:t>Simon’un piyasaya çıkış fiyatı 899 dolardı.</a:t>
            </a:r>
            <a:endParaRPr lang="tr-TR" sz="2200" dirty="0">
              <a:solidFill>
                <a:schemeClr val="bg1"/>
              </a:solidFill>
              <a:latin typeface="-apple-system"/>
            </a:endParaRPr>
          </a:p>
        </p:txBody>
      </p:sp>
      <p:pic>
        <p:nvPicPr>
          <p:cNvPr id="1026" name="Picture 2" descr="ibm simon">
            <a:extLst>
              <a:ext uri="{FF2B5EF4-FFF2-40B4-BE49-F238E27FC236}">
                <a16:creationId xmlns:a16="http://schemas.microsoft.com/office/drawing/2014/main" id="{9810F00F-F926-C527-F7B0-57595D866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417" y="2501656"/>
            <a:ext cx="4491038" cy="31540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049421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7D0455A-CEA8-3D0F-4058-8B305B3B0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248"/>
            <a:ext cx="5415238" cy="3593892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b="0" i="0" dirty="0">
                <a:solidFill>
                  <a:schemeClr val="bg1"/>
                </a:solidFill>
                <a:effectLst/>
                <a:latin typeface="-apple-system"/>
              </a:rPr>
              <a:t>Bu yıllarda </a:t>
            </a:r>
            <a:r>
              <a:rPr lang="tr-TR" sz="2400" b="1" i="0" dirty="0">
                <a:solidFill>
                  <a:schemeClr val="bg1"/>
                </a:solidFill>
                <a:effectLst/>
                <a:latin typeface="-apple-system"/>
              </a:rPr>
              <a:t>IBM ve BlackBerry rekabeti</a:t>
            </a:r>
            <a:r>
              <a:rPr lang="tr-TR" sz="2400" b="0" i="0" dirty="0">
                <a:solidFill>
                  <a:schemeClr val="bg1"/>
                </a:solidFill>
                <a:effectLst/>
                <a:latin typeface="-apple-system"/>
              </a:rPr>
              <a:t> vardı.</a:t>
            </a:r>
          </a:p>
          <a:p>
            <a:endParaRPr lang="tr-TR" sz="24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b="0" i="0" dirty="0">
                <a:solidFill>
                  <a:schemeClr val="bg1"/>
                </a:solidFill>
                <a:effectLst/>
                <a:latin typeface="-apple-system"/>
              </a:rPr>
              <a:t>BlackBerry, hala ısrarla sürdürdüğü işe yönelik kişisel cihazlar üretmeye, 1999 yılında tanıttığı RIM 850 modeliyle başladı.  </a:t>
            </a:r>
          </a:p>
          <a:p>
            <a:endParaRPr lang="tr-TR" sz="24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b="0" i="0" dirty="0">
                <a:solidFill>
                  <a:schemeClr val="bg1"/>
                </a:solidFill>
                <a:effectLst/>
                <a:latin typeface="-apple-system"/>
              </a:rPr>
              <a:t>RIM 850, kurumsal e-postlara, dijital rehberlere, takvimlere ve görev listesi oluşturmaya izin veren bir cihazdı. Bir bakıma, </a:t>
            </a:r>
            <a:r>
              <a:rPr lang="tr-TR" sz="2400" b="1" i="0" dirty="0">
                <a:solidFill>
                  <a:schemeClr val="bg1"/>
                </a:solidFill>
                <a:effectLst/>
                <a:latin typeface="-apple-system"/>
              </a:rPr>
              <a:t>kablosuz internet deneyimi sunan</a:t>
            </a:r>
            <a:r>
              <a:rPr lang="tr-TR" sz="2400" b="0" i="0" dirty="0">
                <a:solidFill>
                  <a:schemeClr val="bg1"/>
                </a:solidFill>
                <a:effectLst/>
                <a:latin typeface="-apple-system"/>
              </a:rPr>
              <a:t>, taşınabilir ilk kişisel cep bilgisayarıydı.  </a:t>
            </a:r>
            <a:endParaRPr lang="tr-TR" sz="2000" dirty="0">
              <a:solidFill>
                <a:schemeClr val="bg1"/>
              </a:solidFill>
              <a:latin typeface="-apple-system"/>
            </a:endParaRPr>
          </a:p>
        </p:txBody>
      </p:sp>
      <p:pic>
        <p:nvPicPr>
          <p:cNvPr id="2050" name="Picture 2" descr="BlackBerry">
            <a:extLst>
              <a:ext uri="{FF2B5EF4-FFF2-40B4-BE49-F238E27FC236}">
                <a16:creationId xmlns:a16="http://schemas.microsoft.com/office/drawing/2014/main" id="{8F01A999-8FB8-325E-1DA9-63D7B26F371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 bwMode="auto">
          <a:xfrm>
            <a:off x="6525028" y="2057400"/>
            <a:ext cx="4827184" cy="38115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aşlık 1">
            <a:extLst>
              <a:ext uri="{FF2B5EF4-FFF2-40B4-BE49-F238E27FC236}">
                <a16:creationId xmlns:a16="http://schemas.microsoft.com/office/drawing/2014/main" id="{F15B64A7-C305-6821-4C57-A2FDA2AA0E21}"/>
              </a:ext>
            </a:extLst>
          </p:cNvPr>
          <p:cNvSpPr txBox="1">
            <a:spLocks/>
          </p:cNvSpPr>
          <p:nvPr/>
        </p:nvSpPr>
        <p:spPr>
          <a:xfrm>
            <a:off x="839788" y="657621"/>
            <a:ext cx="10359887" cy="6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-94"/>
              </a:rPr>
              <a:t>1999 : </a:t>
            </a:r>
            <a:r>
              <a:rPr lang="tr-TR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-94"/>
              </a:rPr>
              <a:t>Blackberry</a:t>
            </a:r>
            <a:endParaRPr lang="tr-T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626136267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1D820EF1-972B-1F4D-7891-2045F8925C4A}"/>
              </a:ext>
            </a:extLst>
          </p:cNvPr>
          <p:cNvSpPr txBox="1">
            <a:spLocks/>
          </p:cNvSpPr>
          <p:nvPr/>
        </p:nvSpPr>
        <p:spPr>
          <a:xfrm>
            <a:off x="839788" y="551602"/>
            <a:ext cx="10359887" cy="6675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-94"/>
              </a:rPr>
              <a:t>2000 : İlk Kameralı Telefon</a:t>
            </a:r>
          </a:p>
        </p:txBody>
      </p:sp>
      <p:sp>
        <p:nvSpPr>
          <p:cNvPr id="5" name="Metin Yer Tutucusu 3">
            <a:extLst>
              <a:ext uri="{FF2B5EF4-FFF2-40B4-BE49-F238E27FC236}">
                <a16:creationId xmlns:a16="http://schemas.microsoft.com/office/drawing/2014/main" id="{F09C7C13-824E-6045-E350-F224B1066F6E}"/>
              </a:ext>
            </a:extLst>
          </p:cNvPr>
          <p:cNvSpPr txBox="1">
            <a:spLocks/>
          </p:cNvSpPr>
          <p:nvPr/>
        </p:nvSpPr>
        <p:spPr>
          <a:xfrm>
            <a:off x="839788" y="2183295"/>
            <a:ext cx="5017673" cy="305793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tr-TR" sz="2200" b="0" i="0" dirty="0">
                <a:solidFill>
                  <a:schemeClr val="bg1"/>
                </a:solidFill>
                <a:effectLst/>
                <a:latin typeface="-apple-system"/>
              </a:rPr>
              <a:t>Japon elektronik devi </a:t>
            </a:r>
            <a:r>
              <a:rPr lang="tr-TR" sz="2200" b="0" i="0" dirty="0" err="1">
                <a:solidFill>
                  <a:schemeClr val="bg1"/>
                </a:solidFill>
                <a:effectLst/>
                <a:latin typeface="-apple-system"/>
              </a:rPr>
              <a:t>Sharp</a:t>
            </a:r>
            <a:r>
              <a:rPr lang="tr-TR" sz="2200" b="0" i="0" dirty="0">
                <a:solidFill>
                  <a:schemeClr val="bg1"/>
                </a:solidFill>
                <a:effectLst/>
                <a:latin typeface="-apple-system"/>
              </a:rPr>
              <a:t>, 2000 yılında   J-SH04 adındaki ilk kameralı telefonu piyasaya sürdü.</a:t>
            </a:r>
          </a:p>
          <a:p>
            <a:pPr marL="342900" indent="-342900"/>
            <a:endParaRPr lang="tr-TR" sz="2200" dirty="0">
              <a:solidFill>
                <a:schemeClr val="bg1"/>
              </a:solidFill>
              <a:latin typeface="-apple-system"/>
            </a:endParaRPr>
          </a:p>
          <a:p>
            <a:pPr marL="342900" indent="-342900"/>
            <a:r>
              <a:rPr lang="tr-TR" sz="2200" b="0" i="0" dirty="0">
                <a:solidFill>
                  <a:schemeClr val="bg1"/>
                </a:solidFill>
                <a:effectLst/>
                <a:latin typeface="-apple-system"/>
              </a:rPr>
              <a:t>O dönemde kameralı telefon fikri pek benimsenmediğinden dolayı J-SH04 modeli başarısız oldu.</a:t>
            </a:r>
          </a:p>
          <a:p>
            <a:pPr marL="342900" indent="-342900"/>
            <a:endParaRPr lang="tr-TR" sz="20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tr-TR" sz="2000" dirty="0">
              <a:solidFill>
                <a:schemeClr val="bg1"/>
              </a:solidFill>
              <a:latin typeface="-apple-system"/>
            </a:endParaRPr>
          </a:p>
          <a:p>
            <a:pPr marL="0" indent="0">
              <a:buNone/>
            </a:pPr>
            <a:endParaRPr lang="tr-TR" sz="2000" dirty="0">
              <a:solidFill>
                <a:schemeClr val="bg1"/>
              </a:solidFill>
              <a:latin typeface="-apple-system"/>
            </a:endParaRPr>
          </a:p>
        </p:txBody>
      </p:sp>
      <p:pic>
        <p:nvPicPr>
          <p:cNvPr id="3074" name="Picture 2" descr="J-SH04">
            <a:extLst>
              <a:ext uri="{FF2B5EF4-FFF2-40B4-BE49-F238E27FC236}">
                <a16:creationId xmlns:a16="http://schemas.microsoft.com/office/drawing/2014/main" id="{5BD43041-E141-B563-9CCC-982728B3A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541" y="2057400"/>
            <a:ext cx="5615400" cy="33097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78957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5C955D-9F3F-FE90-6E22-D43F13FD02DA}"/>
              </a:ext>
            </a:extLst>
          </p:cNvPr>
          <p:cNvSpPr txBox="1">
            <a:spLocks/>
          </p:cNvSpPr>
          <p:nvPr/>
        </p:nvSpPr>
        <p:spPr>
          <a:xfrm>
            <a:off x="632459" y="525097"/>
            <a:ext cx="10359887" cy="6675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-94"/>
              </a:rPr>
              <a:t>2003 : Tüm Zamanların En Çok Satan Telefonu</a:t>
            </a:r>
          </a:p>
        </p:txBody>
      </p:sp>
      <p:pic>
        <p:nvPicPr>
          <p:cNvPr id="4098" name="Picture 2" descr="nokia 1100">
            <a:extLst>
              <a:ext uri="{FF2B5EF4-FFF2-40B4-BE49-F238E27FC236}">
                <a16:creationId xmlns:a16="http://schemas.microsoft.com/office/drawing/2014/main" id="{094A1E62-D43F-A1E4-D8B2-E2D53AB6A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86609"/>
            <a:ext cx="5463541" cy="31672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Yer Tutucusu 3">
            <a:extLst>
              <a:ext uri="{FF2B5EF4-FFF2-40B4-BE49-F238E27FC236}">
                <a16:creationId xmlns:a16="http://schemas.microsoft.com/office/drawing/2014/main" id="{4EC3D228-EAA3-2E42-ECA7-8A5F8D7E3A3B}"/>
              </a:ext>
            </a:extLst>
          </p:cNvPr>
          <p:cNvSpPr txBox="1">
            <a:spLocks/>
          </p:cNvSpPr>
          <p:nvPr/>
        </p:nvSpPr>
        <p:spPr>
          <a:xfrm>
            <a:off x="794729" y="2560983"/>
            <a:ext cx="5017673" cy="305793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tr-TR" sz="2200" b="0" i="0" dirty="0">
                <a:solidFill>
                  <a:schemeClr val="bg1"/>
                </a:solidFill>
                <a:effectLst/>
                <a:latin typeface="-apple-system"/>
              </a:rPr>
              <a:t>2003 yılında çıkan Nokia 1100, </a:t>
            </a:r>
            <a:r>
              <a:rPr lang="tr-TR" sz="2200" b="1" i="0" dirty="0">
                <a:solidFill>
                  <a:schemeClr val="bg1"/>
                </a:solidFill>
                <a:effectLst/>
                <a:latin typeface="-apple-system"/>
              </a:rPr>
              <a:t>tarihin en çok satan telefonu</a:t>
            </a:r>
            <a:r>
              <a:rPr lang="tr-TR" sz="2200" b="0" i="0" dirty="0">
                <a:solidFill>
                  <a:schemeClr val="bg1"/>
                </a:solidFill>
                <a:effectLst/>
                <a:latin typeface="-apple-system"/>
              </a:rPr>
              <a:t> olarak genel klasmanda zirveye oturmuş.</a:t>
            </a:r>
          </a:p>
          <a:p>
            <a:pPr marL="342900" indent="-342900"/>
            <a:endParaRPr lang="tr-TR" sz="2200" dirty="0">
              <a:solidFill>
                <a:schemeClr val="bg1"/>
              </a:solidFill>
              <a:latin typeface="-apple-system"/>
            </a:endParaRPr>
          </a:p>
          <a:p>
            <a:pPr marL="342900" indent="-342900"/>
            <a:r>
              <a:rPr lang="tr-TR" sz="2200" b="0" i="0" dirty="0">
                <a:solidFill>
                  <a:schemeClr val="bg1"/>
                </a:solidFill>
                <a:effectLst/>
                <a:latin typeface="-apple-system"/>
              </a:rPr>
              <a:t>1100, telefon sektörünün fitilini ateşledi, rekabeti üst düzeye taşımış.</a:t>
            </a:r>
          </a:p>
          <a:p>
            <a:pPr marL="0" indent="0">
              <a:buNone/>
            </a:pPr>
            <a:endParaRPr lang="tr-TR" sz="2000" dirty="0">
              <a:solidFill>
                <a:schemeClr val="bg1"/>
              </a:solidFill>
              <a:latin typeface="-apple-system"/>
            </a:endParaRPr>
          </a:p>
          <a:p>
            <a:pPr marL="0" indent="0">
              <a:buNone/>
            </a:pPr>
            <a:endParaRPr lang="tr-TR" sz="2000" dirty="0">
              <a:solidFill>
                <a:schemeClr val="bg1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81410654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AB15DD-9393-34F4-6D7F-682E21680F1E}"/>
              </a:ext>
            </a:extLst>
          </p:cNvPr>
          <p:cNvSpPr txBox="1">
            <a:spLocks/>
          </p:cNvSpPr>
          <p:nvPr/>
        </p:nvSpPr>
        <p:spPr>
          <a:xfrm>
            <a:off x="805158" y="368124"/>
            <a:ext cx="10359887" cy="6675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-94"/>
              </a:rPr>
              <a:t>2007 : İlk Tanıtılan </a:t>
            </a:r>
            <a:r>
              <a:rPr lang="tr-TR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-94"/>
              </a:rPr>
              <a:t>İphone</a:t>
            </a:r>
            <a:endParaRPr lang="tr-T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-94"/>
            </a:endParaRPr>
          </a:p>
        </p:txBody>
      </p:sp>
      <p:sp>
        <p:nvSpPr>
          <p:cNvPr id="3" name="Metin Yer Tutucusu 3">
            <a:extLst>
              <a:ext uri="{FF2B5EF4-FFF2-40B4-BE49-F238E27FC236}">
                <a16:creationId xmlns:a16="http://schemas.microsoft.com/office/drawing/2014/main" id="{64DCEA0C-1BB1-99E7-9909-17765CC48CE1}"/>
              </a:ext>
            </a:extLst>
          </p:cNvPr>
          <p:cNvSpPr txBox="1">
            <a:spLocks/>
          </p:cNvSpPr>
          <p:nvPr/>
        </p:nvSpPr>
        <p:spPr>
          <a:xfrm>
            <a:off x="805158" y="2277484"/>
            <a:ext cx="5670593" cy="32469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tr-TR" sz="2400" b="1" i="0" u="none" strike="noStrike" dirty="0">
                <a:solidFill>
                  <a:schemeClr val="bg1"/>
                </a:solidFill>
                <a:effectLst/>
                <a:latin typeface="-apple-system"/>
                <a:hlinkClick r:id="rId2" tooltip="Apple Haberler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Apple</a:t>
            </a:r>
            <a:r>
              <a:rPr lang="tr-TR" sz="2400" b="0" i="0" dirty="0">
                <a:solidFill>
                  <a:schemeClr val="bg1"/>
                </a:solidFill>
                <a:effectLst/>
                <a:latin typeface="-apple-system"/>
              </a:rPr>
              <a:t>, 2007 yılında tarihin en etkili teknolojik ürünlerinden birisi olan iPhone’u tanıttı.</a:t>
            </a:r>
          </a:p>
          <a:p>
            <a:pPr marL="0" indent="0">
              <a:buNone/>
            </a:pPr>
            <a:endParaRPr lang="tr-TR" sz="2400" dirty="0">
              <a:solidFill>
                <a:schemeClr val="bg1"/>
              </a:solidFill>
              <a:latin typeface="-apple-system"/>
            </a:endParaRPr>
          </a:p>
          <a:p>
            <a:pPr marL="342900" indent="-342900"/>
            <a:r>
              <a:rPr lang="tr-TR" sz="2400" b="0" i="0" dirty="0">
                <a:solidFill>
                  <a:schemeClr val="bg1"/>
                </a:solidFill>
                <a:effectLst/>
                <a:latin typeface="-apple-system"/>
              </a:rPr>
              <a:t>Cihaz, oldukça küçük bir gövdede, telefondan daha fazlasını sunmak için </a:t>
            </a:r>
            <a:r>
              <a:rPr lang="tr-TR" sz="2400" b="0" i="0" dirty="0" err="1">
                <a:solidFill>
                  <a:schemeClr val="bg1"/>
                </a:solidFill>
                <a:effectLst/>
                <a:latin typeface="-apple-system"/>
              </a:rPr>
              <a:t>tasarlanmıştıı</a:t>
            </a:r>
            <a:r>
              <a:rPr lang="tr-TR" sz="2400" b="0" i="0" dirty="0">
                <a:solidFill>
                  <a:schemeClr val="bg1"/>
                </a:solidFill>
                <a:effectLst/>
                <a:latin typeface="-apple-system"/>
              </a:rPr>
              <a:t>.</a:t>
            </a:r>
          </a:p>
          <a:p>
            <a:pPr marL="342900" indent="-342900"/>
            <a:endParaRPr lang="tr-TR" sz="24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342900" indent="-342900"/>
            <a:r>
              <a:rPr lang="tr-TR" sz="2400" b="0" i="0" dirty="0">
                <a:solidFill>
                  <a:schemeClr val="bg1"/>
                </a:solidFill>
                <a:effectLst/>
                <a:latin typeface="-apple-system"/>
              </a:rPr>
              <a:t> Kamerası yalnızca fotoğraf çekebiliyor, renkli dokunmatik ekranında internette gezinme imkanı sunuyordu.</a:t>
            </a:r>
          </a:p>
          <a:p>
            <a:pPr marL="0" indent="0">
              <a:buNone/>
            </a:pPr>
            <a:endParaRPr lang="tr-TR" sz="2000" dirty="0">
              <a:solidFill>
                <a:schemeClr val="bg1"/>
              </a:solidFill>
              <a:latin typeface="-apple-system"/>
            </a:endParaRPr>
          </a:p>
          <a:p>
            <a:pPr marL="0" indent="0">
              <a:buNone/>
            </a:pPr>
            <a:endParaRPr lang="tr-TR" sz="2000" dirty="0">
              <a:solidFill>
                <a:schemeClr val="bg1"/>
              </a:solidFill>
              <a:latin typeface="-apple-system"/>
            </a:endParaRPr>
          </a:p>
        </p:txBody>
      </p:sp>
      <p:pic>
        <p:nvPicPr>
          <p:cNvPr id="5122" name="Picture 2" descr="İlk iPhone'un Bugün Kulaklara Şaka Gibi Gelen 9 Özelliği - Webtekno">
            <a:extLst>
              <a:ext uri="{FF2B5EF4-FFF2-40B4-BE49-F238E27FC236}">
                <a16:creationId xmlns:a16="http://schemas.microsoft.com/office/drawing/2014/main" id="{ECA57082-A607-883A-45B2-F8268699D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489" y="1428244"/>
            <a:ext cx="4189497" cy="23552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İlk iPhone'un Bugün Kulaklara Şaka Gibi Gelen 9 Özelliği - Webtekno">
            <a:extLst>
              <a:ext uri="{FF2B5EF4-FFF2-40B4-BE49-F238E27FC236}">
                <a16:creationId xmlns:a16="http://schemas.microsoft.com/office/drawing/2014/main" id="{57DA0EF8-57EF-97AB-1A85-6A9E87CB9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489" y="3900953"/>
            <a:ext cx="4189497" cy="25901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847192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95F68DAD-EBB3-3423-DCFA-1E76EC30A16E}"/>
              </a:ext>
            </a:extLst>
          </p:cNvPr>
          <p:cNvSpPr txBox="1">
            <a:spLocks/>
          </p:cNvSpPr>
          <p:nvPr/>
        </p:nvSpPr>
        <p:spPr>
          <a:xfrm>
            <a:off x="715217" y="665980"/>
            <a:ext cx="10359887" cy="667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800" b="1" i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-94"/>
              </a:rPr>
              <a:t>Kasım 2008: 10 yılda en çok kullanılan işletim sistemi olan Android’in HTC </a:t>
            </a:r>
            <a:r>
              <a:rPr lang="tr-TR" sz="2800" b="1" i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-94"/>
              </a:rPr>
              <a:t>Dream</a:t>
            </a:r>
            <a:r>
              <a:rPr lang="tr-TR" sz="2800" b="1" i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-94"/>
              </a:rPr>
              <a:t> ile doğuşu</a:t>
            </a:r>
          </a:p>
        </p:txBody>
      </p:sp>
      <p:sp>
        <p:nvSpPr>
          <p:cNvPr id="5" name="Metin Yer Tutucusu 3">
            <a:extLst>
              <a:ext uri="{FF2B5EF4-FFF2-40B4-BE49-F238E27FC236}">
                <a16:creationId xmlns:a16="http://schemas.microsoft.com/office/drawing/2014/main" id="{3579E171-6A6A-A3FA-FDD4-E3FCE97B22BB}"/>
              </a:ext>
            </a:extLst>
          </p:cNvPr>
          <p:cNvSpPr txBox="1">
            <a:spLocks/>
          </p:cNvSpPr>
          <p:nvPr/>
        </p:nvSpPr>
        <p:spPr>
          <a:xfrm>
            <a:off x="715217" y="2535141"/>
            <a:ext cx="5380783" cy="30101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tr-TR" sz="2200" b="0" i="0" dirty="0">
                <a:solidFill>
                  <a:schemeClr val="bg1"/>
                </a:solidFill>
                <a:effectLst/>
                <a:latin typeface="-apple-system"/>
              </a:rPr>
              <a:t>Google’ın mobil işletim sistemi Android, 2008’in Kasım ayında sessiz sedasız </a:t>
            </a:r>
            <a:r>
              <a:rPr lang="tr-TR" sz="2200" b="1" i="0" dirty="0">
                <a:solidFill>
                  <a:schemeClr val="bg1"/>
                </a:solidFill>
                <a:effectLst/>
                <a:latin typeface="-apple-system"/>
              </a:rPr>
              <a:t>HTC </a:t>
            </a:r>
            <a:r>
              <a:rPr lang="tr-TR" sz="2200" b="1" i="0" dirty="0" err="1">
                <a:solidFill>
                  <a:schemeClr val="bg1"/>
                </a:solidFill>
                <a:effectLst/>
                <a:latin typeface="-apple-system"/>
              </a:rPr>
              <a:t>Dream</a:t>
            </a:r>
            <a:r>
              <a:rPr lang="tr-TR" sz="2200" b="0" i="0" dirty="0">
                <a:solidFill>
                  <a:schemeClr val="bg1"/>
                </a:solidFill>
                <a:effectLst/>
                <a:latin typeface="-apple-system"/>
              </a:rPr>
              <a:t> olarak bilinen, ABD’de T-Mobile G1 olarak anılan bir cihazda yerini aldı..</a:t>
            </a:r>
          </a:p>
          <a:p>
            <a:pPr marL="342900" indent="-342900"/>
            <a:r>
              <a:rPr lang="tr-TR" sz="2200" b="0" i="0" dirty="0">
                <a:solidFill>
                  <a:schemeClr val="bg1"/>
                </a:solidFill>
                <a:effectLst/>
                <a:latin typeface="-apple-system"/>
              </a:rPr>
              <a:t>HTC </a:t>
            </a:r>
            <a:r>
              <a:rPr lang="tr-TR" sz="2200" b="0" i="0" dirty="0" err="1">
                <a:solidFill>
                  <a:schemeClr val="bg1"/>
                </a:solidFill>
                <a:effectLst/>
                <a:latin typeface="-apple-system"/>
              </a:rPr>
              <a:t>Dream</a:t>
            </a:r>
            <a:r>
              <a:rPr lang="tr-TR" sz="2200" b="0" i="0" dirty="0">
                <a:solidFill>
                  <a:schemeClr val="bg1"/>
                </a:solidFill>
                <a:effectLst/>
                <a:latin typeface="-apple-system"/>
              </a:rPr>
              <a:t>, </a:t>
            </a:r>
            <a:r>
              <a:rPr lang="tr-TR" sz="2200" b="1" i="0" dirty="0">
                <a:solidFill>
                  <a:schemeClr val="bg1"/>
                </a:solidFill>
                <a:effectLst/>
                <a:latin typeface="-apple-system"/>
              </a:rPr>
              <a:t>kızaklı dokunmatik ekranı</a:t>
            </a:r>
            <a:r>
              <a:rPr lang="tr-TR" sz="2200" b="0" i="0" dirty="0">
                <a:solidFill>
                  <a:schemeClr val="bg1"/>
                </a:solidFill>
                <a:effectLst/>
                <a:latin typeface="-apple-system"/>
              </a:rPr>
              <a:t>, fiziksel klavyesi, maksimum işlevselliği ile dönemin en iyi cihazlarından birisi oldu.  </a:t>
            </a:r>
          </a:p>
          <a:p>
            <a:pPr marL="0" indent="0">
              <a:buNone/>
            </a:pPr>
            <a:endParaRPr lang="tr-TR" sz="2000" dirty="0">
              <a:solidFill>
                <a:schemeClr val="bg1"/>
              </a:solidFill>
              <a:latin typeface="-apple-system"/>
            </a:endParaRPr>
          </a:p>
          <a:p>
            <a:pPr marL="0" indent="0">
              <a:buNone/>
            </a:pPr>
            <a:endParaRPr lang="tr-TR" sz="2000" dirty="0">
              <a:solidFill>
                <a:schemeClr val="bg1"/>
              </a:solidFill>
              <a:latin typeface="-apple-system"/>
            </a:endParaRPr>
          </a:p>
        </p:txBody>
      </p:sp>
      <p:pic>
        <p:nvPicPr>
          <p:cNvPr id="6146" name="Picture 2" descr="HTC Dream">
            <a:extLst>
              <a:ext uri="{FF2B5EF4-FFF2-40B4-BE49-F238E27FC236}">
                <a16:creationId xmlns:a16="http://schemas.microsoft.com/office/drawing/2014/main" id="{971B6118-0C39-0AD9-A04C-AA3943FCA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906" y="1888397"/>
            <a:ext cx="5012146" cy="43036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052107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E1DB50C7-4413-0FAE-396F-F4A77363AA42}"/>
              </a:ext>
            </a:extLst>
          </p:cNvPr>
          <p:cNvSpPr txBox="1"/>
          <p:nvPr/>
        </p:nvSpPr>
        <p:spPr>
          <a:xfrm>
            <a:off x="781878" y="1193102"/>
            <a:ext cx="40816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-94"/>
              </a:rPr>
              <a:t>HAZIRLAYAN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5B93F0BD-2BA9-87A7-569E-2155CB3E91DA}"/>
              </a:ext>
            </a:extLst>
          </p:cNvPr>
          <p:cNvSpPr txBox="1"/>
          <p:nvPr/>
        </p:nvSpPr>
        <p:spPr>
          <a:xfrm>
            <a:off x="781878" y="2862562"/>
            <a:ext cx="4081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-94"/>
              </a:rPr>
              <a:t>Emre Karaduman</a:t>
            </a:r>
          </a:p>
        </p:txBody>
      </p:sp>
      <p:pic>
        <p:nvPicPr>
          <p:cNvPr id="7172" name="Picture 4" descr="Instagram ">
            <a:extLst>
              <a:ext uri="{FF2B5EF4-FFF2-40B4-BE49-F238E27FC236}">
                <a16:creationId xmlns:a16="http://schemas.microsoft.com/office/drawing/2014/main" id="{3E72592A-B867-437F-62AE-D40D99A37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89" y="4285802"/>
            <a:ext cx="617145" cy="5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1217F0BC-4DEC-9F45-3909-8521607A6803}"/>
              </a:ext>
            </a:extLst>
          </p:cNvPr>
          <p:cNvSpPr txBox="1"/>
          <p:nvPr/>
        </p:nvSpPr>
        <p:spPr>
          <a:xfrm>
            <a:off x="1713816" y="4347357"/>
            <a:ext cx="186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-94"/>
              </a:rPr>
              <a:t>@emrelcv</a:t>
            </a:r>
          </a:p>
        </p:txBody>
      </p:sp>
    </p:spTree>
    <p:extLst>
      <p:ext uri="{BB962C8B-B14F-4D97-AF65-F5344CB8AC3E}">
        <p14:creationId xmlns:p14="http://schemas.microsoft.com/office/powerpoint/2010/main" val="268948545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307</Words>
  <Application>Microsoft Office PowerPoint</Application>
  <PresentationFormat>Geniş ekran</PresentationFormat>
  <Paragraphs>34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Montserrat</vt:lpstr>
      <vt:lpstr>Office Teması</vt:lpstr>
      <vt:lpstr>ÜRETİLEN İLK  AKILLI TELEFONLAR</vt:lpstr>
      <vt:lpstr>1994 : Tarihte ilk kez akıllı telefon adının kullanıldığı cihaz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ÜRETİLEN İLK  AKILLI TELEFONLAR</dc:title>
  <dc:creator>Emre Karaduman</dc:creator>
  <cp:lastModifiedBy>Emre Karaduman</cp:lastModifiedBy>
  <cp:revision>1</cp:revision>
  <dcterms:created xsi:type="dcterms:W3CDTF">2023-10-22T17:59:36Z</dcterms:created>
  <dcterms:modified xsi:type="dcterms:W3CDTF">2023-10-22T20:36:27Z</dcterms:modified>
</cp:coreProperties>
</file>