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19" r:id="rId19"/>
    <p:sldId id="273" r:id="rId20"/>
    <p:sldId id="274" r:id="rId21"/>
    <p:sldId id="275" r:id="rId22"/>
    <p:sldId id="320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321" r:id="rId44"/>
    <p:sldId id="322" r:id="rId45"/>
    <p:sldId id="323" r:id="rId46"/>
    <p:sldId id="324" r:id="rId47"/>
    <p:sldId id="325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18" r:id="rId5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08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60C12-1A27-4A64-B0B2-F796C1A51EED}" type="datetimeFigureOut">
              <a:rPr lang="tr-TR" smtClean="0"/>
              <a:t>12.11.2020</a:t>
            </a:fld>
            <a:endParaRPr lang="tr-T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C25BA-1208-4CE7-BA56-982F150D70B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744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467544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5695B44-2364-415C-AC9F-E41447DA5AA8}" type="datetime1">
              <a:rPr lang="tr-TR" smtClean="0"/>
              <a:t>12.11.2020</a:t>
            </a:fld>
            <a:endParaRPr lang="tr-TR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6516216" y="6358024"/>
            <a:ext cx="2160240" cy="365760"/>
          </a:xfrm>
        </p:spPr>
        <p:txBody>
          <a:bodyPr/>
          <a:lstStyle>
            <a:lvl1pPr algn="r">
              <a:defRPr/>
            </a:lvl1pPr>
          </a:lstStyle>
          <a:p>
            <a:fld id="{E6FEED06-A45B-49F7-A4E7-E4A0A60926E4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A17E-1AED-4014-83C8-4D784463E246}" type="datetime1">
              <a:rPr lang="tr-TR" smtClean="0"/>
              <a:t>12.11.2020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ED06-A45B-49F7-A4E7-E4A0A60926E4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D91-CD4E-4DD2-AE25-33A0F1E831B2}" type="datetime1">
              <a:rPr lang="tr-TR" smtClean="0"/>
              <a:t>12.11.2020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ED06-A45B-49F7-A4E7-E4A0A60926E4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583"/>
            <a:ext cx="8229600" cy="990600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tr-TR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75608"/>
            <a:ext cx="2289048" cy="365760"/>
          </a:xfrm>
        </p:spPr>
        <p:txBody>
          <a:bodyPr/>
          <a:lstStyle/>
          <a:p>
            <a:fld id="{7F7C87E9-A69B-4517-B50C-F71A7EE80C58}" type="datetime1">
              <a:rPr lang="tr-TR" smtClean="0"/>
              <a:t>12.11.2020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0152" y="6375608"/>
            <a:ext cx="2126304" cy="365760"/>
          </a:xfrm>
          <a:solidFill>
            <a:schemeClr val="bg1"/>
          </a:solidFill>
        </p:spPr>
        <p:txBody>
          <a:bodyPr/>
          <a:lstStyle>
            <a:lvl1pPr algn="r">
              <a:defRPr/>
            </a:lvl1pPr>
          </a:lstStyle>
          <a:p>
            <a:fld id="{E6FEED06-A45B-49F7-A4E7-E4A0A60926E4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 eaLnBrk="1" latinLnBrk="0" hangingPunct="1"/>
            <a:r>
              <a:rPr lang="tr-TR" noProof="0"/>
              <a:t>Click to edit Master text styles</a:t>
            </a:r>
          </a:p>
          <a:p>
            <a:pPr lvl="1" eaLnBrk="1" latinLnBrk="0" hangingPunct="1"/>
            <a:r>
              <a:rPr lang="tr-TR" noProof="0"/>
              <a:t>Second level</a:t>
            </a:r>
          </a:p>
          <a:p>
            <a:pPr lvl="2" eaLnBrk="1" latinLnBrk="0" hangingPunct="1"/>
            <a:r>
              <a:rPr lang="tr-TR" noProof="0"/>
              <a:t>Third level</a:t>
            </a:r>
          </a:p>
          <a:p>
            <a:pPr lvl="3" eaLnBrk="1" latinLnBrk="0" hangingPunct="1"/>
            <a:r>
              <a:rPr lang="tr-TR" noProof="0"/>
              <a:t>Fourth level</a:t>
            </a:r>
          </a:p>
          <a:p>
            <a:pPr lvl="4" eaLnBrk="1" latinLnBrk="0" hangingPunct="1"/>
            <a:r>
              <a:rPr lang="tr-TR" noProof="0"/>
              <a:t>Fifth level</a:t>
            </a:r>
            <a:endParaRPr kumimoji="0" lang="tr-T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B41C95D-4ADA-4E4E-9BE9-42E7DDEA6C2F}" type="datetime1">
              <a:rPr lang="tr-TR" smtClean="0"/>
              <a:t>12.11.2020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6FEED06-A45B-49F7-A4E7-E4A0A60926E4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624D-3040-4572-95CF-79E88CDC4AF1}" type="datetime1">
              <a:rPr lang="tr-TR" smtClean="0"/>
              <a:t>12.11.2020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ED06-A45B-49F7-A4E7-E4A0A60926E4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5690-39E4-42C8-B035-53168D5C5431}" type="datetime1">
              <a:rPr lang="tr-TR" smtClean="0"/>
              <a:t>12.11.2020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ED06-A45B-49F7-A4E7-E4A0A60926E4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B526-9A78-40A3-BB11-70EE3D1F50D3}" type="datetime1">
              <a:rPr lang="tr-TR" smtClean="0"/>
              <a:t>12.11.2020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ED06-A45B-49F7-A4E7-E4A0A60926E4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1E8A-A2BD-4C7C-B40B-CB12A25B065F}" type="datetime1">
              <a:rPr lang="tr-TR" smtClean="0"/>
              <a:t>12.11.2020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ED06-A45B-49F7-A4E7-E4A0A60926E4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A8A7-F6E4-4603-A917-88A09FCB3576}" type="datetime1">
              <a:rPr lang="tr-TR" smtClean="0"/>
              <a:t>12.11.2020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ED06-A45B-49F7-A4E7-E4A0A60926E4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A5E2-100F-448C-A5B5-50F876D56B8B}" type="datetime1">
              <a:rPr lang="tr-TR" smtClean="0"/>
              <a:t>12.11.2020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ED06-A45B-49F7-A4E7-E4A0A60926E4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C4788A9-C306-4A67-BC2C-EA0BA9077D2B}" type="datetime1">
              <a:rPr lang="tr-TR" smtClean="0"/>
              <a:t>12.11.2020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528" y="6237312"/>
            <a:ext cx="5760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54367" y="6356350"/>
            <a:ext cx="2139481" cy="365760"/>
          </a:xfrm>
          <a:prstGeom prst="rect">
            <a:avLst/>
          </a:prstGeom>
          <a:solidFill>
            <a:schemeClr val="bg1"/>
          </a:solidFill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0678150-2F3D-4E05-931D-3530E2373772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3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4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5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6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47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8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1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4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57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7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5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187624" y="3861048"/>
            <a:ext cx="6858000" cy="990600"/>
          </a:xfrm>
        </p:spPr>
        <p:txBody>
          <a:bodyPr>
            <a:normAutofit/>
          </a:bodyPr>
          <a:lstStyle/>
          <a:p>
            <a:r>
              <a:rPr lang="tr-TR" dirty="0"/>
              <a:t>Bilgisayar Grafikleri</a:t>
            </a:r>
            <a:br>
              <a:rPr lang="tr-TR" dirty="0"/>
            </a:br>
            <a:r>
              <a:rPr lang="tr-TR" sz="2000" dirty="0"/>
              <a:t>Dr.Cengiz Güngör</a:t>
            </a:r>
            <a:endParaRPr lang="tr-TR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219200" y="512445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Dönüşümler</a:t>
            </a:r>
          </a:p>
        </p:txBody>
      </p:sp>
    </p:spTree>
    <p:extLst>
      <p:ext uri="{BB962C8B-B14F-4D97-AF65-F5344CB8AC3E}">
        <p14:creationId xmlns:p14="http://schemas.microsoft.com/office/powerpoint/2010/main" val="536611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Homojen Koordinatlar (devamı)</a:t>
            </a:r>
            <a:endParaRPr lang="en-US" sz="3200" dirty="0">
              <a:solidFill>
                <a:srgbClr val="800080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7989887" cy="4543425"/>
          </a:xfrm>
        </p:spPr>
        <p:txBody>
          <a:bodyPr>
            <a:normAutofit/>
          </a:bodyPr>
          <a:lstStyle/>
          <a:p>
            <a:pPr eaLnBrk="1" hangingPunct="1"/>
            <a:r>
              <a:rPr lang="tr-TR" dirty="0"/>
              <a:t>Genel olarak homojen koordinat gösterimi şu şekilde de gösterilebilir: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dirty="0"/>
              <a:t>         </a:t>
            </a:r>
            <a:endParaRPr lang="tr-TR" i="1" dirty="0"/>
          </a:p>
          <a:p>
            <a:pPr eaLnBrk="1" hangingPunct="1">
              <a:buFont typeface="Wingdings" pitchFamily="2" charset="2"/>
              <a:buNone/>
            </a:pPr>
            <a:r>
              <a:rPr lang="tr-TR" i="1" dirty="0"/>
              <a:t>  </a:t>
            </a:r>
          </a:p>
          <a:p>
            <a:r>
              <a:rPr lang="tr-TR" dirty="0"/>
              <a:t>2 Boyutlu dönüşümler için biz h=1 olarak kullanacağız.</a:t>
            </a:r>
          </a:p>
          <a:p>
            <a:r>
              <a:rPr lang="tr-TR" dirty="0"/>
              <a:t>Bu durumda her 2 boyutlu nokta şöyle gösterilir:</a:t>
            </a:r>
            <a:endParaRPr lang="en-US" dirty="0"/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097397"/>
              </p:ext>
            </p:extLst>
          </p:nvPr>
        </p:nvGraphicFramePr>
        <p:xfrm>
          <a:off x="1679575" y="2429644"/>
          <a:ext cx="2400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8" name="Equation" r:id="rId3" imgW="2171700" imgH="495300" progId="Equation.3">
                  <p:embed/>
                </p:oleObj>
              </mc:Choice>
              <mc:Fallback>
                <p:oleObj name="Equation" r:id="rId3" imgW="21717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2429644"/>
                        <a:ext cx="2400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943080"/>
              </p:ext>
            </p:extLst>
          </p:nvPr>
        </p:nvGraphicFramePr>
        <p:xfrm>
          <a:off x="1691680" y="4941168"/>
          <a:ext cx="1447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9" name="Equation" r:id="rId5" imgW="1447172" imgH="495085" progId="Equation.3">
                  <p:embed/>
                </p:oleObj>
              </mc:Choice>
              <mc:Fallback>
                <p:oleObj name="Equation" r:id="rId5" imgW="1447172" imgH="4950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941168"/>
                        <a:ext cx="1447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8327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dirty="0"/>
              <a:t>Homojen Koordinatlarla Öteleme</a:t>
            </a:r>
            <a:endParaRPr lang="en-US" dirty="0"/>
          </a:p>
        </p:txBody>
      </p:sp>
      <p:graphicFrame>
        <p:nvGraphicFramePr>
          <p:cNvPr id="13315" name="Object 4"/>
          <p:cNvGraphicFramePr>
            <a:graphicFrameLocks noChangeAspect="1"/>
          </p:cNvGraphicFramePr>
          <p:nvPr/>
        </p:nvGraphicFramePr>
        <p:xfrm>
          <a:off x="2673350" y="2413000"/>
          <a:ext cx="37973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0" name="Equation" r:id="rId3" imgW="3797300" imgH="2032000" progId="Equation.3">
                  <p:embed/>
                </p:oleObj>
              </mc:Choice>
              <mc:Fallback>
                <p:oleObj name="Equation" r:id="rId3" imgW="3797300" imgH="203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2413000"/>
                        <a:ext cx="37973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5"/>
          <p:cNvGraphicFramePr>
            <a:graphicFrameLocks noChangeAspect="1"/>
          </p:cNvGraphicFramePr>
          <p:nvPr/>
        </p:nvGraphicFramePr>
        <p:xfrm>
          <a:off x="3121025" y="5294313"/>
          <a:ext cx="2794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1" name="Equation" r:id="rId5" imgW="2794000" imgH="584200" progId="Equation.3">
                  <p:embed/>
                </p:oleObj>
              </mc:Choice>
              <mc:Fallback>
                <p:oleObj name="Equation" r:id="rId5" imgW="27940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1025" y="5294313"/>
                        <a:ext cx="27940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8762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Homojen Koordinatlarla Döndürme</a:t>
            </a:r>
            <a:endParaRPr lang="en-US" sz="3200" dirty="0">
              <a:solidFill>
                <a:srgbClr val="80349E"/>
              </a:solidFill>
            </a:endParaRPr>
          </a:p>
        </p:txBody>
      </p:sp>
      <p:graphicFrame>
        <p:nvGraphicFramePr>
          <p:cNvPr id="14339" name="Object 4"/>
          <p:cNvGraphicFramePr>
            <a:graphicFrameLocks noChangeAspect="1"/>
          </p:cNvGraphicFramePr>
          <p:nvPr/>
        </p:nvGraphicFramePr>
        <p:xfrm>
          <a:off x="1763713" y="2492375"/>
          <a:ext cx="56134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4" name="Equation" r:id="rId3" imgW="5613400" imgH="1930400" progId="Equation.3">
                  <p:embed/>
                </p:oleObj>
              </mc:Choice>
              <mc:Fallback>
                <p:oleObj name="Equation" r:id="rId3" imgW="5613400" imgH="193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492375"/>
                        <a:ext cx="56134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5"/>
          <p:cNvGraphicFramePr>
            <a:graphicFrameLocks noChangeAspect="1"/>
          </p:cNvGraphicFramePr>
          <p:nvPr/>
        </p:nvGraphicFramePr>
        <p:xfrm>
          <a:off x="3463925" y="5345113"/>
          <a:ext cx="2108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5" name="Equation" r:id="rId5" imgW="2108200" imgH="482600" progId="Equation.3">
                  <p:embed/>
                </p:oleObj>
              </mc:Choice>
              <mc:Fallback>
                <p:oleObj name="Equation" r:id="rId5" imgW="21082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925" y="5345113"/>
                        <a:ext cx="2108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7103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Homojen Koordinatlarla Boyutlandırma</a:t>
            </a:r>
            <a:endParaRPr lang="en-US" sz="3200" dirty="0">
              <a:solidFill>
                <a:srgbClr val="80349E"/>
              </a:solidFill>
            </a:endParaRPr>
          </a:p>
        </p:txBody>
      </p:sp>
      <p:graphicFrame>
        <p:nvGraphicFramePr>
          <p:cNvPr id="15363" name="Object 4"/>
          <p:cNvGraphicFramePr>
            <a:graphicFrameLocks noChangeAspect="1"/>
          </p:cNvGraphicFramePr>
          <p:nvPr/>
        </p:nvGraphicFramePr>
        <p:xfrm>
          <a:off x="2563813" y="2454275"/>
          <a:ext cx="4013200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8" name="Equation" r:id="rId3" imgW="4013200" imgH="2006600" progId="Equation.3">
                  <p:embed/>
                </p:oleObj>
              </mc:Choice>
              <mc:Fallback>
                <p:oleObj name="Equation" r:id="rId3" imgW="4013200" imgH="200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13" y="2454275"/>
                        <a:ext cx="4013200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5"/>
          <p:cNvGraphicFramePr>
            <a:graphicFrameLocks noChangeAspect="1"/>
          </p:cNvGraphicFramePr>
          <p:nvPr/>
        </p:nvGraphicFramePr>
        <p:xfrm>
          <a:off x="3203575" y="5300663"/>
          <a:ext cx="2628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9" name="Equation" r:id="rId5" imgW="2628900" imgH="571500" progId="Equation.3">
                  <p:embed/>
                </p:oleObj>
              </mc:Choice>
              <mc:Fallback>
                <p:oleObj name="Equation" r:id="rId5" imgW="26289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300663"/>
                        <a:ext cx="2628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7929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/>
              <a:t>Ardışık Dönüşümler:</a:t>
            </a:r>
            <a:r>
              <a:rPr lang="en-US" sz="3200" dirty="0">
                <a:solidFill>
                  <a:srgbClr val="80349E"/>
                </a:solidFill>
              </a:rPr>
              <a:t> </a:t>
            </a:r>
            <a:r>
              <a:rPr lang="en-US" sz="3200" dirty="0">
                <a:solidFill>
                  <a:srgbClr val="0000FF"/>
                </a:solidFill>
              </a:rPr>
              <a:t>Öteleme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Eğer bir P noktasına art arda iki kez öteleme uygulanırsa, matris çarpımları ötelemenin toplamını verir:</a:t>
            </a:r>
            <a:endParaRPr lang="tr-TR" dirty="0">
              <a:cs typeface="Arial" charset="0"/>
            </a:endParaRP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1023938" y="3416300"/>
          <a:ext cx="66802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2" name="Equation" r:id="rId3" imgW="6680200" imgH="2082800" progId="Equation.3">
                  <p:embed/>
                </p:oleObj>
              </mc:Choice>
              <mc:Fallback>
                <p:oleObj name="Equation" r:id="rId3" imgW="6680200" imgH="208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3416300"/>
                        <a:ext cx="668020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107950" y="6021388"/>
          <a:ext cx="88566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3" name="Equation" r:id="rId5" imgW="9258300" imgH="584200" progId="Equation.3">
                  <p:embed/>
                </p:oleObj>
              </mc:Choice>
              <mc:Fallback>
                <p:oleObj name="Equation" r:id="rId5" imgW="92583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6021388"/>
                        <a:ext cx="885666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7774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Ardışık Dönüşümler:</a:t>
            </a:r>
            <a:r>
              <a:rPr lang="en-US" dirty="0">
                <a:solidFill>
                  <a:srgbClr val="80349E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Döndürme</a:t>
            </a:r>
            <a:endParaRPr lang="en-US" sz="3200" dirty="0">
              <a:solidFill>
                <a:srgbClr val="008000"/>
              </a:solidFill>
            </a:endParaRPr>
          </a:p>
        </p:txBody>
      </p:sp>
      <p:graphicFrame>
        <p:nvGraphicFramePr>
          <p:cNvPr id="17411" name="Object 6"/>
          <p:cNvGraphicFramePr>
            <a:graphicFrameLocks noChangeAspect="1"/>
          </p:cNvGraphicFramePr>
          <p:nvPr/>
        </p:nvGraphicFramePr>
        <p:xfrm>
          <a:off x="277813" y="1773238"/>
          <a:ext cx="863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6" name="Equation" r:id="rId3" imgW="8636000" imgH="4064000" progId="Equation.3">
                  <p:embed/>
                </p:oleObj>
              </mc:Choice>
              <mc:Fallback>
                <p:oleObj name="Equation" r:id="rId3" imgW="8636000" imgH="406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3" y="1773238"/>
                        <a:ext cx="863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7"/>
          <p:cNvGraphicFramePr>
            <a:graphicFrameLocks noChangeAspect="1"/>
          </p:cNvGraphicFramePr>
          <p:nvPr/>
        </p:nvGraphicFramePr>
        <p:xfrm>
          <a:off x="2414588" y="6337300"/>
          <a:ext cx="3149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7" name="Equation" r:id="rId5" imgW="3149600" imgH="520700" progId="Equation.3">
                  <p:embed/>
                </p:oleObj>
              </mc:Choice>
              <mc:Fallback>
                <p:oleObj name="Equation" r:id="rId5" imgW="31496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88" y="6337300"/>
                        <a:ext cx="3149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9926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Ardışık Dönüşümler:</a:t>
            </a:r>
            <a:r>
              <a:rPr lang="en-US" dirty="0">
                <a:solidFill>
                  <a:srgbClr val="80349E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Boyutlandırma</a:t>
            </a:r>
            <a:endParaRPr lang="en-US" sz="3200" dirty="0"/>
          </a:p>
        </p:txBody>
      </p:sp>
      <p:graphicFrame>
        <p:nvGraphicFramePr>
          <p:cNvPr id="18435" name="Object 5"/>
          <p:cNvGraphicFramePr>
            <a:graphicFrameLocks noChangeAspect="1"/>
          </p:cNvGraphicFramePr>
          <p:nvPr/>
        </p:nvGraphicFramePr>
        <p:xfrm>
          <a:off x="2411413" y="1331913"/>
          <a:ext cx="4318000" cy="431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0" name="Equation" r:id="rId3" imgW="4318000" imgH="4318000" progId="Equation.3">
                  <p:embed/>
                </p:oleObj>
              </mc:Choice>
              <mc:Fallback>
                <p:oleObj name="Equation" r:id="rId3" imgW="4318000" imgH="431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331913"/>
                        <a:ext cx="4318000" cy="431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6"/>
          <p:cNvGraphicFramePr>
            <a:graphicFrameLocks noChangeAspect="1"/>
          </p:cNvGraphicFramePr>
          <p:nvPr/>
        </p:nvGraphicFramePr>
        <p:xfrm>
          <a:off x="971550" y="5940425"/>
          <a:ext cx="7277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1" name="Equation" r:id="rId5" imgW="7277100" imgH="584200" progId="Equation.3">
                  <p:embed/>
                </p:oleObj>
              </mc:Choice>
              <mc:Fallback>
                <p:oleObj name="Equation" r:id="rId5" imgW="72771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940425"/>
                        <a:ext cx="72771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3360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Belli Bir Noktaya Göre Döndürme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dirty="0"/>
              <a:t>Şimdiye kadar gördüklerimiz hep, merkeze göre dönüşümlerdi.</a:t>
            </a:r>
          </a:p>
          <a:p>
            <a:pPr eaLnBrk="1" hangingPunct="1"/>
            <a:r>
              <a:rPr lang="tr-TR" dirty="0"/>
              <a:t>Herhangi bir noktadan döndürme için:</a:t>
            </a:r>
          </a:p>
          <a:p>
            <a:pPr lvl="1"/>
            <a:r>
              <a:rPr lang="tr-TR" dirty="0"/>
              <a:t>Objeyi döndürülecek nokta merkeze çakışacak şekilde kaydırırız.</a:t>
            </a:r>
          </a:p>
          <a:p>
            <a:pPr lvl="1"/>
            <a:r>
              <a:rPr lang="tr-TR" dirty="0"/>
              <a:t>Merkeze göre döndürme yöntemimizi uygularız.</a:t>
            </a:r>
          </a:p>
          <a:p>
            <a:pPr lvl="1"/>
            <a:r>
              <a:rPr lang="tr-TR" dirty="0"/>
              <a:t>Objeyi orijinal pozisyonuna alırız.</a:t>
            </a:r>
          </a:p>
        </p:txBody>
      </p:sp>
    </p:spTree>
    <p:extLst>
      <p:ext uri="{BB962C8B-B14F-4D97-AF65-F5344CB8AC3E}">
        <p14:creationId xmlns:p14="http://schemas.microsoft.com/office/powerpoint/2010/main" val="3409664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Belli Bir Noktaya Göre Döndürme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ED06-A45B-49F7-A4E7-E4A0A60926E4}" type="slidenum">
              <a:rPr lang="tr-TR" smtClean="0"/>
              <a:pPr/>
              <a:t>18</a:t>
            </a:fld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Örneğin (px,py) noktasına göre 90 derece sağa döndürme:</a:t>
            </a:r>
          </a:p>
          <a:p>
            <a:pPr lvl="1"/>
            <a:r>
              <a:rPr lang="tr-TR" sz="2400" dirty="0"/>
              <a:t>Not: İki boyutta döndürme z ekseninde döndürmedir.</a:t>
            </a:r>
            <a:br>
              <a:rPr lang="tr-TR" sz="2400" dirty="0">
                <a:latin typeface="Lucida Console" panose="020B0609040504020204" pitchFamily="49" charset="0"/>
              </a:rPr>
            </a:br>
            <a:br>
              <a:rPr lang="tr-TR" sz="2000" dirty="0">
                <a:latin typeface="Lucida Console" panose="020B0609040504020204" pitchFamily="49" charset="0"/>
              </a:rPr>
            </a:br>
            <a:r>
              <a:rPr lang="tr-TR" sz="2000" dirty="0">
                <a:latin typeface="Lucida Console" panose="020B0609040504020204" pitchFamily="49" charset="0"/>
              </a:rPr>
              <a:t>Gl.glTranslatef</a:t>
            </a:r>
            <a:r>
              <a:rPr lang="tr-TR" sz="2000">
                <a:latin typeface="Lucida Console" panose="020B0609040504020204" pitchFamily="49" charset="0"/>
              </a:rPr>
              <a:t>( px</a:t>
            </a:r>
            <a:r>
              <a:rPr lang="tr-TR" sz="2000" dirty="0">
                <a:latin typeface="Lucida Console" panose="020B0609040504020204" pitchFamily="49" charset="0"/>
              </a:rPr>
              <a:t>, </a:t>
            </a:r>
            <a:r>
              <a:rPr lang="tr-TR" sz="2000" dirty="0" err="1">
                <a:latin typeface="Lucida Console" panose="020B0609040504020204" pitchFamily="49" charset="0"/>
              </a:rPr>
              <a:t>py</a:t>
            </a:r>
            <a:r>
              <a:rPr lang="tr-TR" sz="2000" dirty="0">
                <a:latin typeface="Lucida Console" panose="020B0609040504020204" pitchFamily="49" charset="0"/>
              </a:rPr>
              <a:t>, 0 );</a:t>
            </a:r>
            <a:br>
              <a:rPr lang="tr-TR" sz="2000" dirty="0">
                <a:latin typeface="Lucida Console" panose="020B0609040504020204" pitchFamily="49" charset="0"/>
              </a:rPr>
            </a:br>
            <a:r>
              <a:rPr lang="tr-TR" sz="2000" dirty="0">
                <a:latin typeface="Lucida Console" panose="020B0609040504020204" pitchFamily="49" charset="0"/>
              </a:rPr>
              <a:t>Gl.glRotatef( 90, 0, 0, 1 );</a:t>
            </a:r>
            <a:br>
              <a:rPr lang="tr-TR" sz="2000" dirty="0">
                <a:latin typeface="Lucida Console" panose="020B0609040504020204" pitchFamily="49" charset="0"/>
              </a:rPr>
            </a:br>
            <a:r>
              <a:rPr lang="tr-TR" sz="2000" dirty="0">
                <a:latin typeface="Lucida Console" panose="020B0609040504020204" pitchFamily="49" charset="0"/>
              </a:rPr>
              <a:t>Gl.glTranslatef( -</a:t>
            </a:r>
            <a:r>
              <a:rPr lang="tr-TR" sz="2000" dirty="0" err="1">
                <a:latin typeface="Lucida Console" panose="020B0609040504020204" pitchFamily="49" charset="0"/>
              </a:rPr>
              <a:t>px</a:t>
            </a:r>
            <a:r>
              <a:rPr lang="tr-TR" sz="2000" dirty="0">
                <a:latin typeface="Lucida Console" panose="020B0609040504020204" pitchFamily="49" charset="0"/>
              </a:rPr>
              <a:t>, -</a:t>
            </a:r>
            <a:r>
              <a:rPr lang="tr-TR" sz="2000" dirty="0" err="1">
                <a:latin typeface="Lucida Console" panose="020B0609040504020204" pitchFamily="49" charset="0"/>
              </a:rPr>
              <a:t>py</a:t>
            </a:r>
            <a:r>
              <a:rPr lang="tr-TR" sz="2000" dirty="0">
                <a:latin typeface="Lucida Console" panose="020B0609040504020204" pitchFamily="49" charset="0"/>
              </a:rPr>
              <a:t>, 0 );</a:t>
            </a:r>
            <a:br>
              <a:rPr lang="tr-TR" sz="2000" dirty="0">
                <a:latin typeface="Lucida Console" panose="020B0609040504020204" pitchFamily="49" charset="0"/>
              </a:rPr>
            </a:br>
            <a:r>
              <a:rPr lang="tr-TR" sz="2000" dirty="0">
                <a:latin typeface="Lucida Console" panose="020B0609040504020204" pitchFamily="49" charset="0"/>
              </a:rPr>
              <a:t>drawObject( );</a:t>
            </a:r>
            <a:br>
              <a:rPr lang="tr-TR" sz="2000" dirty="0">
                <a:latin typeface="Lucida Console" panose="020B0609040504020204" pitchFamily="49" charset="0"/>
              </a:rPr>
            </a:br>
            <a:endParaRPr lang="tr-TR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896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Belli Bir Noktaya Göre Döndürme</a:t>
            </a:r>
            <a:endParaRPr lang="en-US" sz="4000" dirty="0">
              <a:solidFill>
                <a:srgbClr val="800080"/>
              </a:solidFill>
            </a:endParaRPr>
          </a:p>
        </p:txBody>
      </p:sp>
      <p:sp>
        <p:nvSpPr>
          <p:cNvPr id="20483" name="Line 5"/>
          <p:cNvSpPr>
            <a:spLocks noChangeShapeType="1"/>
          </p:cNvSpPr>
          <p:nvPr/>
        </p:nvSpPr>
        <p:spPr bwMode="auto">
          <a:xfrm flipV="1">
            <a:off x="395288" y="3357563"/>
            <a:ext cx="1587" cy="151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0484" name="Line 6"/>
          <p:cNvSpPr>
            <a:spLocks noChangeShapeType="1"/>
          </p:cNvSpPr>
          <p:nvPr/>
        </p:nvSpPr>
        <p:spPr bwMode="auto">
          <a:xfrm>
            <a:off x="395288" y="4868863"/>
            <a:ext cx="1512887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0485" name="AutoShape 13"/>
          <p:cNvSpPr>
            <a:spLocks noChangeArrowheads="1"/>
          </p:cNvSpPr>
          <p:nvPr/>
        </p:nvSpPr>
        <p:spPr bwMode="auto">
          <a:xfrm>
            <a:off x="827088" y="3500438"/>
            <a:ext cx="503237" cy="1152525"/>
          </a:xfrm>
          <a:prstGeom prst="flowChartExtra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0486" name="AutoShape 14"/>
          <p:cNvSpPr>
            <a:spLocks noChangeArrowheads="1"/>
          </p:cNvSpPr>
          <p:nvPr/>
        </p:nvSpPr>
        <p:spPr bwMode="auto">
          <a:xfrm>
            <a:off x="1042988" y="4292600"/>
            <a:ext cx="71437" cy="71438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0487" name="AutoShape 15"/>
          <p:cNvSpPr>
            <a:spLocks noChangeArrowheads="1"/>
          </p:cNvSpPr>
          <p:nvPr/>
        </p:nvSpPr>
        <p:spPr bwMode="auto">
          <a:xfrm>
            <a:off x="2843213" y="4005263"/>
            <a:ext cx="503237" cy="1152525"/>
          </a:xfrm>
          <a:prstGeom prst="flowChartExtra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0488" name="Line 16"/>
          <p:cNvSpPr>
            <a:spLocks noChangeShapeType="1"/>
          </p:cNvSpPr>
          <p:nvPr/>
        </p:nvSpPr>
        <p:spPr bwMode="auto">
          <a:xfrm>
            <a:off x="2339975" y="4868863"/>
            <a:ext cx="1512888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0489" name="AutoShape 17"/>
          <p:cNvSpPr>
            <a:spLocks noChangeArrowheads="1"/>
          </p:cNvSpPr>
          <p:nvPr/>
        </p:nvSpPr>
        <p:spPr bwMode="auto">
          <a:xfrm>
            <a:off x="3059113" y="4822825"/>
            <a:ext cx="71437" cy="71438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0490" name="Line 18"/>
          <p:cNvSpPr>
            <a:spLocks noChangeShapeType="1"/>
          </p:cNvSpPr>
          <p:nvPr/>
        </p:nvSpPr>
        <p:spPr bwMode="auto">
          <a:xfrm flipV="1">
            <a:off x="3094038" y="3716338"/>
            <a:ext cx="0" cy="1657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0491" name="AutoShape 24"/>
          <p:cNvSpPr>
            <a:spLocks noChangeArrowheads="1"/>
          </p:cNvSpPr>
          <p:nvPr/>
        </p:nvSpPr>
        <p:spPr bwMode="auto">
          <a:xfrm>
            <a:off x="5075238" y="4822825"/>
            <a:ext cx="71437" cy="71438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0492" name="Line 25"/>
          <p:cNvSpPr>
            <a:spLocks noChangeShapeType="1"/>
          </p:cNvSpPr>
          <p:nvPr/>
        </p:nvSpPr>
        <p:spPr bwMode="auto">
          <a:xfrm flipV="1">
            <a:off x="5110163" y="3716338"/>
            <a:ext cx="0" cy="1657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0493" name="AutoShape 26"/>
          <p:cNvSpPr>
            <a:spLocks noChangeArrowheads="1"/>
          </p:cNvSpPr>
          <p:nvPr/>
        </p:nvSpPr>
        <p:spPr bwMode="auto">
          <a:xfrm rot="-5400000">
            <a:off x="4752182" y="4294981"/>
            <a:ext cx="503238" cy="1152525"/>
          </a:xfrm>
          <a:prstGeom prst="flowChartExtra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0494" name="Line 28"/>
          <p:cNvSpPr>
            <a:spLocks noChangeShapeType="1"/>
          </p:cNvSpPr>
          <p:nvPr/>
        </p:nvSpPr>
        <p:spPr bwMode="auto">
          <a:xfrm>
            <a:off x="4138613" y="4868863"/>
            <a:ext cx="17287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0495" name="AutoShape 29"/>
          <p:cNvSpPr>
            <a:spLocks noChangeArrowheads="1"/>
          </p:cNvSpPr>
          <p:nvPr/>
        </p:nvSpPr>
        <p:spPr bwMode="auto">
          <a:xfrm>
            <a:off x="5075238" y="4835525"/>
            <a:ext cx="71437" cy="71438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0496" name="AutoShape 35"/>
          <p:cNvSpPr>
            <a:spLocks noChangeArrowheads="1"/>
          </p:cNvSpPr>
          <p:nvPr/>
        </p:nvSpPr>
        <p:spPr bwMode="auto">
          <a:xfrm>
            <a:off x="7164388" y="4437063"/>
            <a:ext cx="71437" cy="71437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0497" name="Line 36"/>
          <p:cNvSpPr>
            <a:spLocks noChangeShapeType="1"/>
          </p:cNvSpPr>
          <p:nvPr/>
        </p:nvSpPr>
        <p:spPr bwMode="auto">
          <a:xfrm flipV="1">
            <a:off x="6516688" y="3716338"/>
            <a:ext cx="0" cy="1657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0498" name="AutoShape 37"/>
          <p:cNvSpPr>
            <a:spLocks noChangeArrowheads="1"/>
          </p:cNvSpPr>
          <p:nvPr/>
        </p:nvSpPr>
        <p:spPr bwMode="auto">
          <a:xfrm rot="-5400000">
            <a:off x="6696869" y="3825081"/>
            <a:ext cx="503238" cy="1152525"/>
          </a:xfrm>
          <a:prstGeom prst="flowChartExtra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0499" name="Line 38"/>
          <p:cNvSpPr>
            <a:spLocks noChangeShapeType="1"/>
          </p:cNvSpPr>
          <p:nvPr/>
        </p:nvSpPr>
        <p:spPr bwMode="auto">
          <a:xfrm>
            <a:off x="6227763" y="4868863"/>
            <a:ext cx="17287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0500" name="AutoShape 42"/>
          <p:cNvSpPr>
            <a:spLocks noChangeArrowheads="1"/>
          </p:cNvSpPr>
          <p:nvPr/>
        </p:nvSpPr>
        <p:spPr bwMode="auto">
          <a:xfrm>
            <a:off x="7164388" y="4365625"/>
            <a:ext cx="71437" cy="71438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3011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2875"/>
          </a:xfrm>
        </p:spPr>
        <p:txBody>
          <a:bodyPr>
            <a:normAutofit fontScale="90000"/>
          </a:bodyPr>
          <a:lstStyle/>
          <a:p>
            <a:r>
              <a:rPr lang="tr-TR" sz="3200" dirty="0"/>
              <a:t>Temel Dönüşüm İşlemleri:</a:t>
            </a:r>
            <a:br>
              <a:rPr lang="tr-TR" sz="3200" dirty="0"/>
            </a:br>
            <a:r>
              <a:rPr lang="tr-TR" sz="3200" dirty="0"/>
              <a:t>Öteleme (</a:t>
            </a:r>
            <a:r>
              <a:rPr lang="tr-TR" sz="3200" i="1" dirty="0"/>
              <a:t>Translate</a:t>
            </a:r>
            <a:r>
              <a:rPr lang="tr-TR" sz="3200" dirty="0"/>
              <a:t>), Döndürme (</a:t>
            </a:r>
            <a:r>
              <a:rPr lang="tr-TR" sz="3200" i="1" dirty="0"/>
              <a:t>Rotate</a:t>
            </a:r>
            <a:r>
              <a:rPr lang="tr-TR" sz="3200" dirty="0"/>
              <a:t>) ve Boyutlandırma (</a:t>
            </a:r>
            <a:r>
              <a:rPr lang="tr-TR" sz="3200" i="1" dirty="0"/>
              <a:t>Scale</a:t>
            </a:r>
            <a:r>
              <a:rPr lang="tr-TR" sz="3200" dirty="0"/>
              <a:t>)</a:t>
            </a:r>
            <a:endParaRPr lang="en-US" sz="3200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351088" y="1556792"/>
            <a:ext cx="6670675" cy="3549650"/>
          </a:xfrm>
        </p:spPr>
        <p:txBody>
          <a:bodyPr/>
          <a:lstStyle/>
          <a:p>
            <a:r>
              <a:rPr lang="tr-TR" sz="2400" dirty="0"/>
              <a:t>Model uzayında tanımlı nesneleri sahne uzayında yerlerine yerleştirme</a:t>
            </a:r>
            <a:endParaRPr lang="en-US" sz="2400" dirty="0"/>
          </a:p>
        </p:txBody>
      </p:sp>
      <p:pic>
        <p:nvPicPr>
          <p:cNvPr id="4100" name="Picture 2" descr="3d dinner table chairs model - Dinner Table and chairs by 3d_moli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5" y="2924175"/>
            <a:ext cx="3843338" cy="384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3d dinner table chairs model - Dinner Table and chairs by 3d_moli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611438"/>
            <a:ext cx="3697287" cy="369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4130675"/>
            <a:ext cx="1536700" cy="274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ular Callout 4"/>
          <p:cNvSpPr>
            <a:spLocks noChangeArrowheads="1"/>
          </p:cNvSpPr>
          <p:nvPr/>
        </p:nvSpPr>
        <p:spPr bwMode="auto">
          <a:xfrm>
            <a:off x="107950" y="1412875"/>
            <a:ext cx="2208213" cy="1152525"/>
          </a:xfrm>
          <a:prstGeom prst="wedgeRectCallout">
            <a:avLst>
              <a:gd name="adj1" fmla="val -3204"/>
              <a:gd name="adj2" fmla="val 83074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r>
              <a:rPr lang="tr-TR" sz="1600" dirty="0"/>
              <a:t>Ötele,  döndür ve  tüm </a:t>
            </a:r>
            <a:br>
              <a:rPr lang="tr-TR" sz="1600" dirty="0"/>
            </a:br>
            <a:r>
              <a:rPr lang="tr-TR" sz="1600" dirty="0"/>
              <a:t>sandalyeleri biraz küçült</a:t>
            </a:r>
            <a:endParaRPr lang="en-US" sz="1600" dirty="0"/>
          </a:p>
        </p:txBody>
      </p:sp>
      <p:sp>
        <p:nvSpPr>
          <p:cNvPr id="4104" name="Rectangular Callout 8"/>
          <p:cNvSpPr>
            <a:spLocks noChangeArrowheads="1"/>
          </p:cNvSpPr>
          <p:nvPr/>
        </p:nvSpPr>
        <p:spPr bwMode="auto">
          <a:xfrm>
            <a:off x="3779838" y="2565400"/>
            <a:ext cx="2209800" cy="1150938"/>
          </a:xfrm>
          <a:prstGeom prst="wedgeRectCallout">
            <a:avLst>
              <a:gd name="adj1" fmla="val -29648"/>
              <a:gd name="adj2" fmla="val 88222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r>
              <a:rPr lang="tr-TR" sz="1600" dirty="0"/>
              <a:t>Bu masayı sahnede ötele</a:t>
            </a:r>
            <a:br>
              <a:rPr lang="tr-TR" sz="1600" dirty="0"/>
            </a:br>
            <a:r>
              <a:rPr lang="tr-TR" sz="1600" dirty="0"/>
              <a:t>ve döndür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2998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Belli Bir Noktaya Göre Döndürme</a:t>
            </a:r>
            <a:endParaRPr lang="en-US" sz="3200" dirty="0">
              <a:solidFill>
                <a:srgbClr val="800080"/>
              </a:solidFill>
            </a:endParaRPr>
          </a:p>
        </p:txBody>
      </p:sp>
      <p:graphicFrame>
        <p:nvGraphicFramePr>
          <p:cNvPr id="21507" name="Object 4"/>
          <p:cNvGraphicFramePr>
            <a:graphicFrameLocks noChangeAspect="1"/>
          </p:cNvGraphicFramePr>
          <p:nvPr/>
        </p:nvGraphicFramePr>
        <p:xfrm>
          <a:off x="755650" y="1268413"/>
          <a:ext cx="76581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6" name="Equation" r:id="rId3" imgW="7658100" imgH="4064000" progId="Equation.3">
                  <p:embed/>
                </p:oleObj>
              </mc:Choice>
              <mc:Fallback>
                <p:oleObj name="Equation" r:id="rId3" imgW="7658100" imgH="406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268413"/>
                        <a:ext cx="76581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5"/>
          <p:cNvGraphicFramePr>
            <a:graphicFrameLocks noChangeAspect="1"/>
          </p:cNvGraphicFramePr>
          <p:nvPr/>
        </p:nvGraphicFramePr>
        <p:xfrm>
          <a:off x="539750" y="5949950"/>
          <a:ext cx="7556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7" name="Equation" r:id="rId5" imgW="7556500" imgH="520700" progId="Equation.3">
                  <p:embed/>
                </p:oleObj>
              </mc:Choice>
              <mc:Fallback>
                <p:oleObj name="Equation" r:id="rId5" imgW="75565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949950"/>
                        <a:ext cx="7556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AEB87FC-3BF0-43AB-A105-71D9E113B8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2227" y="1916832"/>
            <a:ext cx="293269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26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600" dirty="0"/>
              <a:t>Belli Bir Noktaya Göre Boyutlandırma</a:t>
            </a:r>
            <a:endParaRPr lang="tr-TR" sz="3600" dirty="0">
              <a:solidFill>
                <a:srgbClr val="800080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Herhangi bir noktaya göre boyutlandırma için:</a:t>
            </a:r>
          </a:p>
          <a:p>
            <a:pPr lvl="1"/>
            <a:r>
              <a:rPr lang="tr-TR" dirty="0"/>
              <a:t>Objeyi bu nokta merkeze çakışacak şekilde kaydırırız.</a:t>
            </a:r>
          </a:p>
          <a:p>
            <a:pPr lvl="1"/>
            <a:r>
              <a:rPr lang="tr-TR" dirty="0"/>
              <a:t>Merkeze göre boyutlandırma yöntemimizi uygularız.</a:t>
            </a:r>
          </a:p>
          <a:p>
            <a:pPr lvl="1"/>
            <a:r>
              <a:rPr lang="tr-TR" dirty="0"/>
              <a:t>Objeyi orijinal pozisyonuna alırız.</a:t>
            </a:r>
          </a:p>
        </p:txBody>
      </p:sp>
    </p:spTree>
    <p:extLst>
      <p:ext uri="{BB962C8B-B14F-4D97-AF65-F5344CB8AC3E}">
        <p14:creationId xmlns:p14="http://schemas.microsoft.com/office/powerpoint/2010/main" val="1862155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Belli Bir Noktaya Göre Boyutlandırma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ED06-A45B-49F7-A4E7-E4A0A60926E4}" type="slidenum">
              <a:rPr lang="tr-TR" smtClean="0"/>
              <a:pPr/>
              <a:t>22</a:t>
            </a:fld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Örneğin (px,py) noktasına göre boydan yarıya indirmek, enini ise 2 katına çıkartmak için:</a:t>
            </a:r>
          </a:p>
          <a:p>
            <a:pPr marL="274320" lvl="1" indent="0">
              <a:buNone/>
            </a:pPr>
            <a:br>
              <a:rPr lang="tr-TR" sz="2400" dirty="0">
                <a:latin typeface="Lucida Console" panose="020B0609040504020204" pitchFamily="49" charset="0"/>
              </a:rPr>
            </a:br>
            <a:br>
              <a:rPr lang="tr-TR" sz="2000" dirty="0">
                <a:latin typeface="Lucida Console" panose="020B0609040504020204" pitchFamily="49" charset="0"/>
              </a:rPr>
            </a:br>
            <a:r>
              <a:rPr lang="tr-TR" sz="2000" dirty="0">
                <a:latin typeface="Lucida Console" panose="020B0609040504020204" pitchFamily="49" charset="0"/>
              </a:rPr>
              <a:t>Gl.glTranslatef( </a:t>
            </a:r>
            <a:r>
              <a:rPr lang="tr-TR" sz="2000" dirty="0" err="1">
                <a:latin typeface="Lucida Console" panose="020B0609040504020204" pitchFamily="49" charset="0"/>
              </a:rPr>
              <a:t>px</a:t>
            </a:r>
            <a:r>
              <a:rPr lang="tr-TR" sz="2000" dirty="0">
                <a:latin typeface="Lucida Console" panose="020B0609040504020204" pitchFamily="49" charset="0"/>
              </a:rPr>
              <a:t>, </a:t>
            </a:r>
            <a:r>
              <a:rPr lang="tr-TR" sz="2000" dirty="0" err="1">
                <a:latin typeface="Lucida Console" panose="020B0609040504020204" pitchFamily="49" charset="0"/>
              </a:rPr>
              <a:t>py</a:t>
            </a:r>
            <a:r>
              <a:rPr lang="tr-TR" sz="2000" dirty="0">
                <a:latin typeface="Lucida Console" panose="020B0609040504020204" pitchFamily="49" charset="0"/>
              </a:rPr>
              <a:t>, 0 );</a:t>
            </a:r>
            <a:br>
              <a:rPr lang="tr-TR" sz="2000" dirty="0">
                <a:latin typeface="Lucida Console" panose="020B0609040504020204" pitchFamily="49" charset="0"/>
              </a:rPr>
            </a:br>
            <a:r>
              <a:rPr lang="tr-TR" sz="2000" dirty="0">
                <a:latin typeface="Lucida Console" panose="020B0609040504020204" pitchFamily="49" charset="0"/>
              </a:rPr>
              <a:t>Gl.glScalef( 2.0, 0.5, 1.0 );</a:t>
            </a:r>
            <a:br>
              <a:rPr lang="tr-TR" sz="2000" dirty="0">
                <a:latin typeface="Lucida Console" panose="020B0609040504020204" pitchFamily="49" charset="0"/>
              </a:rPr>
            </a:br>
            <a:r>
              <a:rPr lang="tr-TR" sz="2000" dirty="0">
                <a:latin typeface="Lucida Console" panose="020B0609040504020204" pitchFamily="49" charset="0"/>
              </a:rPr>
              <a:t>Gl.glTranslatef( -</a:t>
            </a:r>
            <a:r>
              <a:rPr lang="tr-TR" sz="2000" dirty="0" err="1">
                <a:latin typeface="Lucida Console" panose="020B0609040504020204" pitchFamily="49" charset="0"/>
              </a:rPr>
              <a:t>px</a:t>
            </a:r>
            <a:r>
              <a:rPr lang="tr-TR" sz="2000" dirty="0">
                <a:latin typeface="Lucida Console" panose="020B0609040504020204" pitchFamily="49" charset="0"/>
              </a:rPr>
              <a:t>, -</a:t>
            </a:r>
            <a:r>
              <a:rPr lang="tr-TR" sz="2000" dirty="0" err="1">
                <a:latin typeface="Lucida Console" panose="020B0609040504020204" pitchFamily="49" charset="0"/>
              </a:rPr>
              <a:t>py</a:t>
            </a:r>
            <a:r>
              <a:rPr lang="tr-TR" sz="2000" dirty="0">
                <a:latin typeface="Lucida Console" panose="020B0609040504020204" pitchFamily="49" charset="0"/>
              </a:rPr>
              <a:t>, 0 );</a:t>
            </a:r>
            <a:br>
              <a:rPr lang="tr-TR" sz="2000" dirty="0">
                <a:latin typeface="Lucida Console" panose="020B0609040504020204" pitchFamily="49" charset="0"/>
              </a:rPr>
            </a:br>
            <a:r>
              <a:rPr lang="tr-TR" sz="2000" dirty="0">
                <a:latin typeface="Lucida Console" panose="020B0609040504020204" pitchFamily="49" charset="0"/>
              </a:rPr>
              <a:t>drawObject( );</a:t>
            </a:r>
            <a:br>
              <a:rPr lang="tr-TR" sz="2000" dirty="0">
                <a:latin typeface="Lucida Console" panose="020B0609040504020204" pitchFamily="49" charset="0"/>
              </a:rPr>
            </a:br>
            <a:endParaRPr lang="tr-TR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021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Belli Bir Noktaya Göre Boyutlandırma</a:t>
            </a:r>
          </a:p>
        </p:txBody>
      </p:sp>
      <p:sp>
        <p:nvSpPr>
          <p:cNvPr id="23555" name="Line 4"/>
          <p:cNvSpPr>
            <a:spLocks noChangeShapeType="1"/>
          </p:cNvSpPr>
          <p:nvPr/>
        </p:nvSpPr>
        <p:spPr bwMode="auto">
          <a:xfrm flipV="1">
            <a:off x="395288" y="3357563"/>
            <a:ext cx="1587" cy="151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3556" name="Line 5"/>
          <p:cNvSpPr>
            <a:spLocks noChangeShapeType="1"/>
          </p:cNvSpPr>
          <p:nvPr/>
        </p:nvSpPr>
        <p:spPr bwMode="auto">
          <a:xfrm>
            <a:off x="395288" y="4868863"/>
            <a:ext cx="1512887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3557" name="AutoShape 6"/>
          <p:cNvSpPr>
            <a:spLocks noChangeArrowheads="1"/>
          </p:cNvSpPr>
          <p:nvPr/>
        </p:nvSpPr>
        <p:spPr bwMode="auto">
          <a:xfrm>
            <a:off x="827088" y="3500438"/>
            <a:ext cx="503237" cy="1152525"/>
          </a:xfrm>
          <a:prstGeom prst="flowChartExtra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3558" name="AutoShape 7"/>
          <p:cNvSpPr>
            <a:spLocks noChangeArrowheads="1"/>
          </p:cNvSpPr>
          <p:nvPr/>
        </p:nvSpPr>
        <p:spPr bwMode="auto">
          <a:xfrm>
            <a:off x="1042988" y="4292600"/>
            <a:ext cx="71437" cy="71438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3559" name="AutoShape 8"/>
          <p:cNvSpPr>
            <a:spLocks noChangeArrowheads="1"/>
          </p:cNvSpPr>
          <p:nvPr/>
        </p:nvSpPr>
        <p:spPr bwMode="auto">
          <a:xfrm>
            <a:off x="2843213" y="4005263"/>
            <a:ext cx="503237" cy="1152525"/>
          </a:xfrm>
          <a:prstGeom prst="flowChartExtra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3560" name="Line 9"/>
          <p:cNvSpPr>
            <a:spLocks noChangeShapeType="1"/>
          </p:cNvSpPr>
          <p:nvPr/>
        </p:nvSpPr>
        <p:spPr bwMode="auto">
          <a:xfrm>
            <a:off x="2339975" y="4868863"/>
            <a:ext cx="1512888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3561" name="AutoShape 10"/>
          <p:cNvSpPr>
            <a:spLocks noChangeArrowheads="1"/>
          </p:cNvSpPr>
          <p:nvPr/>
        </p:nvSpPr>
        <p:spPr bwMode="auto">
          <a:xfrm>
            <a:off x="3059113" y="4822825"/>
            <a:ext cx="71437" cy="71438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3562" name="Line 11"/>
          <p:cNvSpPr>
            <a:spLocks noChangeShapeType="1"/>
          </p:cNvSpPr>
          <p:nvPr/>
        </p:nvSpPr>
        <p:spPr bwMode="auto">
          <a:xfrm flipV="1">
            <a:off x="3094038" y="3716338"/>
            <a:ext cx="0" cy="1657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3563" name="AutoShape 12"/>
          <p:cNvSpPr>
            <a:spLocks noChangeArrowheads="1"/>
          </p:cNvSpPr>
          <p:nvPr/>
        </p:nvSpPr>
        <p:spPr bwMode="auto">
          <a:xfrm>
            <a:off x="5075238" y="4822825"/>
            <a:ext cx="71437" cy="71438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3564" name="Line 13"/>
          <p:cNvSpPr>
            <a:spLocks noChangeShapeType="1"/>
          </p:cNvSpPr>
          <p:nvPr/>
        </p:nvSpPr>
        <p:spPr bwMode="auto">
          <a:xfrm flipV="1">
            <a:off x="5110163" y="3716338"/>
            <a:ext cx="0" cy="1657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3565" name="Line 15"/>
          <p:cNvSpPr>
            <a:spLocks noChangeShapeType="1"/>
          </p:cNvSpPr>
          <p:nvPr/>
        </p:nvSpPr>
        <p:spPr bwMode="auto">
          <a:xfrm>
            <a:off x="4138613" y="4868863"/>
            <a:ext cx="17287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3566" name="AutoShape 16"/>
          <p:cNvSpPr>
            <a:spLocks noChangeArrowheads="1"/>
          </p:cNvSpPr>
          <p:nvPr/>
        </p:nvSpPr>
        <p:spPr bwMode="auto">
          <a:xfrm>
            <a:off x="5075238" y="4835525"/>
            <a:ext cx="71437" cy="71438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3567" name="Line 18"/>
          <p:cNvSpPr>
            <a:spLocks noChangeShapeType="1"/>
          </p:cNvSpPr>
          <p:nvPr/>
        </p:nvSpPr>
        <p:spPr bwMode="auto">
          <a:xfrm flipV="1">
            <a:off x="6516688" y="3716338"/>
            <a:ext cx="0" cy="1657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3568" name="Line 20"/>
          <p:cNvSpPr>
            <a:spLocks noChangeShapeType="1"/>
          </p:cNvSpPr>
          <p:nvPr/>
        </p:nvSpPr>
        <p:spPr bwMode="auto">
          <a:xfrm>
            <a:off x="6227763" y="4868863"/>
            <a:ext cx="17287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3569" name="AutoShape 23"/>
          <p:cNvSpPr>
            <a:spLocks noChangeArrowheads="1"/>
          </p:cNvSpPr>
          <p:nvPr/>
        </p:nvSpPr>
        <p:spPr bwMode="auto">
          <a:xfrm>
            <a:off x="4643438" y="4508500"/>
            <a:ext cx="936625" cy="57626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3570" name="AutoShape 25"/>
          <p:cNvSpPr>
            <a:spLocks noChangeArrowheads="1"/>
          </p:cNvSpPr>
          <p:nvPr/>
        </p:nvSpPr>
        <p:spPr bwMode="auto">
          <a:xfrm>
            <a:off x="6732588" y="4076700"/>
            <a:ext cx="936625" cy="57626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3571" name="AutoShape 26"/>
          <p:cNvSpPr>
            <a:spLocks noChangeArrowheads="1"/>
          </p:cNvSpPr>
          <p:nvPr/>
        </p:nvSpPr>
        <p:spPr bwMode="auto">
          <a:xfrm>
            <a:off x="7164388" y="4411663"/>
            <a:ext cx="71437" cy="71437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3572" name="AutoShape 27"/>
          <p:cNvSpPr>
            <a:spLocks noChangeArrowheads="1"/>
          </p:cNvSpPr>
          <p:nvPr/>
        </p:nvSpPr>
        <p:spPr bwMode="auto">
          <a:xfrm>
            <a:off x="5076825" y="4843463"/>
            <a:ext cx="71438" cy="71437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3573" name="Text Box 28"/>
          <p:cNvSpPr txBox="1">
            <a:spLocks noChangeArrowheads="1"/>
          </p:cNvSpPr>
          <p:nvPr/>
        </p:nvSpPr>
        <p:spPr bwMode="auto">
          <a:xfrm>
            <a:off x="1116013" y="3644900"/>
            <a:ext cx="100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b="1" i="1" dirty="0"/>
              <a:t>(x</a:t>
            </a:r>
            <a:r>
              <a:rPr lang="tr-TR" b="1" i="1" baseline="-25000" dirty="0"/>
              <a:t>r</a:t>
            </a:r>
            <a:r>
              <a:rPr lang="tr-TR" b="1" i="1" dirty="0"/>
              <a:t>, y</a:t>
            </a:r>
            <a:r>
              <a:rPr lang="tr-TR" b="1" i="1" baseline="-25000" dirty="0"/>
              <a:t>r</a:t>
            </a:r>
            <a:r>
              <a:rPr lang="tr-TR" b="1" i="1" dirty="0"/>
              <a:t>)</a:t>
            </a:r>
            <a:endParaRPr lang="en-US" b="1" i="1" dirty="0"/>
          </a:p>
        </p:txBody>
      </p:sp>
      <p:sp>
        <p:nvSpPr>
          <p:cNvPr id="23574" name="Line 29"/>
          <p:cNvSpPr>
            <a:spLocks noChangeShapeType="1"/>
          </p:cNvSpPr>
          <p:nvPr/>
        </p:nvSpPr>
        <p:spPr bwMode="auto">
          <a:xfrm flipH="1">
            <a:off x="1116013" y="4076700"/>
            <a:ext cx="360362" cy="215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3575" name="Text Box 30"/>
          <p:cNvSpPr txBox="1">
            <a:spLocks noChangeArrowheads="1"/>
          </p:cNvSpPr>
          <p:nvPr/>
        </p:nvSpPr>
        <p:spPr bwMode="auto">
          <a:xfrm>
            <a:off x="7235825" y="3709988"/>
            <a:ext cx="100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b="1" i="1" dirty="0"/>
              <a:t>(x</a:t>
            </a:r>
            <a:r>
              <a:rPr lang="tr-TR" b="1" i="1" baseline="-25000" dirty="0"/>
              <a:t>r</a:t>
            </a:r>
            <a:r>
              <a:rPr lang="tr-TR" b="1" i="1" dirty="0"/>
              <a:t>, y</a:t>
            </a:r>
            <a:r>
              <a:rPr lang="tr-TR" b="1" i="1" baseline="-25000" dirty="0"/>
              <a:t>r</a:t>
            </a:r>
            <a:r>
              <a:rPr lang="tr-TR" b="1" i="1" dirty="0"/>
              <a:t>)</a:t>
            </a:r>
            <a:endParaRPr lang="en-US" b="1" i="1" dirty="0"/>
          </a:p>
        </p:txBody>
      </p:sp>
      <p:sp>
        <p:nvSpPr>
          <p:cNvPr id="23576" name="Line 31"/>
          <p:cNvSpPr>
            <a:spLocks noChangeShapeType="1"/>
          </p:cNvSpPr>
          <p:nvPr/>
        </p:nvSpPr>
        <p:spPr bwMode="auto">
          <a:xfrm flipH="1">
            <a:off x="7235825" y="4149725"/>
            <a:ext cx="360363" cy="215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85994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9" name="Object 4"/>
          <p:cNvGraphicFramePr>
            <a:graphicFrameLocks noChangeAspect="1"/>
          </p:cNvGraphicFramePr>
          <p:nvPr/>
        </p:nvGraphicFramePr>
        <p:xfrm>
          <a:off x="1187450" y="1700213"/>
          <a:ext cx="5256213" cy="386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0" name="Equation" r:id="rId3" imgW="2400300" imgH="1765300" progId="Equation.3">
                  <p:embed/>
                </p:oleObj>
              </mc:Choice>
              <mc:Fallback>
                <p:oleObj name="Equation" r:id="rId3" imgW="2400300" imgH="176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700213"/>
                        <a:ext cx="5256213" cy="386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5"/>
          <p:cNvGraphicFramePr>
            <a:graphicFrameLocks noChangeAspect="1"/>
          </p:cNvGraphicFramePr>
          <p:nvPr/>
        </p:nvGraphicFramePr>
        <p:xfrm>
          <a:off x="755650" y="6092825"/>
          <a:ext cx="694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1" name="Equation" r:id="rId5" imgW="9131300" imgH="584200" progId="Equation.3">
                  <p:embed/>
                </p:oleObj>
              </mc:Choice>
              <mc:Fallback>
                <p:oleObj name="Equation" r:id="rId5" imgW="91313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6092825"/>
                        <a:ext cx="6946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Belli Bir Noktaya Göre Boyutlandırma</a:t>
            </a:r>
          </a:p>
        </p:txBody>
      </p:sp>
    </p:spTree>
    <p:extLst>
      <p:ext uri="{BB962C8B-B14F-4D97-AF65-F5344CB8AC3E}">
        <p14:creationId xmlns:p14="http://schemas.microsoft.com/office/powerpoint/2010/main" val="2595692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3200" dirty="0"/>
              <a:t>Dönüşüm Birleştirme Özellikleri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tr-TR" sz="2800" dirty="0">
              <a:solidFill>
                <a:srgbClr val="9933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tr-TR" sz="2800" dirty="0">
              <a:solidFill>
                <a:srgbClr val="9933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tr-TR" sz="2800" dirty="0">
                <a:solidFill>
                  <a:srgbClr val="993300"/>
                </a:solidFill>
              </a:rPr>
              <a:t>Matris çarpımları farklı sırada yapılabilir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sz="2800" dirty="0">
                <a:solidFill>
                  <a:srgbClr val="00FF00"/>
                </a:solidFill>
              </a:rPr>
              <a:t>    </a:t>
            </a:r>
          </a:p>
          <a:p>
            <a:pPr eaLnBrk="1" hangingPunct="1">
              <a:lnSpc>
                <a:spcPct val="90000"/>
              </a:lnSpc>
            </a:pPr>
            <a:endParaRPr lang="tr-TR" sz="2800" dirty="0">
              <a:solidFill>
                <a:srgbClr val="00FF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tr-TR" sz="2800" dirty="0">
                <a:solidFill>
                  <a:srgbClr val="993300"/>
                </a:solidFill>
              </a:rPr>
              <a:t>Ancak matrislerin yerleri değiştirilemez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tr-TR" sz="2800" dirty="0">
              <a:solidFill>
                <a:srgbClr val="00FF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tr-TR" sz="2800" dirty="0">
              <a:solidFill>
                <a:srgbClr val="00FF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sz="2800" dirty="0">
                <a:solidFill>
                  <a:srgbClr val="00FF00"/>
                </a:solidFill>
              </a:rPr>
              <a:t>    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1187450" y="2852738"/>
          <a:ext cx="5854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6" name="Equation" r:id="rId3" imgW="5854700" imgH="482600" progId="Equation.3">
                  <p:embed/>
                </p:oleObj>
              </mc:Choice>
              <mc:Fallback>
                <p:oleObj name="Equation" r:id="rId3" imgW="58547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852738"/>
                        <a:ext cx="5854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1403350" y="4437063"/>
          <a:ext cx="2260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7" name="Equation" r:id="rId5" imgW="2260600" imgH="368300" progId="Equation.3">
                  <p:embed/>
                </p:oleObj>
              </mc:Choice>
              <mc:Fallback>
                <p:oleObj name="Equation" r:id="rId5" imgW="22606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437063"/>
                        <a:ext cx="2260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9653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Diğer Dönüşümler</a:t>
            </a:r>
          </a:p>
        </p:txBody>
      </p:sp>
      <p:sp>
        <p:nvSpPr>
          <p:cNvPr id="26627" name="Rectangle 1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tr-TR" dirty="0"/>
          </a:p>
          <a:p>
            <a:pPr eaLnBrk="1" hangingPunct="1"/>
            <a:endParaRPr lang="tr-TR" dirty="0"/>
          </a:p>
          <a:p>
            <a:pPr eaLnBrk="1" hangingPunct="1"/>
            <a:r>
              <a:rPr lang="tr-TR" dirty="0"/>
              <a:t>Yansıtma  </a:t>
            </a:r>
          </a:p>
          <a:p>
            <a:pPr eaLnBrk="1" hangingPunct="1"/>
            <a:endParaRPr lang="tr-TR" dirty="0"/>
          </a:p>
          <a:p>
            <a:pPr eaLnBrk="1" hangingPunct="1"/>
            <a:endParaRPr lang="tr-TR" dirty="0"/>
          </a:p>
          <a:p>
            <a:pPr eaLnBrk="1" hangingPunct="1"/>
            <a:endParaRPr lang="tr-TR" dirty="0"/>
          </a:p>
          <a:p>
            <a:pPr eaLnBrk="1" hangingPunct="1"/>
            <a:endParaRPr lang="tr-TR" dirty="0"/>
          </a:p>
          <a:p>
            <a:pPr eaLnBrk="1" hangingPunct="1"/>
            <a:endParaRPr lang="tr-TR" dirty="0"/>
          </a:p>
          <a:p>
            <a:pPr eaLnBrk="1" hangingPunct="1">
              <a:buFont typeface="Wingdings" pitchFamily="2" charset="2"/>
              <a:buNone/>
            </a:pPr>
            <a:r>
              <a:rPr lang="tr-TR" sz="2800" i="1" dirty="0"/>
              <a:t> x</a:t>
            </a:r>
            <a:r>
              <a:rPr lang="tr-TR" sz="2800" dirty="0"/>
              <a:t>-eksenine göre            y-eksenine göre</a:t>
            </a:r>
          </a:p>
        </p:txBody>
      </p:sp>
      <p:sp>
        <p:nvSpPr>
          <p:cNvPr id="26628" name="Line 14"/>
          <p:cNvSpPr>
            <a:spLocks noChangeShapeType="1"/>
          </p:cNvSpPr>
          <p:nvPr/>
        </p:nvSpPr>
        <p:spPr bwMode="auto">
          <a:xfrm flipV="1">
            <a:off x="7019925" y="2060575"/>
            <a:ext cx="0" cy="2592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6629" name="Line 15"/>
          <p:cNvSpPr>
            <a:spLocks noChangeShapeType="1"/>
          </p:cNvSpPr>
          <p:nvPr/>
        </p:nvSpPr>
        <p:spPr bwMode="auto">
          <a:xfrm>
            <a:off x="6732588" y="3357563"/>
            <a:ext cx="2232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6630" name="AutoShape 16"/>
          <p:cNvSpPr>
            <a:spLocks noChangeArrowheads="1"/>
          </p:cNvSpPr>
          <p:nvPr/>
        </p:nvSpPr>
        <p:spPr bwMode="auto">
          <a:xfrm rot="10800000">
            <a:off x="7524750" y="3789363"/>
            <a:ext cx="792163" cy="9366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6631" name="Text Box 19"/>
          <p:cNvSpPr txBox="1">
            <a:spLocks noChangeArrowheads="1"/>
          </p:cNvSpPr>
          <p:nvPr/>
        </p:nvSpPr>
        <p:spPr bwMode="auto">
          <a:xfrm>
            <a:off x="8604250" y="328453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1600" b="1" i="1" dirty="0"/>
              <a:t>x</a:t>
            </a:r>
            <a:endParaRPr lang="en-US" sz="1600" b="1" i="1" dirty="0"/>
          </a:p>
        </p:txBody>
      </p:sp>
      <p:sp>
        <p:nvSpPr>
          <p:cNvPr id="26632" name="Text Box 20"/>
          <p:cNvSpPr txBox="1">
            <a:spLocks noChangeArrowheads="1"/>
          </p:cNvSpPr>
          <p:nvPr/>
        </p:nvSpPr>
        <p:spPr bwMode="auto">
          <a:xfrm>
            <a:off x="6659563" y="213360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1600" b="1" dirty="0"/>
              <a:t>y</a:t>
            </a:r>
            <a:endParaRPr lang="en-US" sz="1600" b="1" dirty="0"/>
          </a:p>
        </p:txBody>
      </p:sp>
      <p:sp>
        <p:nvSpPr>
          <p:cNvPr id="26633" name="AutoShape 24"/>
          <p:cNvSpPr>
            <a:spLocks noChangeArrowheads="1"/>
          </p:cNvSpPr>
          <p:nvPr/>
        </p:nvSpPr>
        <p:spPr bwMode="auto">
          <a:xfrm flipH="1">
            <a:off x="7524750" y="2133600"/>
            <a:ext cx="792163" cy="9366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6634" name="Text Box 25"/>
          <p:cNvSpPr txBox="1">
            <a:spLocks noChangeArrowheads="1"/>
          </p:cNvSpPr>
          <p:nvPr/>
        </p:nvSpPr>
        <p:spPr bwMode="auto">
          <a:xfrm flipH="1">
            <a:off x="7753350" y="1811338"/>
            <a:ext cx="433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1600" b="1" dirty="0"/>
              <a:t>1</a:t>
            </a:r>
            <a:endParaRPr lang="en-US" sz="1600" b="1" dirty="0"/>
          </a:p>
        </p:txBody>
      </p:sp>
      <p:sp>
        <p:nvSpPr>
          <p:cNvPr id="26635" name="Text Box 26"/>
          <p:cNvSpPr txBox="1">
            <a:spLocks noChangeArrowheads="1"/>
          </p:cNvSpPr>
          <p:nvPr/>
        </p:nvSpPr>
        <p:spPr bwMode="auto">
          <a:xfrm flipH="1">
            <a:off x="7165975" y="2997200"/>
            <a:ext cx="287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1600" b="1" dirty="0"/>
              <a:t>2</a:t>
            </a:r>
            <a:endParaRPr lang="en-US" sz="1600" b="1" dirty="0"/>
          </a:p>
        </p:txBody>
      </p:sp>
      <p:sp>
        <p:nvSpPr>
          <p:cNvPr id="26636" name="Text Box 27"/>
          <p:cNvSpPr txBox="1">
            <a:spLocks noChangeArrowheads="1"/>
          </p:cNvSpPr>
          <p:nvPr/>
        </p:nvSpPr>
        <p:spPr bwMode="auto">
          <a:xfrm flipH="1">
            <a:off x="8389938" y="2997200"/>
            <a:ext cx="287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1600" b="1" dirty="0"/>
              <a:t>3</a:t>
            </a:r>
            <a:endParaRPr lang="en-US" sz="1600" b="1" dirty="0"/>
          </a:p>
        </p:txBody>
      </p:sp>
      <p:sp>
        <p:nvSpPr>
          <p:cNvPr id="26637" name="Text Box 32"/>
          <p:cNvSpPr txBox="1">
            <a:spLocks noChangeArrowheads="1"/>
          </p:cNvSpPr>
          <p:nvPr/>
        </p:nvSpPr>
        <p:spPr bwMode="auto">
          <a:xfrm>
            <a:off x="7164388" y="3573463"/>
            <a:ext cx="43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1600" b="1" dirty="0"/>
              <a:t>2</a:t>
            </a:r>
            <a:endParaRPr lang="en-US" sz="1600" b="1" dirty="0"/>
          </a:p>
        </p:txBody>
      </p:sp>
      <p:sp>
        <p:nvSpPr>
          <p:cNvPr id="26638" name="Text Box 33"/>
          <p:cNvSpPr txBox="1">
            <a:spLocks noChangeArrowheads="1"/>
          </p:cNvSpPr>
          <p:nvPr/>
        </p:nvSpPr>
        <p:spPr bwMode="auto">
          <a:xfrm>
            <a:off x="8388350" y="3573463"/>
            <a:ext cx="360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1600" b="1" dirty="0"/>
              <a:t>3</a:t>
            </a:r>
            <a:endParaRPr lang="en-US" sz="1600" b="1" dirty="0"/>
          </a:p>
        </p:txBody>
      </p:sp>
      <p:sp>
        <p:nvSpPr>
          <p:cNvPr id="26639" name="Text Box 34"/>
          <p:cNvSpPr txBox="1">
            <a:spLocks noChangeArrowheads="1"/>
          </p:cNvSpPr>
          <p:nvPr/>
        </p:nvSpPr>
        <p:spPr bwMode="auto">
          <a:xfrm>
            <a:off x="7778750" y="4797425"/>
            <a:ext cx="360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1600" b="1" dirty="0"/>
              <a:t>1</a:t>
            </a:r>
            <a:endParaRPr lang="en-US" sz="1600" b="1" dirty="0"/>
          </a:p>
        </p:txBody>
      </p:sp>
      <p:graphicFrame>
        <p:nvGraphicFramePr>
          <p:cNvPr id="26640" name="Object 35"/>
          <p:cNvGraphicFramePr>
            <a:graphicFrameLocks noChangeAspect="1"/>
          </p:cNvGraphicFramePr>
          <p:nvPr/>
        </p:nvGraphicFramePr>
        <p:xfrm>
          <a:off x="323850" y="2924175"/>
          <a:ext cx="56388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8" name="Equation" r:id="rId3" imgW="5638800" imgH="1930400" progId="Equation.3">
                  <p:embed/>
                </p:oleObj>
              </mc:Choice>
              <mc:Fallback>
                <p:oleObj name="Equation" r:id="rId3" imgW="5638800" imgH="193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924175"/>
                        <a:ext cx="56388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6218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Diğer Dönüşümler</a:t>
            </a:r>
            <a:endParaRPr lang="en-US" sz="3200" dirty="0">
              <a:solidFill>
                <a:srgbClr val="990033"/>
              </a:solidFill>
            </a:endParaRPr>
          </a:p>
        </p:txBody>
      </p:sp>
      <p:sp>
        <p:nvSpPr>
          <p:cNvPr id="27651" name="Line 4"/>
          <p:cNvSpPr>
            <a:spLocks noChangeShapeType="1"/>
          </p:cNvSpPr>
          <p:nvPr/>
        </p:nvSpPr>
        <p:spPr bwMode="auto">
          <a:xfrm flipV="1">
            <a:off x="7019925" y="2060575"/>
            <a:ext cx="0" cy="2592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7652" name="Line 5"/>
          <p:cNvSpPr>
            <a:spLocks noChangeShapeType="1"/>
          </p:cNvSpPr>
          <p:nvPr/>
        </p:nvSpPr>
        <p:spPr bwMode="auto">
          <a:xfrm>
            <a:off x="6732588" y="3357563"/>
            <a:ext cx="2232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7653" name="Text Box 7"/>
          <p:cNvSpPr txBox="1">
            <a:spLocks noChangeArrowheads="1"/>
          </p:cNvSpPr>
          <p:nvPr/>
        </p:nvSpPr>
        <p:spPr bwMode="auto">
          <a:xfrm>
            <a:off x="8604250" y="328453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1600" b="1" i="1" dirty="0"/>
              <a:t>x</a:t>
            </a:r>
            <a:endParaRPr lang="en-US" sz="1600" b="1" i="1" dirty="0"/>
          </a:p>
        </p:txBody>
      </p:sp>
      <p:sp>
        <p:nvSpPr>
          <p:cNvPr id="27654" name="Text Box 8"/>
          <p:cNvSpPr txBox="1">
            <a:spLocks noChangeArrowheads="1"/>
          </p:cNvSpPr>
          <p:nvPr/>
        </p:nvSpPr>
        <p:spPr bwMode="auto">
          <a:xfrm>
            <a:off x="6659563" y="213360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1600" b="1" dirty="0"/>
              <a:t>y</a:t>
            </a:r>
            <a:endParaRPr lang="en-US" sz="1600" b="1" dirty="0"/>
          </a:p>
        </p:txBody>
      </p:sp>
      <p:sp>
        <p:nvSpPr>
          <p:cNvPr id="27655" name="AutoShape 9"/>
          <p:cNvSpPr>
            <a:spLocks noChangeArrowheads="1"/>
          </p:cNvSpPr>
          <p:nvPr/>
        </p:nvSpPr>
        <p:spPr bwMode="auto">
          <a:xfrm rot="13442413" flipH="1">
            <a:off x="7269163" y="2176463"/>
            <a:ext cx="792162" cy="10890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7656" name="Text Box 10"/>
          <p:cNvSpPr txBox="1">
            <a:spLocks noChangeArrowheads="1"/>
          </p:cNvSpPr>
          <p:nvPr/>
        </p:nvSpPr>
        <p:spPr bwMode="auto">
          <a:xfrm flipH="1">
            <a:off x="7596188" y="1724025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1600" b="1" dirty="0"/>
              <a:t>1</a:t>
            </a:r>
            <a:endParaRPr lang="en-US" sz="1600" b="1" dirty="0"/>
          </a:p>
        </p:txBody>
      </p:sp>
      <p:sp>
        <p:nvSpPr>
          <p:cNvPr id="27657" name="Text Box 11"/>
          <p:cNvSpPr txBox="1">
            <a:spLocks noChangeArrowheads="1"/>
          </p:cNvSpPr>
          <p:nvPr/>
        </p:nvSpPr>
        <p:spPr bwMode="auto">
          <a:xfrm flipH="1">
            <a:off x="7027863" y="303530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1600" b="1" dirty="0"/>
              <a:t>2</a:t>
            </a:r>
            <a:endParaRPr lang="en-US" sz="1600" b="1" dirty="0"/>
          </a:p>
        </p:txBody>
      </p:sp>
      <p:sp>
        <p:nvSpPr>
          <p:cNvPr id="27658" name="Text Box 12"/>
          <p:cNvSpPr txBox="1">
            <a:spLocks noChangeArrowheads="1"/>
          </p:cNvSpPr>
          <p:nvPr/>
        </p:nvSpPr>
        <p:spPr bwMode="auto">
          <a:xfrm flipH="1">
            <a:off x="8316913" y="2420938"/>
            <a:ext cx="287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1600" b="1" dirty="0"/>
              <a:t>3</a:t>
            </a:r>
            <a:endParaRPr lang="en-US" sz="1600" b="1" dirty="0"/>
          </a:p>
        </p:txBody>
      </p:sp>
      <p:sp>
        <p:nvSpPr>
          <p:cNvPr id="27659" name="AutoShape 18"/>
          <p:cNvSpPr>
            <a:spLocks noChangeArrowheads="1"/>
          </p:cNvSpPr>
          <p:nvPr/>
        </p:nvSpPr>
        <p:spPr bwMode="auto">
          <a:xfrm rot="3104344" flipH="1">
            <a:off x="5940426" y="3355975"/>
            <a:ext cx="792162" cy="108108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7660" name="Text Box 20"/>
          <p:cNvSpPr txBox="1">
            <a:spLocks noChangeArrowheads="1"/>
          </p:cNvSpPr>
          <p:nvPr/>
        </p:nvSpPr>
        <p:spPr bwMode="auto">
          <a:xfrm flipH="1">
            <a:off x="6732588" y="3263900"/>
            <a:ext cx="287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1600" b="1" dirty="0"/>
              <a:t>2</a:t>
            </a:r>
            <a:endParaRPr lang="en-US" sz="1600" b="1" dirty="0"/>
          </a:p>
        </p:txBody>
      </p:sp>
      <p:sp>
        <p:nvSpPr>
          <p:cNvPr id="27661" name="Text Box 22"/>
          <p:cNvSpPr txBox="1">
            <a:spLocks noChangeArrowheads="1"/>
          </p:cNvSpPr>
          <p:nvPr/>
        </p:nvSpPr>
        <p:spPr bwMode="auto">
          <a:xfrm flipH="1">
            <a:off x="5384800" y="3716338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1600" b="1" dirty="0"/>
              <a:t>1</a:t>
            </a:r>
            <a:endParaRPr lang="en-US" sz="1600" b="1" dirty="0"/>
          </a:p>
        </p:txBody>
      </p:sp>
      <p:sp>
        <p:nvSpPr>
          <p:cNvPr id="27662" name="Text Box 24"/>
          <p:cNvSpPr txBox="1">
            <a:spLocks noChangeArrowheads="1"/>
          </p:cNvSpPr>
          <p:nvPr/>
        </p:nvSpPr>
        <p:spPr bwMode="auto">
          <a:xfrm flipH="1">
            <a:off x="6011863" y="4505325"/>
            <a:ext cx="287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1600" b="1" dirty="0"/>
              <a:t>3</a:t>
            </a:r>
            <a:endParaRPr lang="en-US" sz="1600" b="1" dirty="0"/>
          </a:p>
        </p:txBody>
      </p:sp>
      <p:sp>
        <p:nvSpPr>
          <p:cNvPr id="27663" name="AutoShape 25"/>
          <p:cNvSpPr>
            <a:spLocks noChangeArrowheads="1"/>
          </p:cNvSpPr>
          <p:nvPr/>
        </p:nvSpPr>
        <p:spPr bwMode="auto">
          <a:xfrm>
            <a:off x="6994525" y="3319463"/>
            <a:ext cx="73025" cy="71437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dirty="0"/>
          </a:p>
        </p:txBody>
      </p:sp>
      <p:graphicFrame>
        <p:nvGraphicFramePr>
          <p:cNvPr id="27664" name="Object 29"/>
          <p:cNvGraphicFramePr>
            <a:graphicFrameLocks noChangeAspect="1"/>
          </p:cNvGraphicFramePr>
          <p:nvPr/>
        </p:nvGraphicFramePr>
        <p:xfrm>
          <a:off x="1600200" y="3025775"/>
          <a:ext cx="30861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2" name="Equation" r:id="rId3" imgW="3086100" imgH="1727200" progId="Equation.3">
                  <p:embed/>
                </p:oleObj>
              </mc:Choice>
              <mc:Fallback>
                <p:oleObj name="Equation" r:id="rId3" imgW="3086100" imgH="172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025775"/>
                        <a:ext cx="3086100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5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611188" y="2128838"/>
            <a:ext cx="7772400" cy="3530600"/>
          </a:xfrm>
        </p:spPr>
        <p:txBody>
          <a:bodyPr/>
          <a:lstStyle/>
          <a:p>
            <a:pPr eaLnBrk="1" hangingPunct="1"/>
            <a:endParaRPr lang="tr-TR" dirty="0"/>
          </a:p>
          <a:p>
            <a:pPr eaLnBrk="1" hangingPunct="1"/>
            <a:endParaRPr lang="tr-TR" dirty="0"/>
          </a:p>
          <a:p>
            <a:pPr eaLnBrk="1" hangingPunct="1">
              <a:buFont typeface="Wingdings" pitchFamily="2" charset="2"/>
              <a:buNone/>
            </a:pPr>
            <a:endParaRPr lang="tr-TR" dirty="0"/>
          </a:p>
          <a:p>
            <a:pPr eaLnBrk="1" hangingPunct="1"/>
            <a:endParaRPr lang="tr-TR" dirty="0"/>
          </a:p>
          <a:p>
            <a:pPr eaLnBrk="1" hangingPunct="1">
              <a:buFont typeface="Wingdings" pitchFamily="2" charset="2"/>
              <a:buNone/>
            </a:pPr>
            <a:endParaRPr lang="tr-TR" dirty="0"/>
          </a:p>
          <a:p>
            <a:pPr eaLnBrk="1" hangingPunct="1">
              <a:buFont typeface="Wingdings" pitchFamily="2" charset="2"/>
              <a:buNone/>
            </a:pPr>
            <a:endParaRPr lang="tr-TR" sz="2800" dirty="0"/>
          </a:p>
          <a:p>
            <a:pPr eaLnBrk="1" hangingPunct="1">
              <a:buFont typeface="Wingdings" pitchFamily="2" charset="2"/>
              <a:buNone/>
            </a:pPr>
            <a:r>
              <a:rPr lang="en-US" sz="2800" dirty="0"/>
              <a:t>Merkeze göre yansıtma</a:t>
            </a:r>
          </a:p>
        </p:txBody>
      </p:sp>
    </p:spTree>
    <p:extLst>
      <p:ext uri="{BB962C8B-B14F-4D97-AF65-F5344CB8AC3E}">
        <p14:creationId xmlns:p14="http://schemas.microsoft.com/office/powerpoint/2010/main" val="3925097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Diğer Dönüşümler</a:t>
            </a:r>
            <a:endParaRPr lang="en-US" sz="3200" dirty="0">
              <a:solidFill>
                <a:srgbClr val="990033"/>
              </a:solidFill>
            </a:endParaRPr>
          </a:p>
        </p:txBody>
      </p:sp>
      <p:sp>
        <p:nvSpPr>
          <p:cNvPr id="28675" name="Rectangle 5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tr-TR" dirty="0"/>
          </a:p>
          <a:p>
            <a:pPr eaLnBrk="1" hangingPunct="1">
              <a:buFont typeface="Wingdings" pitchFamily="2" charset="2"/>
              <a:buNone/>
            </a:pPr>
            <a:endParaRPr lang="tr-TR" dirty="0"/>
          </a:p>
          <a:p>
            <a:pPr eaLnBrk="1" hangingPunct="1">
              <a:buFont typeface="Wingdings" pitchFamily="2" charset="2"/>
              <a:buNone/>
            </a:pPr>
            <a:endParaRPr lang="tr-TR" dirty="0"/>
          </a:p>
          <a:p>
            <a:pPr eaLnBrk="1" hangingPunct="1">
              <a:buFont typeface="Wingdings" pitchFamily="2" charset="2"/>
              <a:buNone/>
            </a:pPr>
            <a:endParaRPr lang="tr-TR" dirty="0"/>
          </a:p>
          <a:p>
            <a:pPr eaLnBrk="1" hangingPunct="1">
              <a:buFont typeface="Wingdings" pitchFamily="2" charset="2"/>
              <a:buNone/>
            </a:pPr>
            <a:endParaRPr lang="en-US" sz="2800" dirty="0"/>
          </a:p>
          <a:p>
            <a:pPr eaLnBrk="1" hangingPunct="1">
              <a:buFont typeface="Wingdings" pitchFamily="2" charset="2"/>
              <a:buNone/>
            </a:pPr>
            <a:endParaRPr lang="en-US" sz="2800" dirty="0"/>
          </a:p>
          <a:p>
            <a:pPr eaLnBrk="1" hangingPunct="1">
              <a:buFont typeface="Wingdings" pitchFamily="2" charset="2"/>
              <a:buNone/>
            </a:pPr>
            <a:endParaRPr lang="tr-TR" sz="2800" dirty="0"/>
          </a:p>
          <a:p>
            <a:pPr eaLnBrk="1" hangingPunct="1">
              <a:buFont typeface="Wingdings" pitchFamily="2" charset="2"/>
              <a:buNone/>
            </a:pPr>
            <a:r>
              <a:rPr lang="tr-TR" sz="2800" i="1" dirty="0"/>
              <a:t>y=x</a:t>
            </a:r>
            <a:r>
              <a:rPr lang="en-US" sz="2800" i="1" dirty="0"/>
              <a:t> </a:t>
            </a:r>
            <a:r>
              <a:rPr lang="en-US" sz="2800" dirty="0"/>
              <a:t>doğrusuna göre yansıtma</a:t>
            </a:r>
            <a:r>
              <a:rPr lang="tr-TR" sz="2800" i="1" dirty="0"/>
              <a:t>.</a:t>
            </a:r>
            <a:endParaRPr lang="en-US" sz="2800" dirty="0"/>
          </a:p>
        </p:txBody>
      </p:sp>
      <p:sp>
        <p:nvSpPr>
          <p:cNvPr id="28676" name="Line 5"/>
          <p:cNvSpPr>
            <a:spLocks noChangeShapeType="1"/>
          </p:cNvSpPr>
          <p:nvPr/>
        </p:nvSpPr>
        <p:spPr bwMode="auto">
          <a:xfrm flipV="1">
            <a:off x="6084888" y="2157413"/>
            <a:ext cx="0" cy="2592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8677" name="Text Box 7"/>
          <p:cNvSpPr txBox="1">
            <a:spLocks noChangeArrowheads="1"/>
          </p:cNvSpPr>
          <p:nvPr/>
        </p:nvSpPr>
        <p:spPr bwMode="auto">
          <a:xfrm>
            <a:off x="8172450" y="4462463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1600" b="1" i="1" dirty="0"/>
              <a:t>x</a:t>
            </a:r>
            <a:endParaRPr lang="en-US" sz="1600" b="1" i="1" dirty="0"/>
          </a:p>
        </p:txBody>
      </p:sp>
      <p:sp>
        <p:nvSpPr>
          <p:cNvPr id="28678" name="Text Box 8"/>
          <p:cNvSpPr txBox="1">
            <a:spLocks noChangeArrowheads="1"/>
          </p:cNvSpPr>
          <p:nvPr/>
        </p:nvSpPr>
        <p:spPr bwMode="auto">
          <a:xfrm>
            <a:off x="5797550" y="2373313"/>
            <a:ext cx="647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1600" b="1" dirty="0"/>
              <a:t>y</a:t>
            </a:r>
            <a:endParaRPr lang="en-US" sz="1600" b="1" dirty="0"/>
          </a:p>
        </p:txBody>
      </p:sp>
      <p:sp>
        <p:nvSpPr>
          <p:cNvPr id="28679" name="AutoShape 9"/>
          <p:cNvSpPr>
            <a:spLocks noChangeArrowheads="1"/>
          </p:cNvSpPr>
          <p:nvPr/>
        </p:nvSpPr>
        <p:spPr bwMode="auto">
          <a:xfrm rot="7781540" flipH="1">
            <a:off x="6449219" y="2128044"/>
            <a:ext cx="792163" cy="10890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8680" name="Text Box 10"/>
          <p:cNvSpPr txBox="1">
            <a:spLocks noChangeArrowheads="1"/>
          </p:cNvSpPr>
          <p:nvPr/>
        </p:nvSpPr>
        <p:spPr bwMode="auto">
          <a:xfrm flipH="1">
            <a:off x="6021388" y="259397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1600" b="1" dirty="0"/>
              <a:t>2</a:t>
            </a:r>
            <a:endParaRPr lang="en-US" sz="1600" b="1" dirty="0"/>
          </a:p>
        </p:txBody>
      </p:sp>
      <p:sp>
        <p:nvSpPr>
          <p:cNvPr id="28681" name="Text Box 13"/>
          <p:cNvSpPr txBox="1">
            <a:spLocks noChangeArrowheads="1"/>
          </p:cNvSpPr>
          <p:nvPr/>
        </p:nvSpPr>
        <p:spPr bwMode="auto">
          <a:xfrm flipH="1">
            <a:off x="6229350" y="3735388"/>
            <a:ext cx="358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1600" b="1" dirty="0"/>
              <a:t>2</a:t>
            </a:r>
            <a:endParaRPr lang="en-US" sz="1600" b="1" dirty="0"/>
          </a:p>
        </p:txBody>
      </p:sp>
      <p:sp>
        <p:nvSpPr>
          <p:cNvPr id="28682" name="Text Box 14"/>
          <p:cNvSpPr txBox="1">
            <a:spLocks noChangeArrowheads="1"/>
          </p:cNvSpPr>
          <p:nvPr/>
        </p:nvSpPr>
        <p:spPr bwMode="auto">
          <a:xfrm flipH="1">
            <a:off x="7219950" y="2832100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1600" b="1" dirty="0"/>
              <a:t>1</a:t>
            </a:r>
            <a:endParaRPr lang="en-US" sz="1600" b="1" dirty="0"/>
          </a:p>
        </p:txBody>
      </p:sp>
      <p:sp>
        <p:nvSpPr>
          <p:cNvPr id="28683" name="Text Box 15"/>
          <p:cNvSpPr txBox="1">
            <a:spLocks noChangeArrowheads="1"/>
          </p:cNvSpPr>
          <p:nvPr/>
        </p:nvSpPr>
        <p:spPr bwMode="auto">
          <a:xfrm flipH="1">
            <a:off x="6542088" y="1687513"/>
            <a:ext cx="287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1600" b="1" dirty="0"/>
              <a:t>3</a:t>
            </a:r>
            <a:endParaRPr lang="en-US" sz="1600" b="1" dirty="0"/>
          </a:p>
        </p:txBody>
      </p:sp>
      <p:sp>
        <p:nvSpPr>
          <p:cNvPr id="28684" name="Line 19"/>
          <p:cNvSpPr>
            <a:spLocks noChangeShapeType="1"/>
          </p:cNvSpPr>
          <p:nvPr/>
        </p:nvSpPr>
        <p:spPr bwMode="auto">
          <a:xfrm>
            <a:off x="6013450" y="4462463"/>
            <a:ext cx="26273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8685" name="Line 20"/>
          <p:cNvSpPr>
            <a:spLocks noChangeShapeType="1"/>
          </p:cNvSpPr>
          <p:nvPr/>
        </p:nvSpPr>
        <p:spPr bwMode="auto">
          <a:xfrm flipV="1">
            <a:off x="6013450" y="2157413"/>
            <a:ext cx="2305050" cy="23764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8686" name="AutoShape 22"/>
          <p:cNvSpPr>
            <a:spLocks noChangeArrowheads="1"/>
          </p:cNvSpPr>
          <p:nvPr/>
        </p:nvSpPr>
        <p:spPr bwMode="auto">
          <a:xfrm rot="18682720" flipH="1">
            <a:off x="7509669" y="3026569"/>
            <a:ext cx="792163" cy="10890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dirty="0"/>
          </a:p>
        </p:txBody>
      </p:sp>
      <p:graphicFrame>
        <p:nvGraphicFramePr>
          <p:cNvPr id="28687" name="Object 53"/>
          <p:cNvGraphicFramePr>
            <a:graphicFrameLocks noChangeAspect="1"/>
          </p:cNvGraphicFramePr>
          <p:nvPr/>
        </p:nvGraphicFramePr>
        <p:xfrm>
          <a:off x="2051050" y="2492375"/>
          <a:ext cx="17907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6" name="Equation" r:id="rId3" imgW="1790700" imgH="1930400" progId="Equation.3">
                  <p:embed/>
                </p:oleObj>
              </mc:Choice>
              <mc:Fallback>
                <p:oleObj name="Equation" r:id="rId3" imgW="1790700" imgH="193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492375"/>
                        <a:ext cx="17907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8" name="Text Box 54"/>
          <p:cNvSpPr txBox="1">
            <a:spLocks noChangeArrowheads="1"/>
          </p:cNvSpPr>
          <p:nvPr/>
        </p:nvSpPr>
        <p:spPr bwMode="auto">
          <a:xfrm>
            <a:off x="7372350" y="1916113"/>
            <a:ext cx="15128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b="1" i="1" dirty="0"/>
              <a:t>y = x</a:t>
            </a:r>
            <a:endParaRPr lang="en-US" b="1" i="1" dirty="0"/>
          </a:p>
        </p:txBody>
      </p:sp>
      <p:sp>
        <p:nvSpPr>
          <p:cNvPr id="28689" name="Line 55"/>
          <p:cNvSpPr>
            <a:spLocks noChangeShapeType="1"/>
          </p:cNvSpPr>
          <p:nvPr/>
        </p:nvSpPr>
        <p:spPr bwMode="auto">
          <a:xfrm>
            <a:off x="7740650" y="2205038"/>
            <a:ext cx="287338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8690" name="Text Box 56"/>
          <p:cNvSpPr txBox="1">
            <a:spLocks noChangeArrowheads="1"/>
          </p:cNvSpPr>
          <p:nvPr/>
        </p:nvSpPr>
        <p:spPr bwMode="auto">
          <a:xfrm flipH="1">
            <a:off x="7842250" y="4170363"/>
            <a:ext cx="358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1600" b="1" dirty="0"/>
              <a:t>2</a:t>
            </a:r>
            <a:endParaRPr lang="en-US" sz="1600" b="1" dirty="0"/>
          </a:p>
        </p:txBody>
      </p:sp>
      <p:sp>
        <p:nvSpPr>
          <p:cNvPr id="28691" name="Text Box 59"/>
          <p:cNvSpPr txBox="1">
            <a:spLocks noChangeArrowheads="1"/>
          </p:cNvSpPr>
          <p:nvPr/>
        </p:nvSpPr>
        <p:spPr bwMode="auto">
          <a:xfrm flipH="1">
            <a:off x="8532813" y="3429000"/>
            <a:ext cx="287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1600" b="1" dirty="0"/>
              <a:t>3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80254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Diğer Dönüşümler</a:t>
            </a:r>
            <a:endParaRPr lang="en-US" sz="3200" dirty="0">
              <a:solidFill>
                <a:srgbClr val="990033"/>
              </a:solidFill>
            </a:endParaRPr>
          </a:p>
        </p:txBody>
      </p:sp>
      <p:graphicFrame>
        <p:nvGraphicFramePr>
          <p:cNvPr id="29699" name="Object 14"/>
          <p:cNvGraphicFramePr>
            <a:graphicFrameLocks noChangeAspect="1"/>
          </p:cNvGraphicFramePr>
          <p:nvPr/>
        </p:nvGraphicFramePr>
        <p:xfrm>
          <a:off x="1835150" y="2781300"/>
          <a:ext cx="19812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0" name="Equation" r:id="rId3" imgW="1981200" imgH="2082800" progId="Equation.3">
                  <p:embed/>
                </p:oleObj>
              </mc:Choice>
              <mc:Fallback>
                <p:oleObj name="Equation" r:id="rId3" imgW="1981200" imgH="208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781300"/>
                        <a:ext cx="198120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Rectangle 2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tr-TR" dirty="0"/>
              <a:t> </a:t>
            </a:r>
            <a:r>
              <a:rPr lang="en-US" dirty="0"/>
              <a:t>Bükme (</a:t>
            </a:r>
            <a:r>
              <a:rPr lang="tr-TR" dirty="0"/>
              <a:t>Shear</a:t>
            </a:r>
            <a:r>
              <a:rPr lang="en-US" dirty="0"/>
              <a:t>)</a:t>
            </a:r>
            <a:endParaRPr lang="tr-TR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tr-TR" dirty="0"/>
          </a:p>
          <a:p>
            <a:pPr eaLnBrk="1" hangingPunct="1">
              <a:buFont typeface="Wingdings" pitchFamily="2" charset="2"/>
              <a:buNone/>
            </a:pPr>
            <a:endParaRPr lang="tr-TR" dirty="0"/>
          </a:p>
          <a:p>
            <a:pPr eaLnBrk="1" hangingPunct="1">
              <a:buFont typeface="Wingdings" pitchFamily="2" charset="2"/>
              <a:buNone/>
            </a:pPr>
            <a:endParaRPr lang="tr-TR" dirty="0"/>
          </a:p>
          <a:p>
            <a:pPr eaLnBrk="1" hangingPunct="1">
              <a:buFont typeface="Wingdings" pitchFamily="2" charset="2"/>
              <a:buNone/>
            </a:pPr>
            <a:endParaRPr lang="tr-TR" dirty="0"/>
          </a:p>
          <a:p>
            <a:pPr eaLnBrk="1" hangingPunct="1">
              <a:buFont typeface="Wingdings" pitchFamily="2" charset="2"/>
              <a:buNone/>
            </a:pPr>
            <a:r>
              <a:rPr lang="tr-TR" sz="2800" i="1" dirty="0"/>
              <a:t>       </a:t>
            </a:r>
            <a:r>
              <a:rPr lang="en-US" sz="2800" i="1" dirty="0"/>
              <a:t>x </a:t>
            </a:r>
            <a:r>
              <a:rPr lang="en-US" sz="2800" dirty="0"/>
              <a:t>yönünde bükme</a:t>
            </a:r>
          </a:p>
        </p:txBody>
      </p:sp>
      <p:sp>
        <p:nvSpPr>
          <p:cNvPr id="29701" name="Line 27"/>
          <p:cNvSpPr>
            <a:spLocks noChangeShapeType="1"/>
          </p:cNvSpPr>
          <p:nvPr/>
        </p:nvSpPr>
        <p:spPr bwMode="auto">
          <a:xfrm>
            <a:off x="7019925" y="4868863"/>
            <a:ext cx="16557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9702" name="Line 28"/>
          <p:cNvSpPr>
            <a:spLocks noChangeShapeType="1"/>
          </p:cNvSpPr>
          <p:nvPr/>
        </p:nvSpPr>
        <p:spPr bwMode="auto">
          <a:xfrm flipV="1">
            <a:off x="4716463" y="3284538"/>
            <a:ext cx="0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9703" name="Rectangle 29"/>
          <p:cNvSpPr>
            <a:spLocks noChangeArrowheads="1"/>
          </p:cNvSpPr>
          <p:nvPr/>
        </p:nvSpPr>
        <p:spPr bwMode="auto">
          <a:xfrm>
            <a:off x="4716463" y="4149725"/>
            <a:ext cx="792162" cy="71913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9704" name="Line 30"/>
          <p:cNvSpPr>
            <a:spLocks noChangeShapeType="1"/>
          </p:cNvSpPr>
          <p:nvPr/>
        </p:nvSpPr>
        <p:spPr bwMode="auto">
          <a:xfrm flipV="1">
            <a:off x="7019925" y="3284538"/>
            <a:ext cx="0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9705" name="Text Box 31"/>
          <p:cNvSpPr txBox="1">
            <a:spLocks noChangeArrowheads="1"/>
          </p:cNvSpPr>
          <p:nvPr/>
        </p:nvSpPr>
        <p:spPr bwMode="auto">
          <a:xfrm>
            <a:off x="6084888" y="4868863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1600" b="1" i="1" dirty="0"/>
              <a:t>x</a:t>
            </a:r>
            <a:endParaRPr lang="en-US" sz="1600" b="1" i="1" dirty="0"/>
          </a:p>
        </p:txBody>
      </p:sp>
      <p:sp>
        <p:nvSpPr>
          <p:cNvPr id="29706" name="Line 32"/>
          <p:cNvSpPr>
            <a:spLocks noChangeShapeType="1"/>
          </p:cNvSpPr>
          <p:nvPr/>
        </p:nvSpPr>
        <p:spPr bwMode="auto">
          <a:xfrm>
            <a:off x="4716463" y="4868863"/>
            <a:ext cx="16557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9707" name="Text Box 33"/>
          <p:cNvSpPr txBox="1">
            <a:spLocks noChangeArrowheads="1"/>
          </p:cNvSpPr>
          <p:nvPr/>
        </p:nvSpPr>
        <p:spPr bwMode="auto">
          <a:xfrm>
            <a:off x="8172450" y="4868863"/>
            <a:ext cx="287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1600" b="1" i="1" dirty="0"/>
              <a:t>x</a:t>
            </a:r>
            <a:endParaRPr lang="en-US" sz="1600" b="1" i="1" dirty="0"/>
          </a:p>
        </p:txBody>
      </p:sp>
      <p:sp>
        <p:nvSpPr>
          <p:cNvPr id="29708" name="Text Box 34"/>
          <p:cNvSpPr txBox="1">
            <a:spLocks noChangeArrowheads="1"/>
          </p:cNvSpPr>
          <p:nvPr/>
        </p:nvSpPr>
        <p:spPr bwMode="auto">
          <a:xfrm>
            <a:off x="4427538" y="3213100"/>
            <a:ext cx="215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1600" b="1" dirty="0"/>
              <a:t>y</a:t>
            </a:r>
            <a:endParaRPr lang="en-US" sz="1600" b="1" dirty="0"/>
          </a:p>
        </p:txBody>
      </p:sp>
      <p:sp>
        <p:nvSpPr>
          <p:cNvPr id="29709" name="Text Box 35"/>
          <p:cNvSpPr txBox="1">
            <a:spLocks noChangeArrowheads="1"/>
          </p:cNvSpPr>
          <p:nvPr/>
        </p:nvSpPr>
        <p:spPr bwMode="auto">
          <a:xfrm>
            <a:off x="6659563" y="3213100"/>
            <a:ext cx="2174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1600" b="1" dirty="0"/>
              <a:t>y</a:t>
            </a:r>
            <a:endParaRPr lang="en-US" sz="1600" b="1" dirty="0"/>
          </a:p>
        </p:txBody>
      </p:sp>
      <p:sp>
        <p:nvSpPr>
          <p:cNvPr id="29710" name="AutoShape 38"/>
          <p:cNvSpPr>
            <a:spLocks noChangeArrowheads="1"/>
          </p:cNvSpPr>
          <p:nvPr/>
        </p:nvSpPr>
        <p:spPr bwMode="auto">
          <a:xfrm>
            <a:off x="7040563" y="4149725"/>
            <a:ext cx="1081087" cy="719138"/>
          </a:xfrm>
          <a:prstGeom prst="parallelogram">
            <a:avLst>
              <a:gd name="adj" fmla="val 37583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9056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tr-TR" b="1" dirty="0">
                <a:solidFill>
                  <a:srgbClr val="FF0000"/>
                </a:solidFill>
              </a:rPr>
              <a:t>İki Boyutlu Geometrik Dönüşümler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399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2800" dirty="0"/>
              <a:t>Koordinat Sistemlerinin Dönüştürülmesi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tr-TR" dirty="0"/>
              <a:t>Bağımsız objeler kendi kartezyen koordinat sistemlerine göre tanımlıdır.</a:t>
            </a:r>
          </a:p>
          <a:p>
            <a:pPr lvl="1"/>
            <a:r>
              <a:rPr lang="tr-TR" dirty="0"/>
              <a:t>Farklı gezegenlerde hayat gibi.</a:t>
            </a:r>
          </a:p>
          <a:p>
            <a:pPr eaLnBrk="1" hangingPunct="1"/>
            <a:endParaRPr lang="tr-TR" dirty="0"/>
          </a:p>
          <a:p>
            <a:pPr eaLnBrk="1" hangingPunct="1"/>
            <a:r>
              <a:rPr lang="tr-TR" dirty="0"/>
              <a:t>Yerel koordinatlarda tanımlı objeler mutlaka  sahnenin koordinat sistemine taşınmalıdır.</a:t>
            </a:r>
          </a:p>
          <a:p>
            <a:pPr lvl="1"/>
            <a:r>
              <a:rPr lang="tr-TR" dirty="0"/>
              <a:t>Sandalye, masa yerleştirmek gibi</a:t>
            </a:r>
          </a:p>
        </p:txBody>
      </p:sp>
    </p:spTree>
    <p:extLst>
      <p:ext uri="{BB962C8B-B14F-4D97-AF65-F5344CB8AC3E}">
        <p14:creationId xmlns:p14="http://schemas.microsoft.com/office/powerpoint/2010/main" val="3771477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2800" dirty="0"/>
              <a:t>Koordinat Sistemlerinin Dönüştürülmesi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C14F2-7984-4089-AE78-AB8C39B42B9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sz="2800" dirty="0"/>
              <a:t>Adım adım koordinat sistemi dönüşümü</a:t>
            </a:r>
          </a:p>
          <a:p>
            <a:pPr>
              <a:lnSpc>
                <a:spcPct val="90000"/>
              </a:lnSpc>
            </a:pPr>
            <a:endParaRPr lang="tr-TR" sz="2800" dirty="0"/>
          </a:p>
          <a:p>
            <a:pPr lvl="1">
              <a:lnSpc>
                <a:spcPct val="90000"/>
              </a:lnSpc>
            </a:pPr>
            <a:r>
              <a:rPr lang="tr-TR" sz="2400" dirty="0">
                <a:solidFill>
                  <a:schemeClr val="tx1"/>
                </a:solidFill>
              </a:rPr>
              <a:t>Dönüştürülecek sistemin merkezi (x</a:t>
            </a:r>
            <a:r>
              <a:rPr lang="tr-TR" sz="2400" baseline="-25000" dirty="0">
                <a:solidFill>
                  <a:schemeClr val="tx1"/>
                </a:solidFill>
              </a:rPr>
              <a:t>0</a:t>
            </a:r>
            <a:r>
              <a:rPr lang="tr-TR" sz="2400" dirty="0">
                <a:solidFill>
                  <a:schemeClr val="tx1"/>
                </a:solidFill>
              </a:rPr>
              <a:t>, y</a:t>
            </a:r>
            <a:r>
              <a:rPr lang="tr-TR" sz="2400" baseline="-25000" dirty="0">
                <a:solidFill>
                  <a:schemeClr val="tx1"/>
                </a:solidFill>
              </a:rPr>
              <a:t>0</a:t>
            </a:r>
            <a:r>
              <a:rPr lang="tr-TR" sz="2400" dirty="0">
                <a:solidFill>
                  <a:schemeClr val="tx1"/>
                </a:solidFill>
              </a:rPr>
              <a:t> ) bizim sistem merkezine ötelenir</a:t>
            </a:r>
            <a:r>
              <a:rPr lang="tr-TR" sz="2400" dirty="0">
                <a:solidFill>
                  <a:schemeClr val="tx1"/>
                </a:solidFill>
                <a:cs typeface="Arial" charset="0"/>
              </a:rPr>
              <a:t>.</a:t>
            </a:r>
          </a:p>
          <a:p>
            <a:pPr lvl="1">
              <a:lnSpc>
                <a:spcPct val="90000"/>
              </a:lnSpc>
            </a:pPr>
            <a:endParaRPr lang="tr-TR" sz="2400" dirty="0">
              <a:solidFill>
                <a:schemeClr val="tx1"/>
              </a:solidFill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tr-TR" sz="2400" dirty="0">
                <a:solidFill>
                  <a:schemeClr val="tx1"/>
                </a:solidFill>
                <a:cs typeface="Arial" charset="0"/>
              </a:rPr>
              <a:t>Açı farkı varsa </a:t>
            </a:r>
            <a:r>
              <a:rPr lang="tr-TR" sz="2400" i="1" dirty="0">
                <a:solidFill>
                  <a:schemeClr val="tx1"/>
                </a:solidFill>
              </a:rPr>
              <a:t>x</a:t>
            </a:r>
            <a:r>
              <a:rPr lang="tr-TR" sz="2400" i="1" dirty="0">
                <a:solidFill>
                  <a:schemeClr val="tx1"/>
                </a:solidFill>
                <a:cs typeface="Arial" charset="0"/>
              </a:rPr>
              <a:t>′ </a:t>
            </a:r>
            <a:r>
              <a:rPr lang="tr-TR" sz="2400" dirty="0">
                <a:solidFill>
                  <a:schemeClr val="tx1"/>
                </a:solidFill>
                <a:cs typeface="Arial" charset="0"/>
              </a:rPr>
              <a:t>ekseni bizim </a:t>
            </a:r>
            <a:r>
              <a:rPr lang="tr-TR" sz="2400" i="1" dirty="0">
                <a:solidFill>
                  <a:schemeClr val="tx1"/>
                </a:solidFill>
                <a:cs typeface="Arial" charset="0"/>
              </a:rPr>
              <a:t>x </a:t>
            </a:r>
            <a:r>
              <a:rPr lang="tr-TR" sz="2400" dirty="0">
                <a:solidFill>
                  <a:schemeClr val="tx1"/>
                </a:solidFill>
                <a:cs typeface="Arial" charset="0"/>
              </a:rPr>
              <a:t>eksenine döndürülerek çakıştırılır.</a:t>
            </a:r>
          </a:p>
          <a:p>
            <a:pPr lvl="1">
              <a:lnSpc>
                <a:spcPct val="90000"/>
              </a:lnSpc>
            </a:pPr>
            <a:endParaRPr lang="tr-TR" sz="2400" dirty="0">
              <a:solidFill>
                <a:schemeClr val="tx1"/>
              </a:solidFill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tr-TR" sz="2400" dirty="0">
                <a:solidFill>
                  <a:schemeClr val="tx1"/>
                </a:solidFill>
                <a:cs typeface="Arial" charset="0"/>
              </a:rPr>
              <a:t>Burada öteleme geri alınmaz…</a:t>
            </a:r>
          </a:p>
        </p:txBody>
      </p:sp>
    </p:spTree>
    <p:extLst>
      <p:ext uri="{BB962C8B-B14F-4D97-AF65-F5344CB8AC3E}">
        <p14:creationId xmlns:p14="http://schemas.microsoft.com/office/powerpoint/2010/main" val="656648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1187450" y="1844675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600200" lvl="3" indent="-228600"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tr-TR" sz="2000" dirty="0">
              <a:solidFill>
                <a:srgbClr val="990033"/>
              </a:solidFill>
              <a:cs typeface="Arial" charset="0"/>
            </a:endParaRPr>
          </a:p>
        </p:txBody>
      </p:sp>
      <p:sp>
        <p:nvSpPr>
          <p:cNvPr id="32772" name="Line 6"/>
          <p:cNvSpPr>
            <a:spLocks noChangeShapeType="1"/>
          </p:cNvSpPr>
          <p:nvPr/>
        </p:nvSpPr>
        <p:spPr bwMode="auto">
          <a:xfrm flipV="1">
            <a:off x="2411413" y="2205038"/>
            <a:ext cx="0" cy="295275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32773" name="Line 7"/>
          <p:cNvSpPr>
            <a:spLocks noChangeShapeType="1"/>
          </p:cNvSpPr>
          <p:nvPr/>
        </p:nvSpPr>
        <p:spPr bwMode="auto">
          <a:xfrm>
            <a:off x="2124075" y="5013325"/>
            <a:ext cx="4032250" cy="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32774" name="Text Box 8"/>
          <p:cNvSpPr txBox="1">
            <a:spLocks noChangeArrowheads="1"/>
          </p:cNvSpPr>
          <p:nvPr/>
        </p:nvSpPr>
        <p:spPr bwMode="auto">
          <a:xfrm>
            <a:off x="2051050" y="2420938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1600" b="1" i="1" dirty="0">
                <a:solidFill>
                  <a:srgbClr val="990033"/>
                </a:solidFill>
              </a:rPr>
              <a:t>y</a:t>
            </a:r>
            <a:endParaRPr lang="en-US" sz="1600" b="1" i="1" dirty="0">
              <a:solidFill>
                <a:srgbClr val="990033"/>
              </a:solidFill>
            </a:endParaRPr>
          </a:p>
        </p:txBody>
      </p:sp>
      <p:sp>
        <p:nvSpPr>
          <p:cNvPr id="32775" name="Text Box 9"/>
          <p:cNvSpPr txBox="1">
            <a:spLocks noChangeArrowheads="1"/>
          </p:cNvSpPr>
          <p:nvPr/>
        </p:nvSpPr>
        <p:spPr bwMode="auto">
          <a:xfrm>
            <a:off x="5651500" y="5084763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1600" b="1" i="1" dirty="0">
                <a:solidFill>
                  <a:srgbClr val="990033"/>
                </a:solidFill>
              </a:rPr>
              <a:t>x</a:t>
            </a:r>
            <a:endParaRPr lang="en-US" sz="1600" b="1" i="1" dirty="0">
              <a:solidFill>
                <a:srgbClr val="990033"/>
              </a:solidFill>
            </a:endParaRPr>
          </a:p>
        </p:txBody>
      </p:sp>
      <p:sp>
        <p:nvSpPr>
          <p:cNvPr id="32776" name="Line 12"/>
          <p:cNvSpPr>
            <a:spLocks noChangeShapeType="1"/>
          </p:cNvSpPr>
          <p:nvPr/>
        </p:nvSpPr>
        <p:spPr bwMode="auto">
          <a:xfrm rot="19485854" flipV="1">
            <a:off x="3708400" y="2492375"/>
            <a:ext cx="0" cy="15113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32777" name="Line 13"/>
          <p:cNvSpPr>
            <a:spLocks noChangeShapeType="1"/>
          </p:cNvSpPr>
          <p:nvPr/>
        </p:nvSpPr>
        <p:spPr bwMode="auto">
          <a:xfrm rot="-2109642">
            <a:off x="3597275" y="3271838"/>
            <a:ext cx="18716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32778" name="Text Box 14"/>
          <p:cNvSpPr txBox="1">
            <a:spLocks noChangeArrowheads="1"/>
          </p:cNvSpPr>
          <p:nvPr/>
        </p:nvSpPr>
        <p:spPr bwMode="auto">
          <a:xfrm rot="-2222659">
            <a:off x="4930775" y="2701925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i="1" dirty="0">
                <a:solidFill>
                  <a:schemeClr val="accent2"/>
                </a:solidFill>
              </a:rPr>
              <a:t>x′</a:t>
            </a:r>
            <a:endParaRPr lang="en-US" sz="2000" i="1" dirty="0">
              <a:solidFill>
                <a:schemeClr val="accent2"/>
              </a:solidFill>
            </a:endParaRPr>
          </a:p>
        </p:txBody>
      </p:sp>
      <p:sp>
        <p:nvSpPr>
          <p:cNvPr id="32779" name="Text Box 16"/>
          <p:cNvSpPr txBox="1">
            <a:spLocks noChangeArrowheads="1"/>
          </p:cNvSpPr>
          <p:nvPr/>
        </p:nvSpPr>
        <p:spPr bwMode="auto">
          <a:xfrm rot="-2370830">
            <a:off x="3133725" y="2852738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i="1" dirty="0">
                <a:solidFill>
                  <a:schemeClr val="accent2"/>
                </a:solidFill>
              </a:rPr>
              <a:t>y′</a:t>
            </a:r>
            <a:endParaRPr lang="en-US" sz="2000" i="1" dirty="0">
              <a:solidFill>
                <a:schemeClr val="accent2"/>
              </a:solidFill>
            </a:endParaRPr>
          </a:p>
        </p:txBody>
      </p:sp>
      <p:sp>
        <p:nvSpPr>
          <p:cNvPr id="32780" name="Arc 22"/>
          <p:cNvSpPr>
            <a:spLocks/>
          </p:cNvSpPr>
          <p:nvPr/>
        </p:nvSpPr>
        <p:spPr bwMode="auto">
          <a:xfrm rot="16200000" flipV="1">
            <a:off x="4320382" y="3393281"/>
            <a:ext cx="215900" cy="287337"/>
          </a:xfrm>
          <a:custGeom>
            <a:avLst/>
            <a:gdLst>
              <a:gd name="T0" fmla="*/ 0 w 21600"/>
              <a:gd name="T1" fmla="*/ 0 h 21600"/>
              <a:gd name="T2" fmla="*/ 2158000 w 21600"/>
              <a:gd name="T3" fmla="*/ 3822340 h 21600"/>
              <a:gd name="T4" fmla="*/ 0 w 21600"/>
              <a:gd name="T5" fmla="*/ 382234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32781" name="Text Box 24"/>
          <p:cNvSpPr txBox="1">
            <a:spLocks noChangeArrowheads="1"/>
          </p:cNvSpPr>
          <p:nvPr/>
        </p:nvSpPr>
        <p:spPr bwMode="auto">
          <a:xfrm>
            <a:off x="4481513" y="3284538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sz="2000" b="1" i="1">
                <a:solidFill>
                  <a:srgbClr val="990033"/>
                </a:solidFill>
                <a:cs typeface="Arial" charset="0"/>
              </a:rPr>
              <a:t>θ</a:t>
            </a:r>
          </a:p>
        </p:txBody>
      </p:sp>
      <p:sp>
        <p:nvSpPr>
          <p:cNvPr id="32782" name="Line 25"/>
          <p:cNvSpPr>
            <a:spLocks noChangeShapeType="1"/>
          </p:cNvSpPr>
          <p:nvPr/>
        </p:nvSpPr>
        <p:spPr bwMode="auto">
          <a:xfrm>
            <a:off x="3995738" y="3644900"/>
            <a:ext cx="0" cy="13684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32783" name="Line 29"/>
          <p:cNvSpPr>
            <a:spLocks noChangeShapeType="1"/>
          </p:cNvSpPr>
          <p:nvPr/>
        </p:nvSpPr>
        <p:spPr bwMode="auto">
          <a:xfrm>
            <a:off x="2411413" y="3644900"/>
            <a:ext cx="266541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32784" name="Text Box 31"/>
          <p:cNvSpPr txBox="1">
            <a:spLocks noChangeArrowheads="1"/>
          </p:cNvSpPr>
          <p:nvPr/>
        </p:nvSpPr>
        <p:spPr bwMode="auto">
          <a:xfrm>
            <a:off x="3779838" y="5084763"/>
            <a:ext cx="719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i="1" dirty="0">
                <a:solidFill>
                  <a:srgbClr val="990033"/>
                </a:solidFill>
              </a:rPr>
              <a:t>x</a:t>
            </a:r>
            <a:r>
              <a:rPr lang="tr-TR" sz="2000" i="1" baseline="-25000" dirty="0">
                <a:solidFill>
                  <a:srgbClr val="990033"/>
                </a:solidFill>
              </a:rPr>
              <a:t>0</a:t>
            </a:r>
            <a:endParaRPr lang="en-US" sz="2000" i="1" dirty="0">
              <a:solidFill>
                <a:srgbClr val="990033"/>
              </a:solidFill>
            </a:endParaRPr>
          </a:p>
        </p:txBody>
      </p:sp>
      <p:sp>
        <p:nvSpPr>
          <p:cNvPr id="32785" name="Text Box 32"/>
          <p:cNvSpPr txBox="1">
            <a:spLocks noChangeArrowheads="1"/>
          </p:cNvSpPr>
          <p:nvPr/>
        </p:nvSpPr>
        <p:spPr bwMode="auto">
          <a:xfrm>
            <a:off x="1835150" y="3357563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b="1" i="1" dirty="0">
                <a:solidFill>
                  <a:srgbClr val="990033"/>
                </a:solidFill>
              </a:rPr>
              <a:t>y</a:t>
            </a:r>
            <a:r>
              <a:rPr lang="tr-TR" sz="2000" b="1" i="1" baseline="-25000" dirty="0">
                <a:solidFill>
                  <a:srgbClr val="990033"/>
                </a:solidFill>
              </a:rPr>
              <a:t>0</a:t>
            </a:r>
            <a:endParaRPr lang="en-US" sz="2000" b="1" i="1" dirty="0">
              <a:solidFill>
                <a:srgbClr val="990033"/>
              </a:solidFill>
            </a:endParaRPr>
          </a:p>
        </p:txBody>
      </p:sp>
      <p:sp>
        <p:nvSpPr>
          <p:cNvPr id="32786" name="Text Box 33"/>
          <p:cNvSpPr txBox="1">
            <a:spLocks noChangeArrowheads="1"/>
          </p:cNvSpPr>
          <p:nvPr/>
        </p:nvSpPr>
        <p:spPr bwMode="auto">
          <a:xfrm>
            <a:off x="1979613" y="5084763"/>
            <a:ext cx="503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b="1" i="1" dirty="0">
                <a:solidFill>
                  <a:srgbClr val="990033"/>
                </a:solidFill>
              </a:rPr>
              <a:t>0</a:t>
            </a:r>
            <a:endParaRPr lang="en-US" sz="2000" b="1" i="1" dirty="0">
              <a:solidFill>
                <a:srgbClr val="990033"/>
              </a:solidFill>
            </a:endParaRP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sz="2800" dirty="0"/>
              <a:t>Koordinat Sistemlerinin Dönüştürülmesi</a:t>
            </a:r>
          </a:p>
        </p:txBody>
      </p:sp>
    </p:spTree>
    <p:extLst>
      <p:ext uri="{BB962C8B-B14F-4D97-AF65-F5344CB8AC3E}">
        <p14:creationId xmlns:p14="http://schemas.microsoft.com/office/powerpoint/2010/main" val="503952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5"/>
          <p:cNvSpPr>
            <a:spLocks noChangeArrowheads="1"/>
          </p:cNvSpPr>
          <p:nvPr/>
        </p:nvSpPr>
        <p:spPr bwMode="auto">
          <a:xfrm>
            <a:off x="1187450" y="1844675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endParaRPr lang="tr-TR" sz="2800" dirty="0">
              <a:solidFill>
                <a:srgbClr val="990033"/>
              </a:solidFill>
              <a:cs typeface="Arial" charset="0"/>
            </a:endParaRPr>
          </a:p>
        </p:txBody>
      </p:sp>
      <p:sp>
        <p:nvSpPr>
          <p:cNvPr id="33796" name="Line 6"/>
          <p:cNvSpPr>
            <a:spLocks noChangeShapeType="1"/>
          </p:cNvSpPr>
          <p:nvPr/>
        </p:nvSpPr>
        <p:spPr bwMode="auto">
          <a:xfrm flipV="1">
            <a:off x="2411413" y="2205038"/>
            <a:ext cx="0" cy="295275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33797" name="Line 7"/>
          <p:cNvSpPr>
            <a:spLocks noChangeShapeType="1"/>
          </p:cNvSpPr>
          <p:nvPr/>
        </p:nvSpPr>
        <p:spPr bwMode="auto">
          <a:xfrm>
            <a:off x="2124075" y="5013325"/>
            <a:ext cx="4032250" cy="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33798" name="Text Box 8"/>
          <p:cNvSpPr txBox="1">
            <a:spLocks noChangeArrowheads="1"/>
          </p:cNvSpPr>
          <p:nvPr/>
        </p:nvSpPr>
        <p:spPr bwMode="auto">
          <a:xfrm>
            <a:off x="2051050" y="2420938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1600" b="1" i="1" dirty="0">
                <a:solidFill>
                  <a:srgbClr val="990033"/>
                </a:solidFill>
              </a:rPr>
              <a:t>y</a:t>
            </a:r>
            <a:endParaRPr lang="en-US" sz="1600" b="1" i="1" dirty="0">
              <a:solidFill>
                <a:srgbClr val="990033"/>
              </a:solidFill>
            </a:endParaRPr>
          </a:p>
        </p:txBody>
      </p:sp>
      <p:sp>
        <p:nvSpPr>
          <p:cNvPr id="33799" name="Text Box 9"/>
          <p:cNvSpPr txBox="1">
            <a:spLocks noChangeArrowheads="1"/>
          </p:cNvSpPr>
          <p:nvPr/>
        </p:nvSpPr>
        <p:spPr bwMode="auto">
          <a:xfrm>
            <a:off x="5651500" y="5084763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1600" b="1" i="1" dirty="0">
                <a:solidFill>
                  <a:srgbClr val="990033"/>
                </a:solidFill>
              </a:rPr>
              <a:t>x</a:t>
            </a:r>
            <a:endParaRPr lang="en-US" sz="1600" b="1" i="1" dirty="0">
              <a:solidFill>
                <a:srgbClr val="990033"/>
              </a:solidFill>
            </a:endParaRPr>
          </a:p>
        </p:txBody>
      </p:sp>
      <p:sp>
        <p:nvSpPr>
          <p:cNvPr id="33800" name="Text Box 12"/>
          <p:cNvSpPr txBox="1">
            <a:spLocks noChangeArrowheads="1"/>
          </p:cNvSpPr>
          <p:nvPr/>
        </p:nvSpPr>
        <p:spPr bwMode="auto">
          <a:xfrm rot="-2222659">
            <a:off x="3368675" y="4000500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dirty="0">
                <a:solidFill>
                  <a:schemeClr val="accent2"/>
                </a:solidFill>
                <a:cs typeface="Arial" charset="0"/>
              </a:rPr>
              <a:t>x′</a:t>
            </a:r>
          </a:p>
        </p:txBody>
      </p:sp>
      <p:sp>
        <p:nvSpPr>
          <p:cNvPr id="33801" name="Text Box 18"/>
          <p:cNvSpPr txBox="1">
            <a:spLocks noChangeArrowheads="1"/>
          </p:cNvSpPr>
          <p:nvPr/>
        </p:nvSpPr>
        <p:spPr bwMode="auto">
          <a:xfrm>
            <a:off x="3779838" y="5084763"/>
            <a:ext cx="719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i="1" dirty="0">
                <a:solidFill>
                  <a:srgbClr val="990033"/>
                </a:solidFill>
              </a:rPr>
              <a:t>x</a:t>
            </a:r>
            <a:r>
              <a:rPr lang="tr-TR" sz="2000" i="1" baseline="-25000" dirty="0">
                <a:solidFill>
                  <a:srgbClr val="990033"/>
                </a:solidFill>
              </a:rPr>
              <a:t>0</a:t>
            </a:r>
            <a:endParaRPr lang="en-US" sz="2000" i="1" dirty="0">
              <a:solidFill>
                <a:srgbClr val="990033"/>
              </a:solidFill>
            </a:endParaRPr>
          </a:p>
        </p:txBody>
      </p:sp>
      <p:sp>
        <p:nvSpPr>
          <p:cNvPr id="33802" name="Text Box 19"/>
          <p:cNvSpPr txBox="1">
            <a:spLocks noChangeArrowheads="1"/>
          </p:cNvSpPr>
          <p:nvPr/>
        </p:nvSpPr>
        <p:spPr bwMode="auto">
          <a:xfrm>
            <a:off x="1835150" y="3357563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b="1" i="1" dirty="0">
                <a:solidFill>
                  <a:srgbClr val="990033"/>
                </a:solidFill>
              </a:rPr>
              <a:t>y</a:t>
            </a:r>
            <a:r>
              <a:rPr lang="tr-TR" sz="2000" b="1" i="1" baseline="-25000" dirty="0">
                <a:solidFill>
                  <a:srgbClr val="990033"/>
                </a:solidFill>
              </a:rPr>
              <a:t>0</a:t>
            </a:r>
            <a:endParaRPr lang="en-US" sz="2000" b="1" i="1" dirty="0">
              <a:solidFill>
                <a:srgbClr val="990033"/>
              </a:solidFill>
            </a:endParaRPr>
          </a:p>
        </p:txBody>
      </p:sp>
      <p:sp>
        <p:nvSpPr>
          <p:cNvPr id="33803" name="Text Box 20"/>
          <p:cNvSpPr txBox="1">
            <a:spLocks noChangeArrowheads="1"/>
          </p:cNvSpPr>
          <p:nvPr/>
        </p:nvSpPr>
        <p:spPr bwMode="auto">
          <a:xfrm>
            <a:off x="1979613" y="5084763"/>
            <a:ext cx="503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b="1" i="1" dirty="0">
                <a:solidFill>
                  <a:srgbClr val="990033"/>
                </a:solidFill>
              </a:rPr>
              <a:t>0</a:t>
            </a:r>
            <a:endParaRPr lang="en-US" sz="2000" b="1" i="1" dirty="0">
              <a:solidFill>
                <a:srgbClr val="990033"/>
              </a:solidFill>
            </a:endParaRPr>
          </a:p>
        </p:txBody>
      </p:sp>
      <p:sp>
        <p:nvSpPr>
          <p:cNvPr id="33804" name="Line 21"/>
          <p:cNvSpPr>
            <a:spLocks noChangeShapeType="1"/>
          </p:cNvSpPr>
          <p:nvPr/>
        </p:nvSpPr>
        <p:spPr bwMode="auto">
          <a:xfrm rot="19485854" flipV="1">
            <a:off x="2132013" y="3840163"/>
            <a:ext cx="0" cy="15113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33805" name="Line 22"/>
          <p:cNvSpPr>
            <a:spLocks noChangeShapeType="1"/>
          </p:cNvSpPr>
          <p:nvPr/>
        </p:nvSpPr>
        <p:spPr bwMode="auto">
          <a:xfrm rot="-2109642">
            <a:off x="2020888" y="4619625"/>
            <a:ext cx="18716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33806" name="Text Box 23"/>
          <p:cNvSpPr txBox="1">
            <a:spLocks noChangeArrowheads="1"/>
          </p:cNvSpPr>
          <p:nvPr/>
        </p:nvSpPr>
        <p:spPr bwMode="auto">
          <a:xfrm rot="-2370830">
            <a:off x="1557338" y="4200525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i="1" dirty="0">
                <a:solidFill>
                  <a:schemeClr val="accent2"/>
                </a:solidFill>
              </a:rPr>
              <a:t>y′</a:t>
            </a:r>
            <a:endParaRPr lang="en-US" sz="2000" i="1" dirty="0">
              <a:solidFill>
                <a:schemeClr val="accent2"/>
              </a:solidFill>
            </a:endParaRPr>
          </a:p>
        </p:txBody>
      </p:sp>
      <p:sp>
        <p:nvSpPr>
          <p:cNvPr id="33807" name="Arc 24"/>
          <p:cNvSpPr>
            <a:spLocks/>
          </p:cNvSpPr>
          <p:nvPr/>
        </p:nvSpPr>
        <p:spPr bwMode="auto">
          <a:xfrm rot="16200000" flipV="1">
            <a:off x="2743994" y="4741069"/>
            <a:ext cx="215900" cy="287338"/>
          </a:xfrm>
          <a:custGeom>
            <a:avLst/>
            <a:gdLst>
              <a:gd name="T0" fmla="*/ 0 w 21600"/>
              <a:gd name="T1" fmla="*/ 0 h 21600"/>
              <a:gd name="T2" fmla="*/ 2158000 w 21600"/>
              <a:gd name="T3" fmla="*/ 3822367 h 21600"/>
              <a:gd name="T4" fmla="*/ 0 w 21600"/>
              <a:gd name="T5" fmla="*/ 382236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33808" name="Text Box 25"/>
          <p:cNvSpPr txBox="1">
            <a:spLocks noChangeArrowheads="1"/>
          </p:cNvSpPr>
          <p:nvPr/>
        </p:nvSpPr>
        <p:spPr bwMode="auto">
          <a:xfrm>
            <a:off x="2905125" y="4632325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sz="2000" b="1" i="1">
                <a:solidFill>
                  <a:srgbClr val="990033"/>
                </a:solidFill>
                <a:cs typeface="Arial" charset="0"/>
              </a:rPr>
              <a:t>θ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sz="2800" dirty="0"/>
              <a:t>Koordinat Sistemlerinin Dönüştürülmesi</a:t>
            </a:r>
          </a:p>
        </p:txBody>
      </p:sp>
    </p:spTree>
    <p:extLst>
      <p:ext uri="{BB962C8B-B14F-4D97-AF65-F5344CB8AC3E}">
        <p14:creationId xmlns:p14="http://schemas.microsoft.com/office/powerpoint/2010/main" val="20013600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5"/>
          <p:cNvSpPr>
            <a:spLocks noChangeArrowheads="1"/>
          </p:cNvSpPr>
          <p:nvPr/>
        </p:nvSpPr>
        <p:spPr bwMode="auto">
          <a:xfrm>
            <a:off x="1187450" y="1844675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endParaRPr lang="tr-TR" sz="2800" dirty="0">
              <a:solidFill>
                <a:srgbClr val="990033"/>
              </a:solidFill>
              <a:cs typeface="Arial" charset="0"/>
            </a:endParaRPr>
          </a:p>
        </p:txBody>
      </p:sp>
      <p:sp>
        <p:nvSpPr>
          <p:cNvPr id="34820" name="Line 6"/>
          <p:cNvSpPr>
            <a:spLocks noChangeShapeType="1"/>
          </p:cNvSpPr>
          <p:nvPr/>
        </p:nvSpPr>
        <p:spPr bwMode="auto">
          <a:xfrm flipV="1">
            <a:off x="2411413" y="2205038"/>
            <a:ext cx="0" cy="295275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34821" name="Line 7"/>
          <p:cNvSpPr>
            <a:spLocks noChangeShapeType="1"/>
          </p:cNvSpPr>
          <p:nvPr/>
        </p:nvSpPr>
        <p:spPr bwMode="auto">
          <a:xfrm>
            <a:off x="2124075" y="5013325"/>
            <a:ext cx="4032250" cy="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34822" name="Text Box 8"/>
          <p:cNvSpPr txBox="1">
            <a:spLocks noChangeArrowheads="1"/>
          </p:cNvSpPr>
          <p:nvPr/>
        </p:nvSpPr>
        <p:spPr bwMode="auto">
          <a:xfrm>
            <a:off x="2051050" y="2420938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1600" b="1" i="1" dirty="0">
                <a:solidFill>
                  <a:srgbClr val="990033"/>
                </a:solidFill>
              </a:rPr>
              <a:t>y</a:t>
            </a:r>
            <a:endParaRPr lang="en-US" sz="1600" b="1" i="1" dirty="0">
              <a:solidFill>
                <a:srgbClr val="990033"/>
              </a:solidFill>
            </a:endParaRPr>
          </a:p>
        </p:txBody>
      </p:sp>
      <p:sp>
        <p:nvSpPr>
          <p:cNvPr id="34823" name="Text Box 9"/>
          <p:cNvSpPr txBox="1">
            <a:spLocks noChangeArrowheads="1"/>
          </p:cNvSpPr>
          <p:nvPr/>
        </p:nvSpPr>
        <p:spPr bwMode="auto">
          <a:xfrm>
            <a:off x="5651500" y="5084763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1600" b="1" i="1" dirty="0">
                <a:solidFill>
                  <a:srgbClr val="990033"/>
                </a:solidFill>
              </a:rPr>
              <a:t>x</a:t>
            </a:r>
            <a:endParaRPr lang="en-US" sz="1600" b="1" i="1" dirty="0">
              <a:solidFill>
                <a:srgbClr val="990033"/>
              </a:solidFill>
            </a:endParaRPr>
          </a:p>
        </p:txBody>
      </p:sp>
      <p:sp>
        <p:nvSpPr>
          <p:cNvPr id="34824" name="Text Box 10"/>
          <p:cNvSpPr txBox="1">
            <a:spLocks noChangeArrowheads="1"/>
          </p:cNvSpPr>
          <p:nvPr/>
        </p:nvSpPr>
        <p:spPr bwMode="auto">
          <a:xfrm>
            <a:off x="3132138" y="5013325"/>
            <a:ext cx="1093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dirty="0">
                <a:solidFill>
                  <a:schemeClr val="accent2"/>
                </a:solidFill>
                <a:cs typeface="Arial" charset="0"/>
              </a:rPr>
              <a:t>x′</a:t>
            </a:r>
          </a:p>
        </p:txBody>
      </p:sp>
      <p:sp>
        <p:nvSpPr>
          <p:cNvPr id="34825" name="Text Box 11"/>
          <p:cNvSpPr txBox="1">
            <a:spLocks noChangeArrowheads="1"/>
          </p:cNvSpPr>
          <p:nvPr/>
        </p:nvSpPr>
        <p:spPr bwMode="auto">
          <a:xfrm>
            <a:off x="3779838" y="5084763"/>
            <a:ext cx="719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i="1" dirty="0">
                <a:solidFill>
                  <a:srgbClr val="990033"/>
                </a:solidFill>
              </a:rPr>
              <a:t>x</a:t>
            </a:r>
            <a:r>
              <a:rPr lang="tr-TR" sz="2000" i="1" baseline="-25000" dirty="0">
                <a:solidFill>
                  <a:srgbClr val="990033"/>
                </a:solidFill>
              </a:rPr>
              <a:t>0</a:t>
            </a:r>
            <a:endParaRPr lang="en-US" sz="2000" i="1" dirty="0">
              <a:solidFill>
                <a:srgbClr val="990033"/>
              </a:solidFill>
            </a:endParaRPr>
          </a:p>
        </p:txBody>
      </p:sp>
      <p:sp>
        <p:nvSpPr>
          <p:cNvPr id="34826" name="Text Box 12"/>
          <p:cNvSpPr txBox="1">
            <a:spLocks noChangeArrowheads="1"/>
          </p:cNvSpPr>
          <p:nvPr/>
        </p:nvSpPr>
        <p:spPr bwMode="auto">
          <a:xfrm>
            <a:off x="1835150" y="3357563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b="1" i="1" dirty="0">
                <a:solidFill>
                  <a:srgbClr val="990033"/>
                </a:solidFill>
              </a:rPr>
              <a:t>y</a:t>
            </a:r>
            <a:r>
              <a:rPr lang="tr-TR" sz="2000" b="1" i="1" baseline="-25000" dirty="0">
                <a:solidFill>
                  <a:srgbClr val="990033"/>
                </a:solidFill>
              </a:rPr>
              <a:t>0</a:t>
            </a:r>
            <a:endParaRPr lang="en-US" sz="2000" b="1" i="1" dirty="0">
              <a:solidFill>
                <a:srgbClr val="990033"/>
              </a:solidFill>
            </a:endParaRPr>
          </a:p>
        </p:txBody>
      </p:sp>
      <p:sp>
        <p:nvSpPr>
          <p:cNvPr id="34827" name="Text Box 13"/>
          <p:cNvSpPr txBox="1">
            <a:spLocks noChangeArrowheads="1"/>
          </p:cNvSpPr>
          <p:nvPr/>
        </p:nvSpPr>
        <p:spPr bwMode="auto">
          <a:xfrm>
            <a:off x="1979613" y="5084763"/>
            <a:ext cx="503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b="1" i="1" dirty="0">
                <a:solidFill>
                  <a:srgbClr val="990033"/>
                </a:solidFill>
              </a:rPr>
              <a:t>0</a:t>
            </a:r>
            <a:endParaRPr lang="en-US" sz="2000" b="1" i="1" dirty="0">
              <a:solidFill>
                <a:srgbClr val="990033"/>
              </a:solidFill>
            </a:endParaRPr>
          </a:p>
        </p:txBody>
      </p:sp>
      <p:sp>
        <p:nvSpPr>
          <p:cNvPr id="34828" name="Line 14"/>
          <p:cNvSpPr>
            <a:spLocks noChangeShapeType="1"/>
          </p:cNvSpPr>
          <p:nvPr/>
        </p:nvSpPr>
        <p:spPr bwMode="auto">
          <a:xfrm rot="21555546" flipV="1">
            <a:off x="2411413" y="3716338"/>
            <a:ext cx="0" cy="15113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34829" name="Line 15"/>
          <p:cNvSpPr>
            <a:spLocks noChangeShapeType="1"/>
          </p:cNvSpPr>
          <p:nvPr/>
        </p:nvSpPr>
        <p:spPr bwMode="auto">
          <a:xfrm>
            <a:off x="2124075" y="5013325"/>
            <a:ext cx="18716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34830" name="Text Box 16"/>
          <p:cNvSpPr txBox="1">
            <a:spLocks noChangeArrowheads="1"/>
          </p:cNvSpPr>
          <p:nvPr/>
        </p:nvSpPr>
        <p:spPr bwMode="auto">
          <a:xfrm>
            <a:off x="1908175" y="4005263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i="1" dirty="0">
                <a:solidFill>
                  <a:schemeClr val="accent2"/>
                </a:solidFill>
              </a:rPr>
              <a:t>y′</a:t>
            </a:r>
            <a:endParaRPr lang="en-US" sz="2000" i="1" dirty="0">
              <a:solidFill>
                <a:schemeClr val="accent2"/>
              </a:solidFill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sz="2800" dirty="0"/>
              <a:t>Koordinat Sistemlerinin Dönüştürülmesi</a:t>
            </a:r>
          </a:p>
        </p:txBody>
      </p:sp>
    </p:spTree>
    <p:extLst>
      <p:ext uri="{BB962C8B-B14F-4D97-AF65-F5344CB8AC3E}">
        <p14:creationId xmlns:p14="http://schemas.microsoft.com/office/powerpoint/2010/main" val="21305534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3" name="Object 10"/>
          <p:cNvGraphicFramePr>
            <a:graphicFrameLocks noChangeAspect="1"/>
          </p:cNvGraphicFramePr>
          <p:nvPr/>
        </p:nvGraphicFramePr>
        <p:xfrm>
          <a:off x="1116013" y="1844675"/>
          <a:ext cx="61595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4" name="Equation" r:id="rId3" imgW="6159500" imgH="4800600" progId="Equation.3">
                  <p:embed/>
                </p:oleObj>
              </mc:Choice>
              <mc:Fallback>
                <p:oleObj name="Equation" r:id="rId3" imgW="6159500" imgH="4800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844675"/>
                        <a:ext cx="61595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sz="2800" dirty="0"/>
              <a:t>Koordinat Sistemlerinin Dönüştürülmesi</a:t>
            </a:r>
          </a:p>
        </p:txBody>
      </p:sp>
    </p:spTree>
    <p:extLst>
      <p:ext uri="{BB962C8B-B14F-4D97-AF65-F5344CB8AC3E}">
        <p14:creationId xmlns:p14="http://schemas.microsoft.com/office/powerpoint/2010/main" val="17335521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427201"/>
              </p:ext>
            </p:extLst>
          </p:nvPr>
        </p:nvGraphicFramePr>
        <p:xfrm>
          <a:off x="2267744" y="3412728"/>
          <a:ext cx="28829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9" name="Equation" r:id="rId3" imgW="2882900" imgH="1168400" progId="Equation.3">
                  <p:embed/>
                </p:oleObj>
              </mc:Choice>
              <mc:Fallback>
                <p:oleObj name="Equation" r:id="rId3" imgW="2882900" imgH="116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412728"/>
                        <a:ext cx="28829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1280"/>
            <a:ext cx="8229600" cy="990600"/>
          </a:xfrm>
        </p:spPr>
        <p:txBody>
          <a:bodyPr/>
          <a:lstStyle/>
          <a:p>
            <a:pPr eaLnBrk="1" hangingPunct="1"/>
            <a:r>
              <a:rPr lang="tr-TR" sz="2800" dirty="0"/>
              <a:t>Koordinat Sistemlerinin Dönüştürülmesi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4213" y="1268761"/>
            <a:ext cx="7772400" cy="4574828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tr-TR" sz="2800" dirty="0"/>
              <a:t> Alternatif bir yöntem:</a:t>
            </a:r>
            <a:br>
              <a:rPr lang="tr-TR" sz="2800" dirty="0"/>
            </a:br>
            <a:endParaRPr lang="tr-TR" sz="2800" dirty="0"/>
          </a:p>
          <a:p>
            <a:pPr lvl="1">
              <a:lnSpc>
                <a:spcPct val="90000"/>
              </a:lnSpc>
            </a:pPr>
            <a:r>
              <a:rPr lang="tr-TR" sz="2400" dirty="0"/>
              <a:t>Pozitif </a:t>
            </a:r>
            <a:r>
              <a:rPr lang="tr-TR" sz="2400" i="1" dirty="0"/>
              <a:t>y</a:t>
            </a:r>
            <a:r>
              <a:rPr lang="tr-TR" sz="2400" dirty="0"/>
              <a:t>′ yönünde bir V vektörü tanımlayalım.</a:t>
            </a:r>
          </a:p>
          <a:p>
            <a:pPr lvl="1">
              <a:lnSpc>
                <a:spcPct val="90000"/>
              </a:lnSpc>
            </a:pPr>
            <a:r>
              <a:rPr lang="tr-TR" sz="2400" dirty="0"/>
              <a:t>Bu vektörün değerlerini bizim sistemindeki değerleriyle kaydedelim.</a:t>
            </a:r>
          </a:p>
          <a:p>
            <a:pPr lvl="1">
              <a:lnSpc>
                <a:spcPct val="90000"/>
              </a:lnSpc>
            </a:pPr>
            <a:r>
              <a:rPr lang="tr-TR" sz="2400" i="1" dirty="0"/>
              <a:t>v </a:t>
            </a:r>
            <a:r>
              <a:rPr lang="tr-TR" sz="2400" dirty="0"/>
              <a:t>bu vektörün normalize edilmiş hali ise:</a:t>
            </a:r>
          </a:p>
          <a:p>
            <a:pPr lvl="1">
              <a:lnSpc>
                <a:spcPct val="90000"/>
              </a:lnSpc>
            </a:pPr>
            <a:endParaRPr lang="tr-TR" sz="2400" i="1" dirty="0"/>
          </a:p>
          <a:p>
            <a:pPr lvl="1">
              <a:lnSpc>
                <a:spcPct val="90000"/>
              </a:lnSpc>
            </a:pPr>
            <a:endParaRPr lang="tr-TR" sz="2400" i="1" dirty="0"/>
          </a:p>
          <a:p>
            <a:pPr lvl="1">
              <a:lnSpc>
                <a:spcPct val="90000"/>
              </a:lnSpc>
            </a:pPr>
            <a:endParaRPr lang="tr-TR" sz="2400" i="1" dirty="0"/>
          </a:p>
          <a:p>
            <a:pPr lvl="1">
              <a:lnSpc>
                <a:spcPct val="90000"/>
              </a:lnSpc>
            </a:pPr>
            <a:endParaRPr lang="tr-TR" sz="2400" i="1" dirty="0"/>
          </a:p>
          <a:p>
            <a:pPr lvl="1">
              <a:lnSpc>
                <a:spcPct val="90000"/>
              </a:lnSpc>
            </a:pPr>
            <a:endParaRPr lang="tr-TR" sz="2400" i="1" dirty="0"/>
          </a:p>
          <a:p>
            <a:pPr lvl="1">
              <a:lnSpc>
                <a:spcPct val="90000"/>
              </a:lnSpc>
            </a:pPr>
            <a:r>
              <a:rPr lang="tr-TR" sz="2400" dirty="0"/>
              <a:t>Saat yönünde 90 derece dönersek yine birim vektör olan </a:t>
            </a:r>
            <a:r>
              <a:rPr lang="tr-TR" sz="2400" i="1" dirty="0"/>
              <a:t>x</a:t>
            </a:r>
            <a:r>
              <a:rPr lang="tr-TR" sz="2400" dirty="0"/>
              <a:t>’ yönündeki </a:t>
            </a:r>
            <a:r>
              <a:rPr lang="tr-TR" sz="2400" i="1" dirty="0"/>
              <a:t>u</a:t>
            </a:r>
            <a:r>
              <a:rPr lang="tr-TR" sz="2400" dirty="0"/>
              <a:t>=(</a:t>
            </a:r>
            <a:r>
              <a:rPr lang="tr-TR" sz="2400" i="1" dirty="0"/>
              <a:t>u</a:t>
            </a:r>
            <a:r>
              <a:rPr lang="tr-TR" sz="2400" i="1" baseline="-25000" dirty="0"/>
              <a:t>x</a:t>
            </a:r>
            <a:r>
              <a:rPr lang="tr-TR" sz="2400" dirty="0"/>
              <a:t> , </a:t>
            </a:r>
            <a:r>
              <a:rPr lang="tr-TR" sz="2400" i="1" dirty="0"/>
              <a:t>u</a:t>
            </a:r>
            <a:r>
              <a:rPr lang="tr-TR" sz="2400" i="1" baseline="-25000" dirty="0"/>
              <a:t>y</a:t>
            </a:r>
            <a:r>
              <a:rPr lang="tr-TR" sz="2400" dirty="0"/>
              <a:t>) vektörünü elde ederiz.</a:t>
            </a:r>
            <a:endParaRPr lang="tr-T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118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2800" dirty="0"/>
              <a:t>Koordinat Sistemlerinin Dönüştürülmesi</a:t>
            </a:r>
          </a:p>
        </p:txBody>
      </p:sp>
      <p:sp>
        <p:nvSpPr>
          <p:cNvPr id="37891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sz="2800" dirty="0">
                <a:solidFill>
                  <a:srgbClr val="003300"/>
                </a:solidFill>
              </a:rPr>
              <a:t>Bu durumda dönüşüm matrisi aşağıdaki gibi basitçe yazılabilir:</a:t>
            </a:r>
            <a:endParaRPr lang="tr-TR" dirty="0"/>
          </a:p>
        </p:txBody>
      </p:sp>
      <p:graphicFrame>
        <p:nvGraphicFramePr>
          <p:cNvPr id="3789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620063"/>
              </p:ext>
            </p:extLst>
          </p:nvPr>
        </p:nvGraphicFramePr>
        <p:xfrm>
          <a:off x="1835150" y="2708920"/>
          <a:ext cx="3168650" cy="201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2" name="Equation" r:id="rId3" imgW="1155700" imgH="736600" progId="Equation.3">
                  <p:embed/>
                </p:oleObj>
              </mc:Choice>
              <mc:Fallback>
                <p:oleObj name="Equation" r:id="rId3" imgW="11557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708920"/>
                        <a:ext cx="3168650" cy="201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71570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Line 6"/>
          <p:cNvSpPr>
            <a:spLocks noChangeShapeType="1"/>
          </p:cNvSpPr>
          <p:nvPr/>
        </p:nvSpPr>
        <p:spPr bwMode="auto">
          <a:xfrm flipV="1">
            <a:off x="2411413" y="2205038"/>
            <a:ext cx="0" cy="295275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38916" name="Line 7"/>
          <p:cNvSpPr>
            <a:spLocks noChangeShapeType="1"/>
          </p:cNvSpPr>
          <p:nvPr/>
        </p:nvSpPr>
        <p:spPr bwMode="auto">
          <a:xfrm>
            <a:off x="2124075" y="5013325"/>
            <a:ext cx="4032250" cy="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38917" name="Text Box 8"/>
          <p:cNvSpPr txBox="1">
            <a:spLocks noChangeArrowheads="1"/>
          </p:cNvSpPr>
          <p:nvPr/>
        </p:nvSpPr>
        <p:spPr bwMode="auto">
          <a:xfrm>
            <a:off x="2051050" y="2420938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1600" b="1" i="1" dirty="0">
                <a:solidFill>
                  <a:srgbClr val="990033"/>
                </a:solidFill>
              </a:rPr>
              <a:t>y</a:t>
            </a:r>
            <a:endParaRPr lang="en-US" sz="1600" b="1" i="1" dirty="0">
              <a:solidFill>
                <a:srgbClr val="990033"/>
              </a:solidFill>
            </a:endParaRPr>
          </a:p>
        </p:txBody>
      </p:sp>
      <p:sp>
        <p:nvSpPr>
          <p:cNvPr id="38918" name="Text Box 9"/>
          <p:cNvSpPr txBox="1">
            <a:spLocks noChangeArrowheads="1"/>
          </p:cNvSpPr>
          <p:nvPr/>
        </p:nvSpPr>
        <p:spPr bwMode="auto">
          <a:xfrm>
            <a:off x="5651500" y="5084763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1600" b="1" i="1" dirty="0">
                <a:solidFill>
                  <a:srgbClr val="990033"/>
                </a:solidFill>
              </a:rPr>
              <a:t>x</a:t>
            </a:r>
            <a:endParaRPr lang="en-US" sz="1600" b="1" i="1" dirty="0">
              <a:solidFill>
                <a:srgbClr val="990033"/>
              </a:solidFill>
            </a:endParaRPr>
          </a:p>
        </p:txBody>
      </p:sp>
      <p:sp>
        <p:nvSpPr>
          <p:cNvPr id="38919" name="Line 10"/>
          <p:cNvSpPr>
            <a:spLocks noChangeShapeType="1"/>
          </p:cNvSpPr>
          <p:nvPr/>
        </p:nvSpPr>
        <p:spPr bwMode="auto">
          <a:xfrm rot="19485854" flipV="1">
            <a:off x="3708400" y="2492375"/>
            <a:ext cx="0" cy="15113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38920" name="Line 11"/>
          <p:cNvSpPr>
            <a:spLocks noChangeShapeType="1"/>
          </p:cNvSpPr>
          <p:nvPr/>
        </p:nvSpPr>
        <p:spPr bwMode="auto">
          <a:xfrm rot="-2109642">
            <a:off x="3597275" y="3271838"/>
            <a:ext cx="18716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38921" name="Text Box 12"/>
          <p:cNvSpPr txBox="1">
            <a:spLocks noChangeArrowheads="1"/>
          </p:cNvSpPr>
          <p:nvPr/>
        </p:nvSpPr>
        <p:spPr bwMode="auto">
          <a:xfrm rot="-2222659">
            <a:off x="4930775" y="2701925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i="1" dirty="0">
                <a:solidFill>
                  <a:schemeClr val="accent2"/>
                </a:solidFill>
              </a:rPr>
              <a:t>x′</a:t>
            </a:r>
            <a:endParaRPr lang="en-US" sz="2000" i="1" dirty="0">
              <a:solidFill>
                <a:schemeClr val="accent2"/>
              </a:solidFill>
            </a:endParaRPr>
          </a:p>
        </p:txBody>
      </p:sp>
      <p:sp>
        <p:nvSpPr>
          <p:cNvPr id="38922" name="Text Box 13"/>
          <p:cNvSpPr txBox="1">
            <a:spLocks noChangeArrowheads="1"/>
          </p:cNvSpPr>
          <p:nvPr/>
        </p:nvSpPr>
        <p:spPr bwMode="auto">
          <a:xfrm rot="-2370830">
            <a:off x="3133725" y="2852738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i="1" dirty="0">
                <a:solidFill>
                  <a:schemeClr val="accent2"/>
                </a:solidFill>
              </a:rPr>
              <a:t>y′</a:t>
            </a:r>
            <a:endParaRPr lang="en-US" sz="2000" i="1" dirty="0">
              <a:solidFill>
                <a:schemeClr val="accent2"/>
              </a:solidFill>
            </a:endParaRPr>
          </a:p>
        </p:txBody>
      </p:sp>
      <p:sp>
        <p:nvSpPr>
          <p:cNvPr id="38923" name="Line 16"/>
          <p:cNvSpPr>
            <a:spLocks noChangeShapeType="1"/>
          </p:cNvSpPr>
          <p:nvPr/>
        </p:nvSpPr>
        <p:spPr bwMode="auto">
          <a:xfrm>
            <a:off x="3995738" y="3644900"/>
            <a:ext cx="0" cy="13684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38924" name="Line 17"/>
          <p:cNvSpPr>
            <a:spLocks noChangeShapeType="1"/>
          </p:cNvSpPr>
          <p:nvPr/>
        </p:nvSpPr>
        <p:spPr bwMode="auto">
          <a:xfrm>
            <a:off x="2411413" y="3644900"/>
            <a:ext cx="266541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38925" name="Text Box 18"/>
          <p:cNvSpPr txBox="1">
            <a:spLocks noChangeArrowheads="1"/>
          </p:cNvSpPr>
          <p:nvPr/>
        </p:nvSpPr>
        <p:spPr bwMode="auto">
          <a:xfrm>
            <a:off x="3779838" y="5084763"/>
            <a:ext cx="719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i="1" dirty="0">
                <a:solidFill>
                  <a:srgbClr val="990033"/>
                </a:solidFill>
              </a:rPr>
              <a:t>x</a:t>
            </a:r>
            <a:r>
              <a:rPr lang="tr-TR" sz="2000" i="1" baseline="-25000" dirty="0">
                <a:solidFill>
                  <a:srgbClr val="990033"/>
                </a:solidFill>
              </a:rPr>
              <a:t>0</a:t>
            </a:r>
            <a:endParaRPr lang="en-US" sz="2000" i="1" dirty="0">
              <a:solidFill>
                <a:srgbClr val="990033"/>
              </a:solidFill>
            </a:endParaRPr>
          </a:p>
        </p:txBody>
      </p:sp>
      <p:sp>
        <p:nvSpPr>
          <p:cNvPr id="38926" name="Text Box 19"/>
          <p:cNvSpPr txBox="1">
            <a:spLocks noChangeArrowheads="1"/>
          </p:cNvSpPr>
          <p:nvPr/>
        </p:nvSpPr>
        <p:spPr bwMode="auto">
          <a:xfrm>
            <a:off x="1835150" y="3357563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b="1" i="1" dirty="0">
                <a:solidFill>
                  <a:srgbClr val="990033"/>
                </a:solidFill>
              </a:rPr>
              <a:t>y</a:t>
            </a:r>
            <a:r>
              <a:rPr lang="tr-TR" sz="2000" b="1" i="1" baseline="-25000" dirty="0">
                <a:solidFill>
                  <a:srgbClr val="990033"/>
                </a:solidFill>
              </a:rPr>
              <a:t>0</a:t>
            </a:r>
            <a:endParaRPr lang="en-US" sz="2000" b="1" i="1" dirty="0">
              <a:solidFill>
                <a:srgbClr val="990033"/>
              </a:solidFill>
            </a:endParaRPr>
          </a:p>
        </p:txBody>
      </p:sp>
      <p:sp>
        <p:nvSpPr>
          <p:cNvPr id="38927" name="Text Box 20"/>
          <p:cNvSpPr txBox="1">
            <a:spLocks noChangeArrowheads="1"/>
          </p:cNvSpPr>
          <p:nvPr/>
        </p:nvSpPr>
        <p:spPr bwMode="auto">
          <a:xfrm>
            <a:off x="1979613" y="5084763"/>
            <a:ext cx="503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b="1" i="1" dirty="0">
                <a:solidFill>
                  <a:srgbClr val="990033"/>
                </a:solidFill>
              </a:rPr>
              <a:t>0</a:t>
            </a:r>
            <a:endParaRPr lang="en-US" sz="2000" b="1" i="1" dirty="0">
              <a:solidFill>
                <a:srgbClr val="990033"/>
              </a:solidFill>
            </a:endParaRPr>
          </a:p>
        </p:txBody>
      </p:sp>
      <p:sp>
        <p:nvSpPr>
          <p:cNvPr id="38928" name="Line 22"/>
          <p:cNvSpPr>
            <a:spLocks noChangeShapeType="1"/>
          </p:cNvSpPr>
          <p:nvPr/>
        </p:nvSpPr>
        <p:spPr bwMode="auto">
          <a:xfrm flipH="1" flipV="1">
            <a:off x="1763713" y="4221163"/>
            <a:ext cx="647700" cy="7921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38929" name="Text Box 23"/>
          <p:cNvSpPr txBox="1">
            <a:spLocks noChangeArrowheads="1"/>
          </p:cNvSpPr>
          <p:nvPr/>
        </p:nvSpPr>
        <p:spPr bwMode="auto">
          <a:xfrm>
            <a:off x="1476375" y="3933825"/>
            <a:ext cx="360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1600" b="1" i="1" dirty="0"/>
              <a:t>V</a:t>
            </a:r>
            <a:endParaRPr lang="en-US" sz="1600" b="1" i="1" dirty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sz="2800" dirty="0"/>
              <a:t>Koordinat Sistemlerinin Dönüştürülmesi</a:t>
            </a:r>
          </a:p>
        </p:txBody>
      </p:sp>
    </p:spTree>
    <p:extLst>
      <p:ext uri="{BB962C8B-B14F-4D97-AF65-F5344CB8AC3E}">
        <p14:creationId xmlns:p14="http://schemas.microsoft.com/office/powerpoint/2010/main" val="1852978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>
                <a:solidFill>
                  <a:srgbClr val="C00000"/>
                </a:solidFill>
              </a:rPr>
              <a:t>Üç boyutlu Geometrik Dönüşümler</a:t>
            </a:r>
          </a:p>
        </p:txBody>
      </p:sp>
    </p:spTree>
    <p:extLst>
      <p:ext uri="{BB962C8B-B14F-4D97-AF65-F5344CB8AC3E}">
        <p14:creationId xmlns:p14="http://schemas.microsoft.com/office/powerpoint/2010/main" val="213788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85800" y="1981200"/>
            <a:ext cx="7847013" cy="468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tr-TR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Öteleme</a:t>
            </a:r>
            <a:endParaRPr lang="tr-TR" sz="32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en-US" sz="32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8" name="Line 9"/>
          <p:cNvSpPr>
            <a:spLocks noChangeShapeType="1"/>
          </p:cNvSpPr>
          <p:nvPr/>
        </p:nvSpPr>
        <p:spPr bwMode="auto">
          <a:xfrm flipV="1">
            <a:off x="6372225" y="2924175"/>
            <a:ext cx="0" cy="23050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6149" name="Line 10"/>
          <p:cNvSpPr>
            <a:spLocks noChangeShapeType="1"/>
          </p:cNvSpPr>
          <p:nvPr/>
        </p:nvSpPr>
        <p:spPr bwMode="auto">
          <a:xfrm>
            <a:off x="6372225" y="5229225"/>
            <a:ext cx="2303463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cxnSp>
        <p:nvCxnSpPr>
          <p:cNvPr id="6150" name="AutoShape 11"/>
          <p:cNvCxnSpPr>
            <a:cxnSpLocks noChangeShapeType="1"/>
            <a:stCxn id="6147" idx="3"/>
            <a:endCxn id="6147" idx="3"/>
          </p:cNvCxnSpPr>
          <p:nvPr/>
        </p:nvCxnSpPr>
        <p:spPr bwMode="auto">
          <a:xfrm>
            <a:off x="8532813" y="4325938"/>
            <a:ext cx="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1" name="AutoShape 13"/>
          <p:cNvSpPr>
            <a:spLocks noChangeArrowheads="1"/>
          </p:cNvSpPr>
          <p:nvPr/>
        </p:nvSpPr>
        <p:spPr bwMode="auto">
          <a:xfrm>
            <a:off x="6732588" y="4437063"/>
            <a:ext cx="73025" cy="71437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tr-TR" sz="2400" dirty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6152" name="Line 15"/>
          <p:cNvSpPr>
            <a:spLocks noChangeShapeType="1"/>
          </p:cNvSpPr>
          <p:nvPr/>
        </p:nvSpPr>
        <p:spPr bwMode="auto">
          <a:xfrm flipV="1">
            <a:off x="6804025" y="3500438"/>
            <a:ext cx="1223963" cy="936625"/>
          </a:xfrm>
          <a:prstGeom prst="line">
            <a:avLst/>
          </a:prstGeom>
          <a:noFill/>
          <a:ln w="38100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6153" name="AutoShape 16"/>
          <p:cNvSpPr>
            <a:spLocks noChangeArrowheads="1"/>
          </p:cNvSpPr>
          <p:nvPr/>
        </p:nvSpPr>
        <p:spPr bwMode="auto">
          <a:xfrm>
            <a:off x="8027988" y="3429000"/>
            <a:ext cx="73025" cy="71438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6154" name="Text Box 17"/>
          <p:cNvSpPr txBox="1">
            <a:spLocks noChangeArrowheads="1"/>
          </p:cNvSpPr>
          <p:nvPr/>
        </p:nvSpPr>
        <p:spPr bwMode="auto">
          <a:xfrm>
            <a:off x="6372225" y="4437063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400" dirty="0"/>
              <a:t>P</a:t>
            </a:r>
            <a:endParaRPr lang="en-US" sz="2400" dirty="0"/>
          </a:p>
        </p:txBody>
      </p:sp>
      <p:sp>
        <p:nvSpPr>
          <p:cNvPr id="6155" name="Text Box 19"/>
          <p:cNvSpPr txBox="1">
            <a:spLocks noChangeArrowheads="1"/>
          </p:cNvSpPr>
          <p:nvPr/>
        </p:nvSpPr>
        <p:spPr bwMode="auto">
          <a:xfrm>
            <a:off x="8172450" y="3068638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400" dirty="0"/>
              <a:t>P</a:t>
            </a:r>
            <a:r>
              <a:rPr lang="en-US" sz="2400" dirty="0">
                <a:cs typeface="Arial" charset="0"/>
              </a:rPr>
              <a:t>'</a:t>
            </a:r>
          </a:p>
        </p:txBody>
      </p:sp>
      <p:sp>
        <p:nvSpPr>
          <p:cNvPr id="6156" name="Text Box 20"/>
          <p:cNvSpPr txBox="1">
            <a:spLocks noChangeArrowheads="1"/>
          </p:cNvSpPr>
          <p:nvPr/>
        </p:nvSpPr>
        <p:spPr bwMode="auto">
          <a:xfrm>
            <a:off x="8316913" y="52292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i="1" dirty="0">
                <a:solidFill>
                  <a:schemeClr val="accent1"/>
                </a:solidFill>
              </a:rPr>
              <a:t>x</a:t>
            </a:r>
            <a:endParaRPr lang="en-US" sz="2000" i="1" dirty="0">
              <a:solidFill>
                <a:schemeClr val="accent1"/>
              </a:solidFill>
            </a:endParaRPr>
          </a:p>
        </p:txBody>
      </p:sp>
      <p:sp>
        <p:nvSpPr>
          <p:cNvPr id="6157" name="Text Box 21"/>
          <p:cNvSpPr txBox="1">
            <a:spLocks noChangeArrowheads="1"/>
          </p:cNvSpPr>
          <p:nvPr/>
        </p:nvSpPr>
        <p:spPr bwMode="auto">
          <a:xfrm>
            <a:off x="6011863" y="3141663"/>
            <a:ext cx="433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i="1" dirty="0">
                <a:solidFill>
                  <a:schemeClr val="accent1"/>
                </a:solidFill>
              </a:rPr>
              <a:t>y</a:t>
            </a:r>
            <a:endParaRPr lang="en-US" sz="2000" i="1" dirty="0">
              <a:solidFill>
                <a:schemeClr val="accent1"/>
              </a:solidFill>
            </a:endParaRPr>
          </a:p>
        </p:txBody>
      </p:sp>
      <p:graphicFrame>
        <p:nvGraphicFramePr>
          <p:cNvPr id="6158" name="Object 22"/>
          <p:cNvGraphicFramePr>
            <a:graphicFrameLocks noChangeAspect="1"/>
          </p:cNvGraphicFramePr>
          <p:nvPr/>
        </p:nvGraphicFramePr>
        <p:xfrm>
          <a:off x="1547813" y="3213100"/>
          <a:ext cx="410686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5" name="Equation" r:id="rId3" imgW="3975100" imgH="584200" progId="Equation.3">
                  <p:embed/>
                </p:oleObj>
              </mc:Choice>
              <mc:Fallback>
                <p:oleObj name="Equation" r:id="rId3" imgW="39751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213100"/>
                        <a:ext cx="410686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23"/>
          <p:cNvGraphicFramePr>
            <a:graphicFrameLocks noChangeAspect="1"/>
          </p:cNvGraphicFramePr>
          <p:nvPr/>
        </p:nvGraphicFramePr>
        <p:xfrm>
          <a:off x="396875" y="4635500"/>
          <a:ext cx="5029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6" name="Equation" r:id="rId5" imgW="5029200" imgH="1295400" progId="Equation.3">
                  <p:embed/>
                </p:oleObj>
              </mc:Choice>
              <mc:Fallback>
                <p:oleObj name="Equation" r:id="rId5" imgW="5029200" imgH="1295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4635500"/>
                        <a:ext cx="50292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0" name="Object 24"/>
          <p:cNvGraphicFramePr>
            <a:graphicFrameLocks noChangeAspect="1"/>
          </p:cNvGraphicFramePr>
          <p:nvPr/>
        </p:nvGraphicFramePr>
        <p:xfrm>
          <a:off x="3838575" y="6165850"/>
          <a:ext cx="1841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7" name="Equation" r:id="rId7" imgW="1841500" imgH="368300" progId="Equation.3">
                  <p:embed/>
                </p:oleObj>
              </mc:Choice>
              <mc:Fallback>
                <p:oleObj name="Equation" r:id="rId7" imgW="18415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575" y="6165850"/>
                        <a:ext cx="1841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Başlık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tr-TR" dirty="0"/>
              <a:t>Temel Dönüşümler</a:t>
            </a:r>
          </a:p>
        </p:txBody>
      </p:sp>
    </p:spTree>
    <p:extLst>
      <p:ext uri="{BB962C8B-B14F-4D97-AF65-F5344CB8AC3E}">
        <p14:creationId xmlns:p14="http://schemas.microsoft.com/office/powerpoint/2010/main" val="29880877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ChangeArrowheads="1"/>
          </p:cNvSpPr>
          <p:nvPr/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tr-TR" sz="2800" dirty="0">
              <a:solidFill>
                <a:srgbClr val="990033"/>
              </a:solidFill>
            </a:endParaRPr>
          </a:p>
        </p:txBody>
      </p:sp>
      <p:sp>
        <p:nvSpPr>
          <p:cNvPr id="827397" name="Rectangle 5"/>
          <p:cNvSpPr>
            <a:spLocks noChangeArrowheads="1"/>
          </p:cNvSpPr>
          <p:nvPr/>
        </p:nvSpPr>
        <p:spPr bwMode="auto">
          <a:xfrm>
            <a:off x="0" y="40481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 sz="320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4" name="Rectangle 6"/>
          <p:cNvSpPr>
            <a:spLocks noChangeArrowheads="1"/>
          </p:cNvSpPr>
          <p:nvPr/>
        </p:nvSpPr>
        <p:spPr bwMode="auto">
          <a:xfrm>
            <a:off x="685800" y="1981200"/>
            <a:ext cx="7847013" cy="468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endParaRPr lang="tr-TR" sz="3200" dirty="0">
              <a:solidFill>
                <a:schemeClr val="accent1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en-US" sz="3200" dirty="0">
              <a:solidFill>
                <a:srgbClr val="F4FF1F"/>
              </a:solidFill>
            </a:endParaRPr>
          </a:p>
        </p:txBody>
      </p:sp>
      <p:sp>
        <p:nvSpPr>
          <p:cNvPr id="40965" name="Line 7"/>
          <p:cNvSpPr>
            <a:spLocks noChangeShapeType="1"/>
          </p:cNvSpPr>
          <p:nvPr/>
        </p:nvSpPr>
        <p:spPr bwMode="auto">
          <a:xfrm flipV="1">
            <a:off x="3706813" y="2492375"/>
            <a:ext cx="0" cy="230505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40966" name="Line 8"/>
          <p:cNvSpPr>
            <a:spLocks noChangeShapeType="1"/>
          </p:cNvSpPr>
          <p:nvPr/>
        </p:nvSpPr>
        <p:spPr bwMode="auto">
          <a:xfrm>
            <a:off x="3706813" y="4797425"/>
            <a:ext cx="2303462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cxnSp>
        <p:nvCxnSpPr>
          <p:cNvPr id="40967" name="AutoShape 9"/>
          <p:cNvCxnSpPr>
            <a:cxnSpLocks noChangeShapeType="1"/>
          </p:cNvCxnSpPr>
          <p:nvPr/>
        </p:nvCxnSpPr>
        <p:spPr bwMode="auto">
          <a:xfrm>
            <a:off x="5867400" y="3894138"/>
            <a:ext cx="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8" name="AutoShape 10"/>
          <p:cNvSpPr>
            <a:spLocks noChangeArrowheads="1"/>
          </p:cNvSpPr>
          <p:nvPr/>
        </p:nvSpPr>
        <p:spPr bwMode="auto">
          <a:xfrm>
            <a:off x="4067175" y="4005263"/>
            <a:ext cx="73025" cy="71437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tr-TR" sz="2400" dirty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40969" name="Text Box 13"/>
          <p:cNvSpPr txBox="1">
            <a:spLocks noChangeArrowheads="1"/>
          </p:cNvSpPr>
          <p:nvPr/>
        </p:nvSpPr>
        <p:spPr bwMode="auto">
          <a:xfrm>
            <a:off x="3924300" y="4056063"/>
            <a:ext cx="1943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dirty="0"/>
              <a:t>P=(</a:t>
            </a:r>
            <a:r>
              <a:rPr lang="tr-TR" sz="2000" i="1" dirty="0"/>
              <a:t>x,y,z)</a:t>
            </a:r>
            <a:endParaRPr lang="en-US" sz="2000" dirty="0"/>
          </a:p>
        </p:txBody>
      </p:sp>
      <p:sp>
        <p:nvSpPr>
          <p:cNvPr id="40970" name="Text Box 15"/>
          <p:cNvSpPr txBox="1">
            <a:spLocks noChangeArrowheads="1"/>
          </p:cNvSpPr>
          <p:nvPr/>
        </p:nvSpPr>
        <p:spPr bwMode="auto">
          <a:xfrm>
            <a:off x="5651500" y="47974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i="1" dirty="0">
                <a:solidFill>
                  <a:srgbClr val="008000"/>
                </a:solidFill>
              </a:rPr>
              <a:t>x</a:t>
            </a:r>
            <a:endParaRPr lang="en-US" sz="2000" i="1" dirty="0">
              <a:solidFill>
                <a:srgbClr val="008000"/>
              </a:solidFill>
            </a:endParaRPr>
          </a:p>
        </p:txBody>
      </p:sp>
      <p:sp>
        <p:nvSpPr>
          <p:cNvPr id="40971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dirty="0"/>
              <a:t>3 Boyutlu Dönüşüm</a:t>
            </a:r>
          </a:p>
        </p:txBody>
      </p:sp>
      <p:sp>
        <p:nvSpPr>
          <p:cNvPr id="40972" name="Line 22"/>
          <p:cNvSpPr>
            <a:spLocks noChangeShapeType="1"/>
          </p:cNvSpPr>
          <p:nvPr/>
        </p:nvSpPr>
        <p:spPr bwMode="auto">
          <a:xfrm flipH="1">
            <a:off x="2195513" y="4797425"/>
            <a:ext cx="1512887" cy="93662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40973" name="Rectangle 24"/>
          <p:cNvSpPr>
            <a:spLocks noChangeArrowheads="1"/>
          </p:cNvSpPr>
          <p:nvPr/>
        </p:nvSpPr>
        <p:spPr bwMode="auto">
          <a:xfrm>
            <a:off x="5499100" y="2781300"/>
            <a:ext cx="1381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tr-TR" sz="2000" dirty="0"/>
              <a:t>P</a:t>
            </a:r>
            <a:r>
              <a:rPr lang="tr-TR" sz="2000" dirty="0">
                <a:cs typeface="Arial" charset="0"/>
              </a:rPr>
              <a:t>′</a:t>
            </a:r>
            <a:r>
              <a:rPr lang="tr-TR" sz="2000" dirty="0"/>
              <a:t>=(</a:t>
            </a:r>
            <a:r>
              <a:rPr lang="tr-TR" sz="2000" i="1" dirty="0"/>
              <a:t>x</a:t>
            </a:r>
            <a:r>
              <a:rPr lang="tr-TR" sz="2000" i="1" dirty="0">
                <a:cs typeface="Arial" charset="0"/>
              </a:rPr>
              <a:t>′</a:t>
            </a:r>
            <a:r>
              <a:rPr lang="tr-TR" sz="2000" i="1" dirty="0"/>
              <a:t>,</a:t>
            </a:r>
            <a:r>
              <a:rPr lang="en-US" sz="2000" i="1" dirty="0">
                <a:cs typeface="Arial" charset="0"/>
              </a:rPr>
              <a:t>y′</a:t>
            </a:r>
            <a:r>
              <a:rPr lang="tr-TR" sz="2000" i="1" dirty="0"/>
              <a:t>,z</a:t>
            </a:r>
            <a:r>
              <a:rPr lang="tr-TR" sz="2000" i="1" dirty="0">
                <a:cs typeface="Arial" charset="0"/>
              </a:rPr>
              <a:t>′</a:t>
            </a:r>
            <a:r>
              <a:rPr lang="tr-TR" sz="2000" i="1" dirty="0"/>
              <a:t>)</a:t>
            </a:r>
            <a:endParaRPr lang="en-US" sz="2000" i="1" dirty="0"/>
          </a:p>
        </p:txBody>
      </p:sp>
      <p:sp>
        <p:nvSpPr>
          <p:cNvPr id="40974" name="Line 25"/>
          <p:cNvSpPr>
            <a:spLocks noChangeShapeType="1"/>
          </p:cNvSpPr>
          <p:nvPr/>
        </p:nvSpPr>
        <p:spPr bwMode="auto">
          <a:xfrm flipV="1">
            <a:off x="4105275" y="3094038"/>
            <a:ext cx="1441450" cy="936625"/>
          </a:xfrm>
          <a:prstGeom prst="line">
            <a:avLst/>
          </a:prstGeom>
          <a:noFill/>
          <a:ln w="38100">
            <a:solidFill>
              <a:srgbClr val="99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40975" name="Text Box 27"/>
          <p:cNvSpPr txBox="1">
            <a:spLocks noChangeArrowheads="1"/>
          </p:cNvSpPr>
          <p:nvPr/>
        </p:nvSpPr>
        <p:spPr bwMode="auto">
          <a:xfrm>
            <a:off x="3267075" y="2492375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i="1" dirty="0">
                <a:solidFill>
                  <a:srgbClr val="008000"/>
                </a:solidFill>
              </a:rPr>
              <a:t>y</a:t>
            </a:r>
            <a:endParaRPr lang="en-US" sz="2000" i="1" dirty="0">
              <a:solidFill>
                <a:srgbClr val="008000"/>
              </a:solidFill>
            </a:endParaRPr>
          </a:p>
        </p:txBody>
      </p:sp>
      <p:sp>
        <p:nvSpPr>
          <p:cNvPr id="40976" name="Text Box 30"/>
          <p:cNvSpPr txBox="1">
            <a:spLocks noChangeArrowheads="1"/>
          </p:cNvSpPr>
          <p:nvPr/>
        </p:nvSpPr>
        <p:spPr bwMode="auto">
          <a:xfrm>
            <a:off x="2411413" y="5516563"/>
            <a:ext cx="503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b="1" i="1" dirty="0">
                <a:solidFill>
                  <a:srgbClr val="008000"/>
                </a:solidFill>
              </a:rPr>
              <a:t>z</a:t>
            </a:r>
            <a:endParaRPr lang="en-US" sz="2000" b="1" i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0257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4"/>
          <p:cNvGraphicFramePr>
            <a:graphicFrameLocks noChangeAspect="1"/>
          </p:cNvGraphicFramePr>
          <p:nvPr/>
        </p:nvGraphicFramePr>
        <p:xfrm>
          <a:off x="2570163" y="2270125"/>
          <a:ext cx="4038600" cy="351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5" name="Equation" r:id="rId3" imgW="4038600" imgH="3517900" progId="Equation.3">
                  <p:embed/>
                </p:oleObj>
              </mc:Choice>
              <mc:Fallback>
                <p:oleObj name="Equation" r:id="rId3" imgW="4038600" imgH="351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2270125"/>
                        <a:ext cx="4038600" cy="351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Boyutlu Öteleme</a:t>
            </a:r>
            <a:endParaRPr lang="en-US" sz="32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0929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Boyutlu Döndürme (z-ekseni)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43011" name="Rectangle 3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tr-TR" dirty="0"/>
          </a:p>
          <a:p>
            <a:pPr eaLnBrk="1" hangingPunct="1"/>
            <a:endParaRPr lang="tr-TR" dirty="0"/>
          </a:p>
          <a:p>
            <a:pPr eaLnBrk="1" hangingPunct="1"/>
            <a:endParaRPr lang="tr-TR" dirty="0"/>
          </a:p>
          <a:p>
            <a:pPr eaLnBrk="1" hangingPunct="1"/>
            <a:endParaRPr lang="tr-TR" dirty="0"/>
          </a:p>
          <a:p>
            <a:pPr eaLnBrk="1" hangingPunct="1"/>
            <a:endParaRPr lang="tr-TR" dirty="0"/>
          </a:p>
          <a:p>
            <a:pPr eaLnBrk="1" hangingPunct="1"/>
            <a:endParaRPr lang="tr-TR" dirty="0"/>
          </a:p>
          <a:p>
            <a:pPr eaLnBrk="1" hangingPunct="1">
              <a:buFont typeface="Wingdings" pitchFamily="2" charset="2"/>
              <a:buNone/>
            </a:pPr>
            <a:r>
              <a:rPr lang="tr-TR" dirty="0"/>
              <a:t>           </a:t>
            </a:r>
            <a:endParaRPr 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               </a:t>
            </a:r>
            <a:r>
              <a:rPr lang="tr-TR" dirty="0"/>
              <a:t> </a:t>
            </a:r>
            <a:r>
              <a:rPr lang="tr-TR" i="1" dirty="0">
                <a:solidFill>
                  <a:srgbClr val="FF0000"/>
                </a:solidFill>
              </a:rPr>
              <a:t>z</a:t>
            </a:r>
            <a:r>
              <a:rPr lang="tr-TR" dirty="0">
                <a:solidFill>
                  <a:srgbClr val="FF0000"/>
                </a:solidFill>
              </a:rPr>
              <a:t>-</a:t>
            </a:r>
            <a:r>
              <a:rPr lang="en-US" dirty="0">
                <a:solidFill>
                  <a:srgbClr val="FF0000"/>
                </a:solidFill>
              </a:rPr>
              <a:t>ekseni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döndürme: </a:t>
            </a:r>
            <a:r>
              <a:rPr lang="en-US" dirty="0"/>
              <a:t>2 boyutla aynı.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 flipV="1">
            <a:off x="2987675" y="1844675"/>
            <a:ext cx="0" cy="23050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>
            <a:off x="2987675" y="4149725"/>
            <a:ext cx="23034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cxnSp>
        <p:nvCxnSpPr>
          <p:cNvPr id="43014" name="AutoShape 6"/>
          <p:cNvCxnSpPr>
            <a:cxnSpLocks noChangeShapeType="1"/>
          </p:cNvCxnSpPr>
          <p:nvPr/>
        </p:nvCxnSpPr>
        <p:spPr bwMode="auto">
          <a:xfrm>
            <a:off x="5156200" y="3246438"/>
            <a:ext cx="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15" name="AutoShape 7"/>
          <p:cNvSpPr>
            <a:spLocks noChangeArrowheads="1"/>
          </p:cNvSpPr>
          <p:nvPr/>
        </p:nvSpPr>
        <p:spPr bwMode="auto">
          <a:xfrm>
            <a:off x="3355975" y="3357563"/>
            <a:ext cx="73025" cy="71437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tr-TR" sz="2400" dirty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3213100" y="3408363"/>
            <a:ext cx="1943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dirty="0"/>
              <a:t>P=(</a:t>
            </a:r>
            <a:r>
              <a:rPr lang="tr-TR" sz="2000" i="1" dirty="0"/>
              <a:t>x,y,z)</a:t>
            </a:r>
            <a:endParaRPr lang="en-US" sz="2000" dirty="0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4940300" y="41497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i="1" dirty="0">
                <a:solidFill>
                  <a:srgbClr val="008000"/>
                </a:solidFill>
              </a:rPr>
              <a:t>x</a:t>
            </a:r>
            <a:endParaRPr lang="en-US" sz="2000" i="1" dirty="0">
              <a:solidFill>
                <a:srgbClr val="008000"/>
              </a:solidFill>
            </a:endParaRPr>
          </a:p>
        </p:txBody>
      </p:sp>
      <p:sp>
        <p:nvSpPr>
          <p:cNvPr id="43018" name="Text Box 13"/>
          <p:cNvSpPr txBox="1">
            <a:spLocks noChangeArrowheads="1"/>
          </p:cNvSpPr>
          <p:nvPr/>
        </p:nvSpPr>
        <p:spPr bwMode="auto">
          <a:xfrm>
            <a:off x="2555875" y="1844675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i="1" dirty="0">
                <a:solidFill>
                  <a:srgbClr val="008000"/>
                </a:solidFill>
              </a:rPr>
              <a:t>y</a:t>
            </a:r>
            <a:endParaRPr lang="en-US" sz="2000" i="1" dirty="0">
              <a:solidFill>
                <a:srgbClr val="008000"/>
              </a:solidFill>
            </a:endParaRPr>
          </a:p>
        </p:txBody>
      </p:sp>
      <p:sp>
        <p:nvSpPr>
          <p:cNvPr id="43019" name="Text Box 14"/>
          <p:cNvSpPr txBox="1">
            <a:spLocks noChangeArrowheads="1"/>
          </p:cNvSpPr>
          <p:nvPr/>
        </p:nvSpPr>
        <p:spPr bwMode="auto">
          <a:xfrm>
            <a:off x="1700213" y="4868863"/>
            <a:ext cx="503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b="1" i="1" dirty="0">
                <a:solidFill>
                  <a:srgbClr val="008000"/>
                </a:solidFill>
              </a:rPr>
              <a:t>z</a:t>
            </a:r>
            <a:endParaRPr lang="en-US" sz="2000" b="1" i="1" dirty="0">
              <a:solidFill>
                <a:srgbClr val="008000"/>
              </a:solidFill>
            </a:endParaRPr>
          </a:p>
        </p:txBody>
      </p:sp>
      <p:sp>
        <p:nvSpPr>
          <p:cNvPr id="43020" name="AutoShape 39"/>
          <p:cNvSpPr>
            <a:spLocks noChangeArrowheads="1"/>
          </p:cNvSpPr>
          <p:nvPr/>
        </p:nvSpPr>
        <p:spPr bwMode="auto">
          <a:xfrm rot="10800000">
            <a:off x="1692275" y="4508500"/>
            <a:ext cx="504825" cy="433388"/>
          </a:xfrm>
          <a:prstGeom prst="curvedRightArrow">
            <a:avLst>
              <a:gd name="adj1" fmla="val 20000"/>
              <a:gd name="adj2" fmla="val 40000"/>
              <a:gd name="adj3" fmla="val 38828"/>
            </a:avLst>
          </a:prstGeom>
          <a:solidFill>
            <a:schemeClr val="accent1"/>
          </a:solidFill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43021" name="Line 40"/>
          <p:cNvSpPr>
            <a:spLocks noChangeShapeType="1"/>
          </p:cNvSpPr>
          <p:nvPr/>
        </p:nvSpPr>
        <p:spPr bwMode="auto">
          <a:xfrm flipH="1">
            <a:off x="2195513" y="4149725"/>
            <a:ext cx="792162" cy="5032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43022" name="Line 42"/>
          <p:cNvSpPr>
            <a:spLocks noChangeShapeType="1"/>
          </p:cNvSpPr>
          <p:nvPr/>
        </p:nvSpPr>
        <p:spPr bwMode="auto">
          <a:xfrm flipH="1">
            <a:off x="1476375" y="4724400"/>
            <a:ext cx="647700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210352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Boyutlu Döndürme (z-ekseni)</a:t>
            </a:r>
            <a:endParaRPr lang="en-US" sz="3200" b="1" dirty="0">
              <a:solidFill>
                <a:srgbClr val="008000"/>
              </a:solidFill>
            </a:endParaRPr>
          </a:p>
        </p:txBody>
      </p:sp>
      <p:graphicFrame>
        <p:nvGraphicFramePr>
          <p:cNvPr id="3" name="Nesne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60351635"/>
              </p:ext>
            </p:extLst>
          </p:nvPr>
        </p:nvGraphicFramePr>
        <p:xfrm>
          <a:off x="466923" y="1598613"/>
          <a:ext cx="338455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6" name="Equation" r:id="rId3" imgW="1282700" imgH="622300" progId="Equation.3">
                  <p:embed/>
                </p:oleObj>
              </mc:Choice>
              <mc:Fallback>
                <p:oleObj name="Equation" r:id="rId3" imgW="1282700" imgH="622300" progId="Equation.3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923" y="1598613"/>
                        <a:ext cx="3384550" cy="164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Nesne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609839"/>
              </p:ext>
            </p:extLst>
          </p:nvPr>
        </p:nvGraphicFramePr>
        <p:xfrm>
          <a:off x="466923" y="3919538"/>
          <a:ext cx="5184775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7" name="Equation" r:id="rId5" imgW="6184900" imgH="2590800" progId="Equation.3">
                  <p:embed/>
                </p:oleObj>
              </mc:Choice>
              <mc:Fallback>
                <p:oleObj name="Equation" r:id="rId5" imgW="6184900" imgH="2590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923" y="3919538"/>
                        <a:ext cx="5184775" cy="217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Nesne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04708"/>
              </p:ext>
            </p:extLst>
          </p:nvPr>
        </p:nvGraphicFramePr>
        <p:xfrm>
          <a:off x="6732786" y="4581525"/>
          <a:ext cx="18716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8" name="Equation" r:id="rId7" imgW="825142" imgH="215806" progId="Equation.3">
                  <p:embed/>
                </p:oleObj>
              </mc:Choice>
              <mc:Fallback>
                <p:oleObj name="Equation" r:id="rId7" imgW="825142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786" y="4581525"/>
                        <a:ext cx="18716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57284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Boyutlu Döndürme (x-ekseni)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43011" name="Rectangle 3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tr-TR" dirty="0"/>
          </a:p>
          <a:p>
            <a:pPr eaLnBrk="1" hangingPunct="1"/>
            <a:endParaRPr lang="tr-TR" dirty="0"/>
          </a:p>
          <a:p>
            <a:pPr eaLnBrk="1" hangingPunct="1"/>
            <a:endParaRPr lang="tr-TR" dirty="0"/>
          </a:p>
          <a:p>
            <a:pPr eaLnBrk="1" hangingPunct="1"/>
            <a:endParaRPr lang="tr-TR" dirty="0"/>
          </a:p>
          <a:p>
            <a:pPr eaLnBrk="1" hangingPunct="1"/>
            <a:endParaRPr lang="tr-TR" dirty="0"/>
          </a:p>
          <a:p>
            <a:pPr eaLnBrk="1" hangingPunct="1"/>
            <a:endParaRPr lang="tr-TR" dirty="0"/>
          </a:p>
          <a:p>
            <a:pPr eaLnBrk="1" hangingPunct="1">
              <a:buFont typeface="Wingdings" pitchFamily="2" charset="2"/>
              <a:buNone/>
            </a:pPr>
            <a:r>
              <a:rPr lang="tr-TR" dirty="0"/>
              <a:t>           </a:t>
            </a:r>
            <a:endParaRPr 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               </a:t>
            </a:r>
            <a:r>
              <a:rPr lang="tr-TR" dirty="0"/>
              <a:t> 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tr-TR" dirty="0">
                <a:solidFill>
                  <a:srgbClr val="FF0000"/>
                </a:solidFill>
              </a:rPr>
              <a:t>-</a:t>
            </a:r>
            <a:r>
              <a:rPr lang="en-US" dirty="0">
                <a:solidFill>
                  <a:srgbClr val="FF0000"/>
                </a:solidFill>
              </a:rPr>
              <a:t>ekseni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döndürme: </a:t>
            </a:r>
            <a:r>
              <a:rPr lang="en-US" dirty="0"/>
              <a:t>yeni.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V="1">
            <a:off x="2987675" y="1844675"/>
            <a:ext cx="0" cy="23050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cxnSp>
        <p:nvCxnSpPr>
          <p:cNvPr id="16" name="AutoShape 24"/>
          <p:cNvCxnSpPr>
            <a:cxnSpLocks noChangeShapeType="1"/>
          </p:cNvCxnSpPr>
          <p:nvPr/>
        </p:nvCxnSpPr>
        <p:spPr bwMode="auto">
          <a:xfrm>
            <a:off x="5156200" y="3246438"/>
            <a:ext cx="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3355975" y="3357563"/>
            <a:ext cx="73025" cy="71437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tr-TR" sz="2400" dirty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3492500" y="3141663"/>
            <a:ext cx="1943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dirty="0"/>
              <a:t>P=(</a:t>
            </a:r>
            <a:r>
              <a:rPr lang="tr-TR" sz="2000" i="1" dirty="0"/>
              <a:t>x,y,z)</a:t>
            </a:r>
            <a:endParaRPr lang="en-US" sz="2000" dirty="0"/>
          </a:p>
        </p:txBody>
      </p:sp>
      <p:sp>
        <p:nvSpPr>
          <p:cNvPr id="19" name="Text Box 27"/>
          <p:cNvSpPr txBox="1">
            <a:spLocks noChangeArrowheads="1"/>
          </p:cNvSpPr>
          <p:nvPr/>
        </p:nvSpPr>
        <p:spPr bwMode="auto">
          <a:xfrm>
            <a:off x="4940300" y="41497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i="1" dirty="0">
                <a:solidFill>
                  <a:srgbClr val="008000"/>
                </a:solidFill>
              </a:rPr>
              <a:t>x</a:t>
            </a:r>
            <a:endParaRPr lang="en-US" sz="2000" i="1" dirty="0">
              <a:solidFill>
                <a:srgbClr val="008000"/>
              </a:solidFill>
            </a:endParaRPr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2555875" y="1844675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i="1" dirty="0">
                <a:solidFill>
                  <a:srgbClr val="008000"/>
                </a:solidFill>
              </a:rPr>
              <a:t>y</a:t>
            </a:r>
            <a:endParaRPr lang="en-US" sz="2000" i="1" dirty="0">
              <a:solidFill>
                <a:srgbClr val="008000"/>
              </a:solidFill>
            </a:endParaRPr>
          </a:p>
        </p:txBody>
      </p: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700213" y="4868863"/>
            <a:ext cx="503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b="1" i="1" dirty="0">
                <a:solidFill>
                  <a:srgbClr val="008000"/>
                </a:solidFill>
              </a:rPr>
              <a:t>z</a:t>
            </a:r>
            <a:endParaRPr lang="en-US" sz="2000" b="1" i="1" dirty="0">
              <a:solidFill>
                <a:srgbClr val="008000"/>
              </a:solidFill>
            </a:endParaRPr>
          </a:p>
        </p:txBody>
      </p:sp>
      <p:sp>
        <p:nvSpPr>
          <p:cNvPr id="22" name="Line 38"/>
          <p:cNvSpPr>
            <a:spLocks noChangeShapeType="1"/>
          </p:cNvSpPr>
          <p:nvPr/>
        </p:nvSpPr>
        <p:spPr bwMode="auto">
          <a:xfrm flipH="1">
            <a:off x="1692275" y="4149725"/>
            <a:ext cx="1295400" cy="863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3" name="Line 41"/>
          <p:cNvSpPr>
            <a:spLocks noChangeShapeType="1"/>
          </p:cNvSpPr>
          <p:nvPr/>
        </p:nvSpPr>
        <p:spPr bwMode="auto">
          <a:xfrm>
            <a:off x="2987675" y="4149725"/>
            <a:ext cx="26638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4" name="AutoShape 42"/>
          <p:cNvSpPr>
            <a:spLocks noChangeArrowheads="1"/>
          </p:cNvSpPr>
          <p:nvPr/>
        </p:nvSpPr>
        <p:spPr bwMode="auto">
          <a:xfrm rot="5400000">
            <a:off x="5218906" y="3934619"/>
            <a:ext cx="504825" cy="433388"/>
          </a:xfrm>
          <a:prstGeom prst="curvedRightArrow">
            <a:avLst>
              <a:gd name="adj1" fmla="val 20000"/>
              <a:gd name="adj2" fmla="val 40000"/>
              <a:gd name="adj3" fmla="val 38828"/>
            </a:avLst>
          </a:prstGeom>
          <a:solidFill>
            <a:schemeClr val="accent1"/>
          </a:solidFill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5" name="Line 44"/>
          <p:cNvSpPr>
            <a:spLocks noChangeShapeType="1"/>
          </p:cNvSpPr>
          <p:nvPr/>
        </p:nvSpPr>
        <p:spPr bwMode="auto">
          <a:xfrm>
            <a:off x="5508625" y="4149725"/>
            <a:ext cx="2873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369459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Boyutlu Döndürme (x-ekseni)</a:t>
            </a:r>
            <a:endParaRPr lang="en-US" sz="3200" b="1" dirty="0">
              <a:solidFill>
                <a:srgbClr val="008000"/>
              </a:solidFill>
            </a:endParaRPr>
          </a:p>
        </p:txBody>
      </p:sp>
      <p:graphicFrame>
        <p:nvGraphicFramePr>
          <p:cNvPr id="2" name="Nesne 1"/>
          <p:cNvGraphicFramePr>
            <a:graphicFrameLocks noChangeAspect="1"/>
          </p:cNvGraphicFramePr>
          <p:nvPr/>
        </p:nvGraphicFramePr>
        <p:xfrm>
          <a:off x="6227763" y="5046663"/>
          <a:ext cx="18732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8" name="Equation" r:id="rId3" imgW="2298700" imgH="533400" progId="Equation.3">
                  <p:embed/>
                </p:oleObj>
              </mc:Choice>
              <mc:Fallback>
                <p:oleObj name="Equation" r:id="rId3" imgW="2298700" imgH="533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5046663"/>
                        <a:ext cx="18732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Nesne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903757"/>
              </p:ext>
            </p:extLst>
          </p:nvPr>
        </p:nvGraphicFramePr>
        <p:xfrm>
          <a:off x="395784" y="4365104"/>
          <a:ext cx="5040312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9" name="Equation" r:id="rId5" imgW="6146800" imgH="2590800" progId="Equation.3">
                  <p:embed/>
                </p:oleObj>
              </mc:Choice>
              <mc:Fallback>
                <p:oleObj name="Equation" r:id="rId5" imgW="6146800" imgH="2590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84" y="4365104"/>
                        <a:ext cx="5040312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Nesne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81577853"/>
              </p:ext>
            </p:extLst>
          </p:nvPr>
        </p:nvGraphicFramePr>
        <p:xfrm>
          <a:off x="315913" y="1433513"/>
          <a:ext cx="3111500" cy="268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0" name="Denklem" r:id="rId7" imgW="1218960" imgH="1054080" progId="Equation.3">
                  <p:embed/>
                </p:oleObj>
              </mc:Choice>
              <mc:Fallback>
                <p:oleObj name="Denklem" r:id="rId7" imgW="1218960" imgH="1054080" progId="Equation.3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3" y="1433513"/>
                        <a:ext cx="3111500" cy="268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02819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Boyutlu Döndürme (y-ekseni)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43011" name="Rectangle 3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tr-TR" dirty="0"/>
          </a:p>
          <a:p>
            <a:pPr eaLnBrk="1" hangingPunct="1"/>
            <a:endParaRPr lang="tr-TR" dirty="0"/>
          </a:p>
          <a:p>
            <a:pPr eaLnBrk="1" hangingPunct="1"/>
            <a:endParaRPr lang="tr-TR" dirty="0"/>
          </a:p>
          <a:p>
            <a:pPr eaLnBrk="1" hangingPunct="1"/>
            <a:endParaRPr lang="tr-TR" dirty="0"/>
          </a:p>
          <a:p>
            <a:pPr eaLnBrk="1" hangingPunct="1"/>
            <a:endParaRPr lang="tr-TR" dirty="0"/>
          </a:p>
          <a:p>
            <a:pPr eaLnBrk="1" hangingPunct="1"/>
            <a:endParaRPr lang="tr-TR" dirty="0"/>
          </a:p>
          <a:p>
            <a:pPr eaLnBrk="1" hangingPunct="1">
              <a:buFont typeface="Wingdings" pitchFamily="2" charset="2"/>
              <a:buNone/>
            </a:pPr>
            <a:r>
              <a:rPr lang="tr-TR" dirty="0"/>
              <a:t>           </a:t>
            </a:r>
            <a:endParaRPr 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               </a:t>
            </a:r>
            <a:r>
              <a:rPr lang="tr-TR" dirty="0"/>
              <a:t> </a:t>
            </a:r>
            <a:r>
              <a:rPr lang="en-US" i="1" dirty="0">
                <a:solidFill>
                  <a:srgbClr val="FF0000"/>
                </a:solidFill>
              </a:rPr>
              <a:t>y</a:t>
            </a:r>
            <a:r>
              <a:rPr lang="tr-TR" dirty="0">
                <a:solidFill>
                  <a:srgbClr val="FF0000"/>
                </a:solidFill>
              </a:rPr>
              <a:t>-</a:t>
            </a:r>
            <a:r>
              <a:rPr lang="en-US" dirty="0">
                <a:solidFill>
                  <a:srgbClr val="FF0000"/>
                </a:solidFill>
              </a:rPr>
              <a:t>ekseni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döndürme: </a:t>
            </a:r>
            <a:r>
              <a:rPr lang="en-US" dirty="0"/>
              <a:t>yeni.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2987675" y="4149725"/>
            <a:ext cx="23034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cxnSp>
        <p:nvCxnSpPr>
          <p:cNvPr id="27" name="AutoShape 8"/>
          <p:cNvCxnSpPr>
            <a:cxnSpLocks noChangeShapeType="1"/>
          </p:cNvCxnSpPr>
          <p:nvPr/>
        </p:nvCxnSpPr>
        <p:spPr bwMode="auto">
          <a:xfrm>
            <a:off x="5156200" y="3246438"/>
            <a:ext cx="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AutoShape 9"/>
          <p:cNvSpPr>
            <a:spLocks noChangeArrowheads="1"/>
          </p:cNvSpPr>
          <p:nvPr/>
        </p:nvSpPr>
        <p:spPr bwMode="auto">
          <a:xfrm>
            <a:off x="3355975" y="3357563"/>
            <a:ext cx="73025" cy="71437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tr-TR" sz="2400" dirty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3213100" y="3408363"/>
            <a:ext cx="1943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dirty="0"/>
              <a:t>P=(</a:t>
            </a:r>
            <a:r>
              <a:rPr lang="tr-TR" sz="2000" i="1" dirty="0"/>
              <a:t>x,y,z)</a:t>
            </a:r>
            <a:endParaRPr lang="en-US" sz="2000" dirty="0"/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4940300" y="41497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i="1" dirty="0">
                <a:solidFill>
                  <a:srgbClr val="008000"/>
                </a:solidFill>
              </a:rPr>
              <a:t>x</a:t>
            </a:r>
            <a:endParaRPr lang="en-US" sz="2000" i="1" dirty="0">
              <a:solidFill>
                <a:srgbClr val="008000"/>
              </a:solidFill>
            </a:endParaRP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2555875" y="1844675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i="1" dirty="0">
                <a:solidFill>
                  <a:srgbClr val="008000"/>
                </a:solidFill>
              </a:rPr>
              <a:t>y</a:t>
            </a:r>
            <a:endParaRPr lang="en-US" sz="2000" i="1" dirty="0">
              <a:solidFill>
                <a:srgbClr val="008000"/>
              </a:solidFill>
            </a:endParaRP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1700213" y="4868863"/>
            <a:ext cx="503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b="1" i="1" dirty="0">
                <a:solidFill>
                  <a:srgbClr val="008000"/>
                </a:solidFill>
              </a:rPr>
              <a:t>z</a:t>
            </a:r>
            <a:endParaRPr lang="en-US" sz="2000" b="1" i="1" dirty="0">
              <a:solidFill>
                <a:srgbClr val="008000"/>
              </a:solidFill>
            </a:endParaRPr>
          </a:p>
        </p:txBody>
      </p:sp>
      <p:sp>
        <p:nvSpPr>
          <p:cNvPr id="33" name="AutoShape 14"/>
          <p:cNvSpPr>
            <a:spLocks noChangeArrowheads="1"/>
          </p:cNvSpPr>
          <p:nvPr/>
        </p:nvSpPr>
        <p:spPr bwMode="auto">
          <a:xfrm rot="10800000">
            <a:off x="2700338" y="2492375"/>
            <a:ext cx="504825" cy="433388"/>
          </a:xfrm>
          <a:prstGeom prst="curvedRightArrow">
            <a:avLst>
              <a:gd name="adj1" fmla="val 20000"/>
              <a:gd name="adj2" fmla="val 40000"/>
              <a:gd name="adj3" fmla="val 38828"/>
            </a:avLst>
          </a:prstGeom>
          <a:solidFill>
            <a:schemeClr val="accent1"/>
          </a:solidFill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34" name="Line 19"/>
          <p:cNvSpPr>
            <a:spLocks noChangeShapeType="1"/>
          </p:cNvSpPr>
          <p:nvPr/>
        </p:nvSpPr>
        <p:spPr bwMode="auto">
          <a:xfrm flipH="1">
            <a:off x="1403350" y="4149725"/>
            <a:ext cx="1584325" cy="9350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 flipV="1">
            <a:off x="2987675" y="2924175"/>
            <a:ext cx="0" cy="1225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36" name="Line 21"/>
          <p:cNvSpPr>
            <a:spLocks noChangeShapeType="1"/>
          </p:cNvSpPr>
          <p:nvPr/>
        </p:nvSpPr>
        <p:spPr bwMode="auto">
          <a:xfrm flipV="1">
            <a:off x="2987675" y="1989138"/>
            <a:ext cx="0" cy="7921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699343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Boyutlu Döndürme (x-ekseni)</a:t>
            </a:r>
            <a:endParaRPr lang="en-US" sz="3200" b="1" dirty="0">
              <a:solidFill>
                <a:srgbClr val="008000"/>
              </a:solidFill>
            </a:endParaRPr>
          </a:p>
        </p:txBody>
      </p:sp>
      <p:graphicFrame>
        <p:nvGraphicFramePr>
          <p:cNvPr id="3" name="Nesne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735189"/>
              </p:ext>
            </p:extLst>
          </p:nvPr>
        </p:nvGraphicFramePr>
        <p:xfrm>
          <a:off x="519757" y="4352925"/>
          <a:ext cx="5184775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1" name="Equation" r:id="rId3" imgW="6400800" imgH="2590800" progId="Equation.3">
                  <p:embed/>
                </p:oleObj>
              </mc:Choice>
              <mc:Fallback>
                <p:oleObj name="Equation" r:id="rId3" imgW="6400800" imgH="2590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57" y="4352925"/>
                        <a:ext cx="5184775" cy="209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Nesne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741168"/>
              </p:ext>
            </p:extLst>
          </p:nvPr>
        </p:nvGraphicFramePr>
        <p:xfrm>
          <a:off x="6568132" y="5049838"/>
          <a:ext cx="18923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2" name="Equation" r:id="rId5" imgW="2324100" imgH="584200" progId="Equation.3">
                  <p:embed/>
                </p:oleObj>
              </mc:Choice>
              <mc:Fallback>
                <p:oleObj name="Equation" r:id="rId5" imgW="2324100" imgH="584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8132" y="5049838"/>
                        <a:ext cx="18923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Nesne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12648193"/>
              </p:ext>
            </p:extLst>
          </p:nvPr>
        </p:nvGraphicFramePr>
        <p:xfrm>
          <a:off x="754707" y="2060575"/>
          <a:ext cx="3487738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3" name="Equation" r:id="rId7" imgW="1244600" imgH="660400" progId="Equation.3">
                  <p:embed/>
                </p:oleObj>
              </mc:Choice>
              <mc:Fallback>
                <p:oleObj name="Equation" r:id="rId7" imgW="1244600" imgH="660400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707" y="2060575"/>
                        <a:ext cx="3487738" cy="185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79185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Genel 3 Boyutlu Döndürme</a:t>
            </a:r>
            <a:endParaRPr lang="tr-TR" sz="3200" b="1" dirty="0">
              <a:solidFill>
                <a:srgbClr val="008000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sz="2800" i="1" dirty="0">
                <a:solidFill>
                  <a:srgbClr val="FF0000"/>
                </a:solidFill>
              </a:rPr>
              <a:t>x</a:t>
            </a:r>
            <a:r>
              <a:rPr lang="tr-TR" sz="2800" dirty="0">
                <a:solidFill>
                  <a:srgbClr val="FF0000"/>
                </a:solidFill>
              </a:rPr>
              <a:t>-eksenine paralel bir doğru etrafında döndürme nasıl yapılır?</a:t>
            </a:r>
          </a:p>
          <a:p>
            <a:pPr lvl="1"/>
            <a:r>
              <a:rPr lang="tr-TR" sz="2400" dirty="0">
                <a:solidFill>
                  <a:srgbClr val="663300"/>
                </a:solidFill>
              </a:rPr>
              <a:t>2 boyutlu ile aynı aslında; objeyi döndüreceğimiz ekseni paralel olduğu eksene çakışana kadar öteleriz.</a:t>
            </a:r>
          </a:p>
          <a:p>
            <a:pPr lvl="1"/>
            <a:r>
              <a:rPr lang="tr-TR" sz="2400" dirty="0">
                <a:solidFill>
                  <a:srgbClr val="663300"/>
                </a:solidFill>
              </a:rPr>
              <a:t>Döndürme işlemini o eksende yaparız.</a:t>
            </a:r>
          </a:p>
          <a:p>
            <a:pPr lvl="1"/>
            <a:r>
              <a:rPr lang="tr-TR" sz="2400" dirty="0">
                <a:solidFill>
                  <a:srgbClr val="663300"/>
                </a:solidFill>
              </a:rPr>
              <a:t>Objeyi orijinal pozisyonuna geri taşırız.</a:t>
            </a: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194207"/>
              </p:ext>
            </p:extLst>
          </p:nvPr>
        </p:nvGraphicFramePr>
        <p:xfrm>
          <a:off x="2268538" y="4797152"/>
          <a:ext cx="3670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1" name="Equation" r:id="rId3" imgW="3670300" imgH="584200" progId="Equation.3">
                  <p:embed/>
                </p:oleObj>
              </mc:Choice>
              <mc:Fallback>
                <p:oleObj name="Equation" r:id="rId3" imgW="36703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797152"/>
                        <a:ext cx="36703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62732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8208912" cy="1152128"/>
          </a:xfrm>
        </p:spPr>
        <p:txBody>
          <a:bodyPr>
            <a:normAutofit/>
          </a:bodyPr>
          <a:lstStyle/>
          <a:p>
            <a:r>
              <a:rPr lang="tr-TR" sz="2800" i="1" dirty="0">
                <a:solidFill>
                  <a:srgbClr val="FF0000"/>
                </a:solidFill>
              </a:rPr>
              <a:t>x</a:t>
            </a:r>
            <a:r>
              <a:rPr lang="tr-TR" sz="2800" dirty="0">
                <a:solidFill>
                  <a:srgbClr val="FF0000"/>
                </a:solidFill>
              </a:rPr>
              <a:t>-</a:t>
            </a:r>
            <a:r>
              <a:rPr lang="en-US" sz="2800" dirty="0">
                <a:solidFill>
                  <a:srgbClr val="FF0000"/>
                </a:solidFill>
              </a:rPr>
              <a:t>Eksenine Paralel Bir Doğru Etrafında Döndürme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50179" name="Line 4"/>
          <p:cNvSpPr>
            <a:spLocks noChangeShapeType="1"/>
          </p:cNvSpPr>
          <p:nvPr/>
        </p:nvSpPr>
        <p:spPr bwMode="auto">
          <a:xfrm flipV="1">
            <a:off x="2987675" y="1844675"/>
            <a:ext cx="0" cy="23050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cxnSp>
        <p:nvCxnSpPr>
          <p:cNvPr id="50180" name="AutoShape 5"/>
          <p:cNvCxnSpPr>
            <a:cxnSpLocks noChangeShapeType="1"/>
          </p:cNvCxnSpPr>
          <p:nvPr/>
        </p:nvCxnSpPr>
        <p:spPr bwMode="auto">
          <a:xfrm>
            <a:off x="5156200" y="3246438"/>
            <a:ext cx="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81" name="Text Box 7"/>
          <p:cNvSpPr txBox="1">
            <a:spLocks noChangeArrowheads="1"/>
          </p:cNvSpPr>
          <p:nvPr/>
        </p:nvSpPr>
        <p:spPr bwMode="auto">
          <a:xfrm>
            <a:off x="3492500" y="3357563"/>
            <a:ext cx="1943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dirty="0">
                <a:solidFill>
                  <a:srgbClr val="008000"/>
                </a:solidFill>
              </a:rPr>
              <a:t>Rotation axis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50182" name="Text Box 8"/>
          <p:cNvSpPr txBox="1">
            <a:spLocks noChangeArrowheads="1"/>
          </p:cNvSpPr>
          <p:nvPr/>
        </p:nvSpPr>
        <p:spPr bwMode="auto">
          <a:xfrm>
            <a:off x="4940300" y="41497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i="1" dirty="0">
                <a:solidFill>
                  <a:srgbClr val="008000"/>
                </a:solidFill>
              </a:rPr>
              <a:t>x</a:t>
            </a:r>
            <a:endParaRPr lang="en-US" sz="2000" i="1" dirty="0">
              <a:solidFill>
                <a:srgbClr val="008000"/>
              </a:solidFill>
            </a:endParaRPr>
          </a:p>
        </p:txBody>
      </p:sp>
      <p:sp>
        <p:nvSpPr>
          <p:cNvPr id="50183" name="Text Box 9"/>
          <p:cNvSpPr txBox="1">
            <a:spLocks noChangeArrowheads="1"/>
          </p:cNvSpPr>
          <p:nvPr/>
        </p:nvSpPr>
        <p:spPr bwMode="auto">
          <a:xfrm>
            <a:off x="2555875" y="1844675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i="1" dirty="0">
                <a:solidFill>
                  <a:srgbClr val="008000"/>
                </a:solidFill>
              </a:rPr>
              <a:t>y</a:t>
            </a:r>
            <a:endParaRPr lang="en-US" sz="2000" i="1" dirty="0">
              <a:solidFill>
                <a:srgbClr val="008000"/>
              </a:solidFill>
            </a:endParaRPr>
          </a:p>
        </p:txBody>
      </p:sp>
      <p:sp>
        <p:nvSpPr>
          <p:cNvPr id="50184" name="Text Box 10"/>
          <p:cNvSpPr txBox="1">
            <a:spLocks noChangeArrowheads="1"/>
          </p:cNvSpPr>
          <p:nvPr/>
        </p:nvSpPr>
        <p:spPr bwMode="auto">
          <a:xfrm>
            <a:off x="1700213" y="4868863"/>
            <a:ext cx="503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b="1" i="1" dirty="0">
                <a:solidFill>
                  <a:srgbClr val="008000"/>
                </a:solidFill>
              </a:rPr>
              <a:t>z</a:t>
            </a:r>
            <a:endParaRPr lang="en-US" sz="2000" b="1" i="1" dirty="0">
              <a:solidFill>
                <a:srgbClr val="008000"/>
              </a:solidFill>
            </a:endParaRPr>
          </a:p>
        </p:txBody>
      </p:sp>
      <p:sp>
        <p:nvSpPr>
          <p:cNvPr id="50185" name="Line 11"/>
          <p:cNvSpPr>
            <a:spLocks noChangeShapeType="1"/>
          </p:cNvSpPr>
          <p:nvPr/>
        </p:nvSpPr>
        <p:spPr bwMode="auto">
          <a:xfrm flipH="1">
            <a:off x="1692275" y="4149725"/>
            <a:ext cx="1295400" cy="863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50186" name="Line 12"/>
          <p:cNvSpPr>
            <a:spLocks noChangeShapeType="1"/>
          </p:cNvSpPr>
          <p:nvPr/>
        </p:nvSpPr>
        <p:spPr bwMode="auto">
          <a:xfrm>
            <a:off x="2987675" y="4149725"/>
            <a:ext cx="26638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50187" name="AutoShape 13"/>
          <p:cNvSpPr>
            <a:spLocks noChangeArrowheads="1"/>
          </p:cNvSpPr>
          <p:nvPr/>
        </p:nvSpPr>
        <p:spPr bwMode="auto">
          <a:xfrm rot="5400000">
            <a:off x="5112544" y="3177382"/>
            <a:ext cx="504825" cy="433387"/>
          </a:xfrm>
          <a:prstGeom prst="curvedRightArrow">
            <a:avLst>
              <a:gd name="adj1" fmla="val 20000"/>
              <a:gd name="adj2" fmla="val 40000"/>
              <a:gd name="adj3" fmla="val 38828"/>
            </a:avLst>
          </a:prstGeom>
          <a:solidFill>
            <a:schemeClr val="accent1"/>
          </a:solidFill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50188" name="Line 15"/>
          <p:cNvSpPr>
            <a:spLocks noChangeShapeType="1"/>
          </p:cNvSpPr>
          <p:nvPr/>
        </p:nvSpPr>
        <p:spPr bwMode="auto">
          <a:xfrm>
            <a:off x="2987675" y="3357563"/>
            <a:ext cx="2232025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50189" name="Line 16"/>
          <p:cNvSpPr>
            <a:spLocks noChangeShapeType="1"/>
          </p:cNvSpPr>
          <p:nvPr/>
        </p:nvSpPr>
        <p:spPr bwMode="auto">
          <a:xfrm>
            <a:off x="5359400" y="3357563"/>
            <a:ext cx="4318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5746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tr-TR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Döndürme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tr-TR" dirty="0">
              <a:solidFill>
                <a:schemeClr val="accent1"/>
              </a:solidFill>
            </a:endParaRPr>
          </a:p>
          <a:p>
            <a:pPr algn="ctr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en-US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 flipV="1">
            <a:off x="6372225" y="2924175"/>
            <a:ext cx="0" cy="23050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6372225" y="5229225"/>
            <a:ext cx="2303463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cxnSp>
        <p:nvCxnSpPr>
          <p:cNvPr id="7174" name="AutoShape 6"/>
          <p:cNvCxnSpPr>
            <a:cxnSpLocks noChangeShapeType="1"/>
          </p:cNvCxnSpPr>
          <p:nvPr/>
        </p:nvCxnSpPr>
        <p:spPr bwMode="auto">
          <a:xfrm>
            <a:off x="8458200" y="4038600"/>
            <a:ext cx="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5" name="AutoShape 9"/>
          <p:cNvSpPr>
            <a:spLocks noChangeArrowheads="1"/>
          </p:cNvSpPr>
          <p:nvPr/>
        </p:nvSpPr>
        <p:spPr bwMode="auto">
          <a:xfrm>
            <a:off x="7092950" y="3716338"/>
            <a:ext cx="73025" cy="71437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7176" name="Text Box 12"/>
          <p:cNvSpPr txBox="1">
            <a:spLocks noChangeArrowheads="1"/>
          </p:cNvSpPr>
          <p:nvPr/>
        </p:nvSpPr>
        <p:spPr bwMode="auto">
          <a:xfrm>
            <a:off x="8316913" y="52292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i="1" dirty="0">
                <a:solidFill>
                  <a:schemeClr val="accent1"/>
                </a:solidFill>
              </a:rPr>
              <a:t>x</a:t>
            </a:r>
            <a:endParaRPr lang="en-US" sz="2000" i="1" dirty="0">
              <a:solidFill>
                <a:schemeClr val="accent1"/>
              </a:solidFill>
            </a:endParaRPr>
          </a:p>
        </p:txBody>
      </p:sp>
      <p:sp>
        <p:nvSpPr>
          <p:cNvPr id="7177" name="Text Box 13"/>
          <p:cNvSpPr txBox="1">
            <a:spLocks noChangeArrowheads="1"/>
          </p:cNvSpPr>
          <p:nvPr/>
        </p:nvSpPr>
        <p:spPr bwMode="auto">
          <a:xfrm>
            <a:off x="6011863" y="3141663"/>
            <a:ext cx="722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i="1" dirty="0">
                <a:solidFill>
                  <a:schemeClr val="accent1"/>
                </a:solidFill>
              </a:rPr>
              <a:t>y</a:t>
            </a:r>
            <a:endParaRPr lang="en-US" sz="2000" i="1" dirty="0">
              <a:solidFill>
                <a:schemeClr val="accent1"/>
              </a:solidFill>
            </a:endParaRPr>
          </a:p>
        </p:txBody>
      </p:sp>
      <p:sp>
        <p:nvSpPr>
          <p:cNvPr id="7178" name="Line 16"/>
          <p:cNvSpPr>
            <a:spLocks noChangeShapeType="1"/>
          </p:cNvSpPr>
          <p:nvPr/>
        </p:nvSpPr>
        <p:spPr bwMode="auto">
          <a:xfrm flipH="1">
            <a:off x="6372225" y="4724400"/>
            <a:ext cx="1439863" cy="504825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7179" name="AutoShape 17"/>
          <p:cNvSpPr>
            <a:spLocks noChangeArrowheads="1"/>
          </p:cNvSpPr>
          <p:nvPr/>
        </p:nvSpPr>
        <p:spPr bwMode="auto">
          <a:xfrm>
            <a:off x="7812088" y="4652963"/>
            <a:ext cx="73025" cy="71437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7180" name="Line 23"/>
          <p:cNvSpPr>
            <a:spLocks noChangeShapeType="1"/>
          </p:cNvSpPr>
          <p:nvPr/>
        </p:nvSpPr>
        <p:spPr bwMode="auto">
          <a:xfrm flipH="1">
            <a:off x="6372225" y="3789363"/>
            <a:ext cx="720725" cy="1439862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7181" name="Line 25"/>
          <p:cNvSpPr>
            <a:spLocks noChangeShapeType="1"/>
          </p:cNvSpPr>
          <p:nvPr/>
        </p:nvSpPr>
        <p:spPr bwMode="auto">
          <a:xfrm>
            <a:off x="7164388" y="3716338"/>
            <a:ext cx="0" cy="1512887"/>
          </a:xfrm>
          <a:prstGeom prst="line">
            <a:avLst/>
          </a:prstGeom>
          <a:noFill/>
          <a:ln w="28575">
            <a:solidFill>
              <a:srgbClr val="99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7182" name="Line 29"/>
          <p:cNvSpPr>
            <a:spLocks noChangeShapeType="1"/>
          </p:cNvSpPr>
          <p:nvPr/>
        </p:nvSpPr>
        <p:spPr bwMode="auto">
          <a:xfrm>
            <a:off x="7885113" y="4724400"/>
            <a:ext cx="0" cy="504825"/>
          </a:xfrm>
          <a:prstGeom prst="line">
            <a:avLst/>
          </a:prstGeom>
          <a:noFill/>
          <a:ln w="28575">
            <a:solidFill>
              <a:srgbClr val="99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graphicFrame>
        <p:nvGraphicFramePr>
          <p:cNvPr id="7183" name="Object 35"/>
          <p:cNvGraphicFramePr>
            <a:graphicFrameLocks noChangeAspect="1"/>
          </p:cNvGraphicFramePr>
          <p:nvPr/>
        </p:nvGraphicFramePr>
        <p:xfrm>
          <a:off x="7885113" y="4365625"/>
          <a:ext cx="927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2" name="Equation" r:id="rId3" imgW="926698" imgH="266584" progId="Equation.3">
                  <p:embed/>
                </p:oleObj>
              </mc:Choice>
              <mc:Fallback>
                <p:oleObj name="Equation" r:id="rId3" imgW="926698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4365625"/>
                        <a:ext cx="9271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4" name="Arc 44"/>
          <p:cNvSpPr>
            <a:spLocks/>
          </p:cNvSpPr>
          <p:nvPr/>
        </p:nvSpPr>
        <p:spPr bwMode="auto">
          <a:xfrm rot="6751521" flipH="1">
            <a:off x="6731794" y="4436269"/>
            <a:ext cx="360363" cy="504825"/>
          </a:xfrm>
          <a:custGeom>
            <a:avLst/>
            <a:gdLst>
              <a:gd name="T0" fmla="*/ 0 w 21600"/>
              <a:gd name="T1" fmla="*/ 0 h 21600"/>
              <a:gd name="T2" fmla="*/ 6012106 w 21600"/>
              <a:gd name="T3" fmla="*/ 11798532 h 21600"/>
              <a:gd name="T4" fmla="*/ 0 w 21600"/>
              <a:gd name="T5" fmla="*/ 11798532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7185" name="Arc 45"/>
          <p:cNvSpPr>
            <a:spLocks/>
          </p:cNvSpPr>
          <p:nvPr/>
        </p:nvSpPr>
        <p:spPr bwMode="auto">
          <a:xfrm rot="8395594" flipH="1">
            <a:off x="7235825" y="4941888"/>
            <a:ext cx="144463" cy="287337"/>
          </a:xfrm>
          <a:custGeom>
            <a:avLst/>
            <a:gdLst>
              <a:gd name="T0" fmla="*/ 0 w 21600"/>
              <a:gd name="T1" fmla="*/ 0 h 21600"/>
              <a:gd name="T2" fmla="*/ 966183 w 21600"/>
              <a:gd name="T3" fmla="*/ 3822340 h 21600"/>
              <a:gd name="T4" fmla="*/ 0 w 21600"/>
              <a:gd name="T5" fmla="*/ 382234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7186" name="Text Box 46"/>
          <p:cNvSpPr txBox="1">
            <a:spLocks noChangeArrowheads="1"/>
          </p:cNvSpPr>
          <p:nvPr/>
        </p:nvSpPr>
        <p:spPr bwMode="auto">
          <a:xfrm>
            <a:off x="6877050" y="4149725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sz="2400" i="1">
                <a:latin typeface="Times New Roman" pitchFamily="18" charset="0"/>
                <a:cs typeface="Times New Roman" pitchFamily="18" charset="0"/>
              </a:rPr>
              <a:t>θ</a:t>
            </a:r>
          </a:p>
        </p:txBody>
      </p:sp>
      <p:sp>
        <p:nvSpPr>
          <p:cNvPr id="7187" name="Text Box 47"/>
          <p:cNvSpPr txBox="1">
            <a:spLocks noChangeArrowheads="1"/>
          </p:cNvSpPr>
          <p:nvPr/>
        </p:nvSpPr>
        <p:spPr bwMode="auto">
          <a:xfrm>
            <a:off x="7308850" y="4797425"/>
            <a:ext cx="28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sz="2400" i="1">
                <a:latin typeface="Times New Roman" pitchFamily="18" charset="0"/>
                <a:cs typeface="Times New Roman" pitchFamily="18" charset="0"/>
              </a:rPr>
              <a:t>φ</a:t>
            </a:r>
          </a:p>
        </p:txBody>
      </p:sp>
      <p:graphicFrame>
        <p:nvGraphicFramePr>
          <p:cNvPr id="7188" name="Object 48"/>
          <p:cNvGraphicFramePr>
            <a:graphicFrameLocks noChangeAspect="1"/>
          </p:cNvGraphicFramePr>
          <p:nvPr/>
        </p:nvGraphicFramePr>
        <p:xfrm>
          <a:off x="2411413" y="2852738"/>
          <a:ext cx="29210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3" name="Equation" r:id="rId5" imgW="2921000" imgH="1168400" progId="Equation.3">
                  <p:embed/>
                </p:oleObj>
              </mc:Choice>
              <mc:Fallback>
                <p:oleObj name="Equation" r:id="rId5" imgW="2921000" imgH="116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852738"/>
                        <a:ext cx="29210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9" name="Object 49"/>
          <p:cNvGraphicFramePr>
            <a:graphicFrameLocks noChangeAspect="1"/>
          </p:cNvGraphicFramePr>
          <p:nvPr/>
        </p:nvGraphicFramePr>
        <p:xfrm>
          <a:off x="604838" y="4292600"/>
          <a:ext cx="4762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4" name="Equation" r:id="rId7" imgW="4762500" imgH="495300" progId="Equation.3">
                  <p:embed/>
                </p:oleObj>
              </mc:Choice>
              <mc:Fallback>
                <p:oleObj name="Equation" r:id="rId7" imgW="47625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4292600"/>
                        <a:ext cx="47625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0" name="Object 50"/>
          <p:cNvGraphicFramePr>
            <a:graphicFrameLocks noChangeAspect="1"/>
          </p:cNvGraphicFramePr>
          <p:nvPr/>
        </p:nvGraphicFramePr>
        <p:xfrm>
          <a:off x="4457700" y="3168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5" name="Equation" r:id="rId9" imgW="228600" imgH="520700" progId="Equation.3">
                  <p:embed/>
                </p:oleObj>
              </mc:Choice>
              <mc:Fallback>
                <p:oleObj name="Equation" r:id="rId9" imgW="2286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3168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1" name="Object 51"/>
          <p:cNvGraphicFramePr>
            <a:graphicFrameLocks noChangeAspect="1"/>
          </p:cNvGraphicFramePr>
          <p:nvPr/>
        </p:nvGraphicFramePr>
        <p:xfrm>
          <a:off x="1331913" y="5229225"/>
          <a:ext cx="41275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6" name="Equation" r:id="rId11" imgW="4127500" imgH="1168400" progId="Equation.3">
                  <p:embed/>
                </p:oleObj>
              </mc:Choice>
              <mc:Fallback>
                <p:oleObj name="Equation" r:id="rId11" imgW="4127500" imgH="116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229225"/>
                        <a:ext cx="41275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2" name="Text Box 52"/>
          <p:cNvSpPr txBox="1">
            <a:spLocks noChangeArrowheads="1"/>
          </p:cNvSpPr>
          <p:nvPr/>
        </p:nvSpPr>
        <p:spPr bwMode="auto">
          <a:xfrm>
            <a:off x="6877050" y="3213100"/>
            <a:ext cx="17287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800" b="1" i="1" baseline="-25000" dirty="0"/>
              <a:t>P</a:t>
            </a:r>
            <a:r>
              <a:rPr lang="tr-TR" sz="2800" b="1" i="1" baseline="-25000" dirty="0">
                <a:cs typeface="Arial" charset="0"/>
              </a:rPr>
              <a:t>′=(x′,y′)</a:t>
            </a:r>
          </a:p>
        </p:txBody>
      </p:sp>
      <p:sp>
        <p:nvSpPr>
          <p:cNvPr id="7193" name="Text Box 54"/>
          <p:cNvSpPr txBox="1">
            <a:spLocks noChangeArrowheads="1"/>
          </p:cNvSpPr>
          <p:nvPr/>
        </p:nvSpPr>
        <p:spPr bwMode="auto">
          <a:xfrm rot="-3749171">
            <a:off x="6202363" y="3886200"/>
            <a:ext cx="863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800" b="1" i="1" baseline="-25000" dirty="0">
                <a:solidFill>
                  <a:srgbClr val="9900FF"/>
                </a:solidFill>
              </a:rPr>
              <a:t>r</a:t>
            </a:r>
            <a:endParaRPr lang="en-US" sz="2800" b="1" i="1" baseline="-25000" dirty="0">
              <a:solidFill>
                <a:srgbClr val="9900FF"/>
              </a:solidFill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Temel Dönüşümler</a:t>
            </a:r>
          </a:p>
        </p:txBody>
      </p:sp>
    </p:spTree>
    <p:extLst>
      <p:ext uri="{BB962C8B-B14F-4D97-AF65-F5344CB8AC3E}">
        <p14:creationId xmlns:p14="http://schemas.microsoft.com/office/powerpoint/2010/main" val="13454822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Genel 3 Boyutlu Döndürme</a:t>
            </a:r>
            <a:endParaRPr lang="tr-TR" sz="3200" b="1" dirty="0">
              <a:solidFill>
                <a:srgbClr val="008000"/>
              </a:solidFill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2800" dirty="0">
                <a:solidFill>
                  <a:srgbClr val="FF0000"/>
                </a:solidFill>
              </a:rPr>
              <a:t>Hiçbir eksenle paralel olmayan bir doğru etrafında döndürme.</a:t>
            </a:r>
          </a:p>
          <a:p>
            <a:pPr lvl="1">
              <a:lnSpc>
                <a:spcPct val="90000"/>
              </a:lnSpc>
            </a:pPr>
            <a:r>
              <a:rPr lang="tr-TR" sz="2400" dirty="0">
                <a:solidFill>
                  <a:srgbClr val="663300"/>
                </a:solidFill>
              </a:rPr>
              <a:t>Döndürme yapılacak doğrunun başlangıcını merkeze taşırız.</a:t>
            </a:r>
          </a:p>
          <a:p>
            <a:pPr lvl="1">
              <a:lnSpc>
                <a:spcPct val="90000"/>
              </a:lnSpc>
            </a:pPr>
            <a:r>
              <a:rPr lang="tr-TR" sz="2400" dirty="0">
                <a:solidFill>
                  <a:srgbClr val="663300"/>
                </a:solidFill>
              </a:rPr>
              <a:t>Bir eksene çakıştırmak için (örneğin </a:t>
            </a:r>
            <a:r>
              <a:rPr lang="tr-TR" sz="2400" i="1" dirty="0">
                <a:solidFill>
                  <a:srgbClr val="663300"/>
                </a:solidFill>
              </a:rPr>
              <a:t>z</a:t>
            </a:r>
            <a:r>
              <a:rPr lang="tr-TR" sz="2400" dirty="0">
                <a:solidFill>
                  <a:srgbClr val="663300"/>
                </a:solidFill>
              </a:rPr>
              <a:t>) gerekli döndürmeleri yaparız.</a:t>
            </a:r>
          </a:p>
          <a:p>
            <a:pPr lvl="1">
              <a:lnSpc>
                <a:spcPct val="90000"/>
              </a:lnSpc>
            </a:pPr>
            <a:r>
              <a:rPr lang="tr-TR" sz="2400" dirty="0">
                <a:solidFill>
                  <a:srgbClr val="663300"/>
                </a:solidFill>
              </a:rPr>
              <a:t>Bu eksende döndürmemiz gerçekleştiririz (</a:t>
            </a:r>
            <a:r>
              <a:rPr lang="tr-TR" sz="2400" i="1" dirty="0">
                <a:solidFill>
                  <a:srgbClr val="663300"/>
                </a:solidFill>
              </a:rPr>
              <a:t>z</a:t>
            </a:r>
            <a:r>
              <a:rPr lang="tr-TR" sz="2400" dirty="0">
                <a:solidFill>
                  <a:srgbClr val="663300"/>
                </a:solidFill>
              </a:rPr>
              <a:t>).</a:t>
            </a:r>
          </a:p>
          <a:p>
            <a:pPr lvl="1">
              <a:lnSpc>
                <a:spcPct val="90000"/>
              </a:lnSpc>
            </a:pPr>
            <a:r>
              <a:rPr lang="tr-TR" sz="2400" dirty="0">
                <a:solidFill>
                  <a:srgbClr val="663300"/>
                </a:solidFill>
              </a:rPr>
              <a:t>Ters döndürmeler ile orijinal yönüne çeviririz.</a:t>
            </a:r>
          </a:p>
          <a:p>
            <a:pPr lvl="1">
              <a:lnSpc>
                <a:spcPct val="90000"/>
              </a:lnSpc>
            </a:pPr>
            <a:r>
              <a:rPr lang="tr-TR" sz="2400" dirty="0">
                <a:solidFill>
                  <a:srgbClr val="663300"/>
                </a:solidFill>
              </a:rPr>
              <a:t>İlk başta yaptığımız ötelemeleri geri alırız.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984177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Line 4"/>
          <p:cNvSpPr>
            <a:spLocks noChangeShapeType="1"/>
          </p:cNvSpPr>
          <p:nvPr/>
        </p:nvSpPr>
        <p:spPr bwMode="auto">
          <a:xfrm flipV="1">
            <a:off x="2987675" y="1844675"/>
            <a:ext cx="0" cy="23050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cxnSp>
        <p:nvCxnSpPr>
          <p:cNvPr id="52228" name="AutoShape 5"/>
          <p:cNvCxnSpPr>
            <a:cxnSpLocks noChangeShapeType="1"/>
          </p:cNvCxnSpPr>
          <p:nvPr/>
        </p:nvCxnSpPr>
        <p:spPr bwMode="auto">
          <a:xfrm>
            <a:off x="5156200" y="3246438"/>
            <a:ext cx="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29" name="Text Box 6"/>
          <p:cNvSpPr txBox="1">
            <a:spLocks noChangeArrowheads="1"/>
          </p:cNvSpPr>
          <p:nvPr/>
        </p:nvSpPr>
        <p:spPr bwMode="auto">
          <a:xfrm rot="-3489489">
            <a:off x="3458369" y="2909094"/>
            <a:ext cx="1943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dirty="0">
                <a:solidFill>
                  <a:srgbClr val="008000"/>
                </a:solidFill>
              </a:rPr>
              <a:t>Rotation axis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52230" name="Text Box 7"/>
          <p:cNvSpPr txBox="1">
            <a:spLocks noChangeArrowheads="1"/>
          </p:cNvSpPr>
          <p:nvPr/>
        </p:nvSpPr>
        <p:spPr bwMode="auto">
          <a:xfrm>
            <a:off x="4940300" y="41497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i="1" dirty="0">
                <a:solidFill>
                  <a:srgbClr val="008000"/>
                </a:solidFill>
              </a:rPr>
              <a:t>x</a:t>
            </a:r>
            <a:endParaRPr lang="en-US" sz="2000" i="1" dirty="0">
              <a:solidFill>
                <a:srgbClr val="008000"/>
              </a:solidFill>
            </a:endParaRPr>
          </a:p>
        </p:txBody>
      </p:sp>
      <p:sp>
        <p:nvSpPr>
          <p:cNvPr id="52231" name="Text Box 8"/>
          <p:cNvSpPr txBox="1">
            <a:spLocks noChangeArrowheads="1"/>
          </p:cNvSpPr>
          <p:nvPr/>
        </p:nvSpPr>
        <p:spPr bwMode="auto">
          <a:xfrm>
            <a:off x="2555875" y="1844675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i="1" dirty="0">
                <a:solidFill>
                  <a:srgbClr val="008000"/>
                </a:solidFill>
              </a:rPr>
              <a:t>y</a:t>
            </a:r>
            <a:endParaRPr lang="en-US" sz="2000" i="1" dirty="0">
              <a:solidFill>
                <a:srgbClr val="008000"/>
              </a:solidFill>
            </a:endParaRPr>
          </a:p>
        </p:txBody>
      </p:sp>
      <p:sp>
        <p:nvSpPr>
          <p:cNvPr id="52232" name="Text Box 9"/>
          <p:cNvSpPr txBox="1">
            <a:spLocks noChangeArrowheads="1"/>
          </p:cNvSpPr>
          <p:nvPr/>
        </p:nvSpPr>
        <p:spPr bwMode="auto">
          <a:xfrm>
            <a:off x="1700213" y="4868863"/>
            <a:ext cx="503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b="1" i="1" dirty="0">
                <a:solidFill>
                  <a:srgbClr val="008000"/>
                </a:solidFill>
              </a:rPr>
              <a:t>z</a:t>
            </a:r>
            <a:endParaRPr lang="en-US" sz="2000" b="1" i="1" dirty="0">
              <a:solidFill>
                <a:srgbClr val="008000"/>
              </a:solidFill>
            </a:endParaRPr>
          </a:p>
        </p:txBody>
      </p:sp>
      <p:sp>
        <p:nvSpPr>
          <p:cNvPr id="52233" name="Line 10"/>
          <p:cNvSpPr>
            <a:spLocks noChangeShapeType="1"/>
          </p:cNvSpPr>
          <p:nvPr/>
        </p:nvSpPr>
        <p:spPr bwMode="auto">
          <a:xfrm flipH="1">
            <a:off x="1692275" y="4149725"/>
            <a:ext cx="1295400" cy="863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52234" name="Line 11"/>
          <p:cNvSpPr>
            <a:spLocks noChangeShapeType="1"/>
          </p:cNvSpPr>
          <p:nvPr/>
        </p:nvSpPr>
        <p:spPr bwMode="auto">
          <a:xfrm>
            <a:off x="2987675" y="4149725"/>
            <a:ext cx="26638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52235" name="Line 13"/>
          <p:cNvSpPr>
            <a:spLocks noChangeShapeType="1"/>
          </p:cNvSpPr>
          <p:nvPr/>
        </p:nvSpPr>
        <p:spPr bwMode="auto">
          <a:xfrm rot="-3539517">
            <a:off x="2951956" y="3391694"/>
            <a:ext cx="2232025" cy="15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52236" name="AutoShape 16"/>
          <p:cNvSpPr>
            <a:spLocks noChangeArrowheads="1"/>
          </p:cNvSpPr>
          <p:nvPr/>
        </p:nvSpPr>
        <p:spPr bwMode="auto">
          <a:xfrm>
            <a:off x="3779838" y="3789363"/>
            <a:ext cx="71437" cy="73025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52237" name="AutoShape 17"/>
          <p:cNvSpPr>
            <a:spLocks noChangeArrowheads="1"/>
          </p:cNvSpPr>
          <p:nvPr/>
        </p:nvSpPr>
        <p:spPr bwMode="auto">
          <a:xfrm>
            <a:off x="4427538" y="2708275"/>
            <a:ext cx="71437" cy="73025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52238" name="Text Box 19"/>
          <p:cNvSpPr txBox="1">
            <a:spLocks noChangeArrowheads="1"/>
          </p:cNvSpPr>
          <p:nvPr/>
        </p:nvSpPr>
        <p:spPr bwMode="auto">
          <a:xfrm>
            <a:off x="3924300" y="2486025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b="1" i="1" dirty="0"/>
              <a:t>P</a:t>
            </a:r>
            <a:r>
              <a:rPr lang="tr-TR" b="1" i="1" baseline="-25000" dirty="0"/>
              <a:t>2</a:t>
            </a:r>
            <a:endParaRPr lang="en-US" b="1" i="1" dirty="0"/>
          </a:p>
        </p:txBody>
      </p:sp>
      <p:sp>
        <p:nvSpPr>
          <p:cNvPr id="52239" name="Text Box 20"/>
          <p:cNvSpPr txBox="1">
            <a:spLocks noChangeArrowheads="1"/>
          </p:cNvSpPr>
          <p:nvPr/>
        </p:nvSpPr>
        <p:spPr bwMode="auto">
          <a:xfrm>
            <a:off x="3276600" y="3567113"/>
            <a:ext cx="720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b="1" i="1" dirty="0"/>
              <a:t>P</a:t>
            </a:r>
            <a:r>
              <a:rPr lang="tr-TR" b="1" i="1" baseline="-25000" dirty="0"/>
              <a:t>1</a:t>
            </a:r>
            <a:endParaRPr lang="en-US" b="1" i="1" dirty="0"/>
          </a:p>
        </p:txBody>
      </p:sp>
      <p:sp>
        <p:nvSpPr>
          <p:cNvPr id="52240" name="Rectangle 2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tr-TR" sz="2800" dirty="0"/>
          </a:p>
          <a:p>
            <a:pPr eaLnBrk="1" hangingPunct="1"/>
            <a:endParaRPr lang="tr-TR" sz="2800" dirty="0"/>
          </a:p>
          <a:p>
            <a:pPr eaLnBrk="1" hangingPunct="1"/>
            <a:endParaRPr lang="tr-TR" sz="2800" dirty="0"/>
          </a:p>
          <a:p>
            <a:pPr eaLnBrk="1" hangingPunct="1"/>
            <a:endParaRPr lang="tr-TR" sz="2800" dirty="0"/>
          </a:p>
          <a:p>
            <a:pPr eaLnBrk="1" hangingPunct="1"/>
            <a:endParaRPr lang="tr-TR" sz="2800" dirty="0"/>
          </a:p>
          <a:p>
            <a:pPr eaLnBrk="1" hangingPunct="1"/>
            <a:endParaRPr lang="tr-TR" sz="2800" dirty="0"/>
          </a:p>
          <a:p>
            <a:pPr eaLnBrk="1" hangingPunct="1"/>
            <a:endParaRPr lang="tr-TR" sz="2800" dirty="0"/>
          </a:p>
          <a:p>
            <a:pPr eaLnBrk="1" hangingPunct="1">
              <a:buFont typeface="Wingdings" pitchFamily="2" charset="2"/>
              <a:buNone/>
            </a:pPr>
            <a:r>
              <a:rPr lang="tr-TR" sz="2800" dirty="0"/>
              <a:t>               </a:t>
            </a:r>
            <a:r>
              <a:rPr lang="en-US" sz="2800" dirty="0">
                <a:solidFill>
                  <a:srgbClr val="663300"/>
                </a:solidFill>
              </a:rPr>
              <a:t>Başlangıç pozisyonu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Hiçbir Eksenle Paralel Olmayan Bir Doğru Etrafında Döndürme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12083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Line 4"/>
          <p:cNvSpPr>
            <a:spLocks noChangeShapeType="1"/>
          </p:cNvSpPr>
          <p:nvPr/>
        </p:nvSpPr>
        <p:spPr bwMode="auto">
          <a:xfrm flipV="1">
            <a:off x="2987675" y="1844675"/>
            <a:ext cx="0" cy="23050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cxnSp>
        <p:nvCxnSpPr>
          <p:cNvPr id="53252" name="AutoShape 5"/>
          <p:cNvCxnSpPr>
            <a:cxnSpLocks noChangeShapeType="1"/>
          </p:cNvCxnSpPr>
          <p:nvPr/>
        </p:nvCxnSpPr>
        <p:spPr bwMode="auto">
          <a:xfrm>
            <a:off x="5156200" y="3246438"/>
            <a:ext cx="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53" name="Text Box 7"/>
          <p:cNvSpPr txBox="1">
            <a:spLocks noChangeArrowheads="1"/>
          </p:cNvSpPr>
          <p:nvPr/>
        </p:nvSpPr>
        <p:spPr bwMode="auto">
          <a:xfrm>
            <a:off x="4940300" y="41497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i="1" dirty="0">
                <a:solidFill>
                  <a:srgbClr val="008000"/>
                </a:solidFill>
              </a:rPr>
              <a:t>x</a:t>
            </a:r>
            <a:endParaRPr lang="en-US" sz="2000" i="1" dirty="0">
              <a:solidFill>
                <a:srgbClr val="008000"/>
              </a:solidFill>
            </a:endParaRPr>
          </a:p>
        </p:txBody>
      </p:sp>
      <p:sp>
        <p:nvSpPr>
          <p:cNvPr id="53254" name="Text Box 8"/>
          <p:cNvSpPr txBox="1">
            <a:spLocks noChangeArrowheads="1"/>
          </p:cNvSpPr>
          <p:nvPr/>
        </p:nvSpPr>
        <p:spPr bwMode="auto">
          <a:xfrm>
            <a:off x="2555875" y="1844675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i="1" dirty="0">
                <a:solidFill>
                  <a:srgbClr val="008000"/>
                </a:solidFill>
              </a:rPr>
              <a:t>y</a:t>
            </a:r>
            <a:endParaRPr lang="en-US" sz="2000" i="1" dirty="0">
              <a:solidFill>
                <a:srgbClr val="008000"/>
              </a:solidFill>
            </a:endParaRPr>
          </a:p>
        </p:txBody>
      </p:sp>
      <p:sp>
        <p:nvSpPr>
          <p:cNvPr id="53255" name="Text Box 9"/>
          <p:cNvSpPr txBox="1">
            <a:spLocks noChangeArrowheads="1"/>
          </p:cNvSpPr>
          <p:nvPr/>
        </p:nvSpPr>
        <p:spPr bwMode="auto">
          <a:xfrm>
            <a:off x="1700213" y="4868863"/>
            <a:ext cx="503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b="1" i="1" dirty="0">
                <a:solidFill>
                  <a:srgbClr val="008000"/>
                </a:solidFill>
              </a:rPr>
              <a:t>z</a:t>
            </a:r>
            <a:endParaRPr lang="en-US" sz="2000" b="1" i="1" dirty="0">
              <a:solidFill>
                <a:srgbClr val="008000"/>
              </a:solidFill>
            </a:endParaRPr>
          </a:p>
        </p:txBody>
      </p:sp>
      <p:sp>
        <p:nvSpPr>
          <p:cNvPr id="53256" name="Line 10"/>
          <p:cNvSpPr>
            <a:spLocks noChangeShapeType="1"/>
          </p:cNvSpPr>
          <p:nvPr/>
        </p:nvSpPr>
        <p:spPr bwMode="auto">
          <a:xfrm flipH="1">
            <a:off x="1692275" y="4149725"/>
            <a:ext cx="1295400" cy="863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53257" name="Line 11"/>
          <p:cNvSpPr>
            <a:spLocks noChangeShapeType="1"/>
          </p:cNvSpPr>
          <p:nvPr/>
        </p:nvSpPr>
        <p:spPr bwMode="auto">
          <a:xfrm>
            <a:off x="2987675" y="4149725"/>
            <a:ext cx="26638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53258" name="Line 18"/>
          <p:cNvSpPr>
            <a:spLocks noChangeShapeType="1"/>
          </p:cNvSpPr>
          <p:nvPr/>
        </p:nvSpPr>
        <p:spPr bwMode="auto">
          <a:xfrm rot="-3539517">
            <a:off x="2159794" y="3685382"/>
            <a:ext cx="2232025" cy="158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53259" name="AutoShape 19"/>
          <p:cNvSpPr>
            <a:spLocks noChangeArrowheads="1"/>
          </p:cNvSpPr>
          <p:nvPr/>
        </p:nvSpPr>
        <p:spPr bwMode="auto">
          <a:xfrm>
            <a:off x="2987675" y="4083050"/>
            <a:ext cx="71438" cy="73025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53260" name="AutoShape 20"/>
          <p:cNvSpPr>
            <a:spLocks noChangeArrowheads="1"/>
          </p:cNvSpPr>
          <p:nvPr/>
        </p:nvSpPr>
        <p:spPr bwMode="auto">
          <a:xfrm>
            <a:off x="3635375" y="3001963"/>
            <a:ext cx="71438" cy="73025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53261" name="Text Box 21"/>
          <p:cNvSpPr txBox="1">
            <a:spLocks noChangeArrowheads="1"/>
          </p:cNvSpPr>
          <p:nvPr/>
        </p:nvSpPr>
        <p:spPr bwMode="auto">
          <a:xfrm>
            <a:off x="3132138" y="2779713"/>
            <a:ext cx="720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b="1" i="1" dirty="0"/>
              <a:t>P</a:t>
            </a:r>
            <a:r>
              <a:rPr lang="tr-TR" b="1" i="1" baseline="-25000" dirty="0"/>
              <a:t>2</a:t>
            </a:r>
            <a:endParaRPr lang="en-US" b="1" i="1" dirty="0"/>
          </a:p>
        </p:txBody>
      </p:sp>
      <p:sp>
        <p:nvSpPr>
          <p:cNvPr id="53262" name="Text Box 22"/>
          <p:cNvSpPr txBox="1">
            <a:spLocks noChangeArrowheads="1"/>
          </p:cNvSpPr>
          <p:nvPr/>
        </p:nvSpPr>
        <p:spPr bwMode="auto">
          <a:xfrm>
            <a:off x="2484438" y="3860800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b="1" i="1" dirty="0"/>
              <a:t>P</a:t>
            </a:r>
            <a:r>
              <a:rPr lang="tr-TR" b="1" i="1" baseline="-25000" dirty="0"/>
              <a:t>1</a:t>
            </a:r>
            <a:endParaRPr lang="en-US" b="1" i="1" dirty="0"/>
          </a:p>
        </p:txBody>
      </p:sp>
      <p:sp>
        <p:nvSpPr>
          <p:cNvPr id="53263" name="Rectangle 2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tr-TR" dirty="0"/>
          </a:p>
          <a:p>
            <a:pPr eaLnBrk="1" hangingPunct="1">
              <a:buFont typeface="Wingdings" pitchFamily="2" charset="2"/>
              <a:buNone/>
            </a:pPr>
            <a:endParaRPr lang="tr-TR" dirty="0"/>
          </a:p>
          <a:p>
            <a:pPr eaLnBrk="1" hangingPunct="1">
              <a:buFont typeface="Wingdings" pitchFamily="2" charset="2"/>
              <a:buNone/>
            </a:pPr>
            <a:endParaRPr lang="tr-TR" dirty="0"/>
          </a:p>
          <a:p>
            <a:pPr eaLnBrk="1" hangingPunct="1">
              <a:buFont typeface="Wingdings" pitchFamily="2" charset="2"/>
              <a:buNone/>
            </a:pPr>
            <a:endParaRPr lang="tr-TR" dirty="0"/>
          </a:p>
          <a:p>
            <a:pPr eaLnBrk="1" hangingPunct="1">
              <a:buFont typeface="Wingdings" pitchFamily="2" charset="2"/>
              <a:buNone/>
            </a:pPr>
            <a:endParaRPr lang="tr-TR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tr-TR" dirty="0"/>
          </a:p>
          <a:p>
            <a:pPr eaLnBrk="1" hangingPunct="1">
              <a:buFont typeface="Wingdings" pitchFamily="2" charset="2"/>
              <a:buNone/>
            </a:pPr>
            <a:endParaRPr lang="en-US" sz="2800" dirty="0">
              <a:solidFill>
                <a:srgbClr val="6633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tr-TR" sz="2800" dirty="0">
                <a:solidFill>
                  <a:srgbClr val="663300"/>
                </a:solidFill>
              </a:rPr>
              <a:t>P</a:t>
            </a:r>
            <a:r>
              <a:rPr lang="tr-TR" sz="2800" baseline="-25000" dirty="0">
                <a:solidFill>
                  <a:srgbClr val="663300"/>
                </a:solidFill>
              </a:rPr>
              <a:t>1</a:t>
            </a:r>
            <a:r>
              <a:rPr lang="tr-TR" sz="2800" dirty="0">
                <a:solidFill>
                  <a:srgbClr val="663300"/>
                </a:solidFill>
              </a:rPr>
              <a:t> </a:t>
            </a:r>
            <a:r>
              <a:rPr lang="en-US" sz="2800" dirty="0">
                <a:solidFill>
                  <a:srgbClr val="663300"/>
                </a:solidFill>
              </a:rPr>
              <a:t>‘i merkeze öteleme</a:t>
            </a: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Hiçbir Eksenle Paralel Olmayan Bir Doğru Etrafında Döndürme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8095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Line 4"/>
          <p:cNvSpPr>
            <a:spLocks noChangeShapeType="1"/>
          </p:cNvSpPr>
          <p:nvPr/>
        </p:nvSpPr>
        <p:spPr bwMode="auto">
          <a:xfrm flipV="1">
            <a:off x="2987675" y="1844675"/>
            <a:ext cx="0" cy="23050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cxnSp>
        <p:nvCxnSpPr>
          <p:cNvPr id="54276" name="AutoShape 5"/>
          <p:cNvCxnSpPr>
            <a:cxnSpLocks noChangeShapeType="1"/>
          </p:cNvCxnSpPr>
          <p:nvPr/>
        </p:nvCxnSpPr>
        <p:spPr bwMode="auto">
          <a:xfrm>
            <a:off x="5156200" y="3246438"/>
            <a:ext cx="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77" name="Text Box 7"/>
          <p:cNvSpPr txBox="1">
            <a:spLocks noChangeArrowheads="1"/>
          </p:cNvSpPr>
          <p:nvPr/>
        </p:nvSpPr>
        <p:spPr bwMode="auto">
          <a:xfrm>
            <a:off x="4940300" y="41497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i="1" dirty="0">
                <a:solidFill>
                  <a:srgbClr val="008000"/>
                </a:solidFill>
              </a:rPr>
              <a:t>x</a:t>
            </a:r>
            <a:endParaRPr lang="en-US" sz="2000" i="1" dirty="0">
              <a:solidFill>
                <a:srgbClr val="008000"/>
              </a:solidFill>
            </a:endParaRPr>
          </a:p>
        </p:txBody>
      </p:sp>
      <p:sp>
        <p:nvSpPr>
          <p:cNvPr id="54278" name="Text Box 8"/>
          <p:cNvSpPr txBox="1">
            <a:spLocks noChangeArrowheads="1"/>
          </p:cNvSpPr>
          <p:nvPr/>
        </p:nvSpPr>
        <p:spPr bwMode="auto">
          <a:xfrm>
            <a:off x="2555875" y="1844675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i="1" dirty="0">
                <a:solidFill>
                  <a:srgbClr val="008000"/>
                </a:solidFill>
              </a:rPr>
              <a:t>y</a:t>
            </a:r>
            <a:endParaRPr lang="en-US" sz="2000" i="1" dirty="0">
              <a:solidFill>
                <a:srgbClr val="008000"/>
              </a:solidFill>
            </a:endParaRPr>
          </a:p>
        </p:txBody>
      </p:sp>
      <p:sp>
        <p:nvSpPr>
          <p:cNvPr id="54279" name="Text Box 9"/>
          <p:cNvSpPr txBox="1">
            <a:spLocks noChangeArrowheads="1"/>
          </p:cNvSpPr>
          <p:nvPr/>
        </p:nvSpPr>
        <p:spPr bwMode="auto">
          <a:xfrm>
            <a:off x="1692275" y="4868863"/>
            <a:ext cx="503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b="1" i="1" dirty="0">
                <a:solidFill>
                  <a:srgbClr val="008000"/>
                </a:solidFill>
              </a:rPr>
              <a:t>z</a:t>
            </a:r>
            <a:endParaRPr lang="en-US" sz="2000" b="1" i="1" dirty="0">
              <a:solidFill>
                <a:srgbClr val="008000"/>
              </a:solidFill>
            </a:endParaRPr>
          </a:p>
        </p:txBody>
      </p:sp>
      <p:sp>
        <p:nvSpPr>
          <p:cNvPr id="54280" name="Line 11"/>
          <p:cNvSpPr>
            <a:spLocks noChangeShapeType="1"/>
          </p:cNvSpPr>
          <p:nvPr/>
        </p:nvSpPr>
        <p:spPr bwMode="auto">
          <a:xfrm>
            <a:off x="2987675" y="4149725"/>
            <a:ext cx="26638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54281" name="AutoShape 13"/>
          <p:cNvSpPr>
            <a:spLocks noChangeArrowheads="1"/>
          </p:cNvSpPr>
          <p:nvPr/>
        </p:nvSpPr>
        <p:spPr bwMode="auto">
          <a:xfrm rot="1757482">
            <a:off x="1873250" y="4830763"/>
            <a:ext cx="71438" cy="73025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54282" name="AutoShape 14"/>
          <p:cNvSpPr>
            <a:spLocks noChangeArrowheads="1"/>
          </p:cNvSpPr>
          <p:nvPr/>
        </p:nvSpPr>
        <p:spPr bwMode="auto">
          <a:xfrm rot="1757482">
            <a:off x="2949575" y="4124325"/>
            <a:ext cx="71438" cy="73025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54283" name="Text Box 15"/>
          <p:cNvSpPr txBox="1">
            <a:spLocks noChangeArrowheads="1"/>
          </p:cNvSpPr>
          <p:nvPr/>
        </p:nvSpPr>
        <p:spPr bwMode="auto">
          <a:xfrm rot="-1837581">
            <a:off x="2479675" y="3741738"/>
            <a:ext cx="720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b="1" i="1" dirty="0"/>
              <a:t>P</a:t>
            </a:r>
            <a:r>
              <a:rPr lang="tr-TR" b="1" i="1" baseline="-25000" dirty="0"/>
              <a:t>2</a:t>
            </a:r>
            <a:endParaRPr lang="en-US" b="1" i="1" dirty="0"/>
          </a:p>
        </p:txBody>
      </p:sp>
      <p:sp>
        <p:nvSpPr>
          <p:cNvPr id="54284" name="Text Box 16"/>
          <p:cNvSpPr txBox="1">
            <a:spLocks noChangeArrowheads="1"/>
          </p:cNvSpPr>
          <p:nvPr/>
        </p:nvSpPr>
        <p:spPr bwMode="auto">
          <a:xfrm rot="-2060566">
            <a:off x="1530350" y="4375150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b="1" i="1" dirty="0"/>
              <a:t>P</a:t>
            </a:r>
            <a:r>
              <a:rPr lang="tr-TR" b="1" i="1" baseline="-25000" dirty="0"/>
              <a:t>1</a:t>
            </a:r>
            <a:endParaRPr lang="en-US" b="1" i="1" dirty="0"/>
          </a:p>
        </p:txBody>
      </p:sp>
      <p:sp>
        <p:nvSpPr>
          <p:cNvPr id="54285" name="Line 19"/>
          <p:cNvSpPr>
            <a:spLocks noChangeShapeType="1"/>
          </p:cNvSpPr>
          <p:nvPr/>
        </p:nvSpPr>
        <p:spPr bwMode="auto">
          <a:xfrm flipH="1">
            <a:off x="1908175" y="4149725"/>
            <a:ext cx="1079500" cy="719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850967" name="AutoShape 23"/>
          <p:cNvSpPr>
            <a:spLocks noChangeArrowheads="1"/>
          </p:cNvSpPr>
          <p:nvPr/>
        </p:nvSpPr>
        <p:spPr bwMode="auto">
          <a:xfrm rot="10800000">
            <a:off x="1403350" y="4797425"/>
            <a:ext cx="504825" cy="433388"/>
          </a:xfrm>
          <a:prstGeom prst="curvedRightArrow">
            <a:avLst>
              <a:gd name="adj1" fmla="val 20000"/>
              <a:gd name="adj2" fmla="val 40000"/>
              <a:gd name="adj3" fmla="val 38828"/>
            </a:avLst>
          </a:prstGeom>
          <a:solidFill>
            <a:schemeClr val="accent1"/>
          </a:solidFill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54287" name="Line 24"/>
          <p:cNvSpPr>
            <a:spLocks noChangeShapeType="1"/>
          </p:cNvSpPr>
          <p:nvPr/>
        </p:nvSpPr>
        <p:spPr bwMode="auto">
          <a:xfrm flipH="1">
            <a:off x="1042988" y="5013325"/>
            <a:ext cx="719137" cy="5032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54288" name="Rectangle 2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tr-TR" sz="2800" dirty="0"/>
          </a:p>
          <a:p>
            <a:pPr eaLnBrk="1" hangingPunct="1">
              <a:buFont typeface="Wingdings" pitchFamily="2" charset="2"/>
              <a:buNone/>
            </a:pPr>
            <a:endParaRPr lang="tr-TR" sz="2800" dirty="0"/>
          </a:p>
          <a:p>
            <a:pPr eaLnBrk="1" hangingPunct="1">
              <a:buFont typeface="Wingdings" pitchFamily="2" charset="2"/>
              <a:buNone/>
            </a:pPr>
            <a:endParaRPr lang="tr-TR" sz="2800" dirty="0"/>
          </a:p>
          <a:p>
            <a:pPr eaLnBrk="1" hangingPunct="1">
              <a:buFont typeface="Wingdings" pitchFamily="2" charset="2"/>
              <a:buNone/>
            </a:pPr>
            <a:endParaRPr lang="tr-TR" sz="2800" dirty="0"/>
          </a:p>
          <a:p>
            <a:pPr eaLnBrk="1" hangingPunct="1">
              <a:buFont typeface="Wingdings" pitchFamily="2" charset="2"/>
              <a:buNone/>
            </a:pPr>
            <a:endParaRPr lang="tr-TR" sz="2800" dirty="0"/>
          </a:p>
          <a:p>
            <a:pPr eaLnBrk="1" hangingPunct="1">
              <a:buFont typeface="Wingdings" pitchFamily="2" charset="2"/>
              <a:buNone/>
            </a:pPr>
            <a:endParaRPr lang="tr-TR" sz="2800" dirty="0"/>
          </a:p>
          <a:p>
            <a:pPr eaLnBrk="1" hangingPunct="1">
              <a:buFont typeface="Wingdings" pitchFamily="2" charset="2"/>
              <a:buNone/>
            </a:pPr>
            <a:endParaRPr lang="tr-TR" sz="2800" dirty="0"/>
          </a:p>
          <a:p>
            <a:pPr eaLnBrk="1" hangingPunct="1"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54289" name="Rectangle 26"/>
          <p:cNvSpPr>
            <a:spLocks noChangeArrowheads="1"/>
          </p:cNvSpPr>
          <p:nvPr/>
        </p:nvSpPr>
        <p:spPr bwMode="auto">
          <a:xfrm>
            <a:off x="1258888" y="5517232"/>
            <a:ext cx="6553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tr-TR" sz="2400" dirty="0">
                <a:solidFill>
                  <a:srgbClr val="663300"/>
                </a:solidFill>
              </a:rPr>
              <a:t>P</a:t>
            </a:r>
            <a:r>
              <a:rPr lang="tr-TR" sz="2400" baseline="-25000" dirty="0">
                <a:solidFill>
                  <a:srgbClr val="663300"/>
                </a:solidFill>
              </a:rPr>
              <a:t>2</a:t>
            </a:r>
            <a:r>
              <a:rPr lang="tr-TR" sz="2400" dirty="0">
                <a:solidFill>
                  <a:srgbClr val="663300"/>
                </a:solidFill>
              </a:rPr>
              <a:t> </a:t>
            </a:r>
            <a:r>
              <a:rPr lang="tr-TR" sz="2400" i="1" dirty="0">
                <a:solidFill>
                  <a:srgbClr val="663300"/>
                </a:solidFill>
              </a:rPr>
              <a:t>z-</a:t>
            </a:r>
            <a:r>
              <a:rPr lang="tr-TR" sz="2400" dirty="0">
                <a:solidFill>
                  <a:srgbClr val="663300"/>
                </a:solidFill>
              </a:rPr>
              <a:t>yönüne yatana dek döndürmeler yapılır, </a:t>
            </a:r>
            <a:br>
              <a:rPr lang="tr-TR" sz="2400" dirty="0">
                <a:solidFill>
                  <a:srgbClr val="663300"/>
                </a:solidFill>
              </a:rPr>
            </a:br>
            <a:r>
              <a:rPr lang="tr-TR" sz="2400" dirty="0">
                <a:solidFill>
                  <a:srgbClr val="663300"/>
                </a:solidFill>
              </a:rPr>
              <a:t>en son z ekseni etrafında asıl döndürme açısı olan Theta açı kadar döndürülür.</a:t>
            </a: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Hiçbir Eksenle Paralel Olmayan Bir Doğru Etrafında Döndürme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562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0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0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96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Line 4"/>
          <p:cNvSpPr>
            <a:spLocks noChangeShapeType="1"/>
          </p:cNvSpPr>
          <p:nvPr/>
        </p:nvSpPr>
        <p:spPr bwMode="auto">
          <a:xfrm flipV="1">
            <a:off x="2987675" y="1844675"/>
            <a:ext cx="0" cy="23050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cxnSp>
        <p:nvCxnSpPr>
          <p:cNvPr id="55300" name="AutoShape 5"/>
          <p:cNvCxnSpPr>
            <a:cxnSpLocks noChangeShapeType="1"/>
          </p:cNvCxnSpPr>
          <p:nvPr/>
        </p:nvCxnSpPr>
        <p:spPr bwMode="auto">
          <a:xfrm>
            <a:off x="5156200" y="3246438"/>
            <a:ext cx="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01" name="Text Box 6"/>
          <p:cNvSpPr txBox="1">
            <a:spLocks noChangeArrowheads="1"/>
          </p:cNvSpPr>
          <p:nvPr/>
        </p:nvSpPr>
        <p:spPr bwMode="auto">
          <a:xfrm>
            <a:off x="4940300" y="41497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i="1" dirty="0">
                <a:solidFill>
                  <a:srgbClr val="008000"/>
                </a:solidFill>
              </a:rPr>
              <a:t>x</a:t>
            </a:r>
            <a:endParaRPr lang="en-US" sz="2000" i="1" dirty="0">
              <a:solidFill>
                <a:srgbClr val="008000"/>
              </a:solidFill>
            </a:endParaRPr>
          </a:p>
        </p:txBody>
      </p:sp>
      <p:sp>
        <p:nvSpPr>
          <p:cNvPr id="55302" name="Text Box 7"/>
          <p:cNvSpPr txBox="1">
            <a:spLocks noChangeArrowheads="1"/>
          </p:cNvSpPr>
          <p:nvPr/>
        </p:nvSpPr>
        <p:spPr bwMode="auto">
          <a:xfrm>
            <a:off x="2555875" y="1844675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i="1" dirty="0">
                <a:solidFill>
                  <a:srgbClr val="008000"/>
                </a:solidFill>
              </a:rPr>
              <a:t>y</a:t>
            </a:r>
            <a:endParaRPr lang="en-US" sz="2000" i="1" dirty="0">
              <a:solidFill>
                <a:srgbClr val="008000"/>
              </a:solidFill>
            </a:endParaRPr>
          </a:p>
        </p:txBody>
      </p:sp>
      <p:sp>
        <p:nvSpPr>
          <p:cNvPr id="55303" name="Text Box 8"/>
          <p:cNvSpPr txBox="1">
            <a:spLocks noChangeArrowheads="1"/>
          </p:cNvSpPr>
          <p:nvPr/>
        </p:nvSpPr>
        <p:spPr bwMode="auto">
          <a:xfrm>
            <a:off x="1700213" y="4868863"/>
            <a:ext cx="503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b="1" i="1" dirty="0">
                <a:solidFill>
                  <a:srgbClr val="008000"/>
                </a:solidFill>
              </a:rPr>
              <a:t>z</a:t>
            </a:r>
            <a:endParaRPr lang="en-US" sz="2000" b="1" i="1" dirty="0">
              <a:solidFill>
                <a:srgbClr val="008000"/>
              </a:solidFill>
            </a:endParaRPr>
          </a:p>
        </p:txBody>
      </p:sp>
      <p:sp>
        <p:nvSpPr>
          <p:cNvPr id="55304" name="Line 9"/>
          <p:cNvSpPr>
            <a:spLocks noChangeShapeType="1"/>
          </p:cNvSpPr>
          <p:nvPr/>
        </p:nvSpPr>
        <p:spPr bwMode="auto">
          <a:xfrm flipH="1">
            <a:off x="1692275" y="4149725"/>
            <a:ext cx="1295400" cy="863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55305" name="Line 10"/>
          <p:cNvSpPr>
            <a:spLocks noChangeShapeType="1"/>
          </p:cNvSpPr>
          <p:nvPr/>
        </p:nvSpPr>
        <p:spPr bwMode="auto">
          <a:xfrm>
            <a:off x="2987675" y="4149725"/>
            <a:ext cx="26638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55306" name="Line 11"/>
          <p:cNvSpPr>
            <a:spLocks noChangeShapeType="1"/>
          </p:cNvSpPr>
          <p:nvPr/>
        </p:nvSpPr>
        <p:spPr bwMode="auto">
          <a:xfrm rot="-3539517">
            <a:off x="2159794" y="3685382"/>
            <a:ext cx="2232025" cy="158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55307" name="AutoShape 12"/>
          <p:cNvSpPr>
            <a:spLocks noChangeArrowheads="1"/>
          </p:cNvSpPr>
          <p:nvPr/>
        </p:nvSpPr>
        <p:spPr bwMode="auto">
          <a:xfrm>
            <a:off x="2987675" y="4083050"/>
            <a:ext cx="71438" cy="73025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55308" name="AutoShape 13"/>
          <p:cNvSpPr>
            <a:spLocks noChangeArrowheads="1"/>
          </p:cNvSpPr>
          <p:nvPr/>
        </p:nvSpPr>
        <p:spPr bwMode="auto">
          <a:xfrm>
            <a:off x="3635375" y="3001963"/>
            <a:ext cx="71438" cy="73025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55309" name="Text Box 14"/>
          <p:cNvSpPr txBox="1">
            <a:spLocks noChangeArrowheads="1"/>
          </p:cNvSpPr>
          <p:nvPr/>
        </p:nvSpPr>
        <p:spPr bwMode="auto">
          <a:xfrm>
            <a:off x="3132138" y="2779713"/>
            <a:ext cx="720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b="1" i="1" dirty="0"/>
              <a:t>P</a:t>
            </a:r>
            <a:r>
              <a:rPr lang="tr-TR" b="1" i="1" baseline="-25000" dirty="0"/>
              <a:t>2</a:t>
            </a:r>
            <a:endParaRPr lang="en-US" b="1" i="1" dirty="0"/>
          </a:p>
        </p:txBody>
      </p:sp>
      <p:sp>
        <p:nvSpPr>
          <p:cNvPr id="55310" name="Text Box 15"/>
          <p:cNvSpPr txBox="1">
            <a:spLocks noChangeArrowheads="1"/>
          </p:cNvSpPr>
          <p:nvPr/>
        </p:nvSpPr>
        <p:spPr bwMode="auto">
          <a:xfrm>
            <a:off x="2484438" y="3860800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b="1" i="1" dirty="0"/>
              <a:t>P</a:t>
            </a:r>
            <a:r>
              <a:rPr lang="tr-TR" b="1" i="1" baseline="-25000" dirty="0"/>
              <a:t>1</a:t>
            </a:r>
            <a:endParaRPr lang="en-US" b="1" i="1" dirty="0"/>
          </a:p>
        </p:txBody>
      </p:sp>
      <p:sp>
        <p:nvSpPr>
          <p:cNvPr id="55311" name="Rectangle 1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tr-TR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tr-TR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tr-TR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tr-TR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tr-TR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tr-TR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663300"/>
                </a:solidFill>
              </a:rPr>
              <a:t>Eksen orijinal yönüne çevrilir.</a:t>
            </a: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Hiçbir Eksenle Paralel Olmayan Bir Doğru Etrafında Döndürme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57164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Line 4"/>
          <p:cNvSpPr>
            <a:spLocks noChangeShapeType="1"/>
          </p:cNvSpPr>
          <p:nvPr/>
        </p:nvSpPr>
        <p:spPr bwMode="auto">
          <a:xfrm flipV="1">
            <a:off x="2987675" y="1844675"/>
            <a:ext cx="0" cy="23050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cxnSp>
        <p:nvCxnSpPr>
          <p:cNvPr id="56324" name="AutoShape 5"/>
          <p:cNvCxnSpPr>
            <a:cxnSpLocks noChangeShapeType="1"/>
          </p:cNvCxnSpPr>
          <p:nvPr/>
        </p:nvCxnSpPr>
        <p:spPr bwMode="auto">
          <a:xfrm>
            <a:off x="5156200" y="3246438"/>
            <a:ext cx="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25" name="Text Box 7"/>
          <p:cNvSpPr txBox="1">
            <a:spLocks noChangeArrowheads="1"/>
          </p:cNvSpPr>
          <p:nvPr/>
        </p:nvSpPr>
        <p:spPr bwMode="auto">
          <a:xfrm>
            <a:off x="4940300" y="41497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i="1" dirty="0">
                <a:solidFill>
                  <a:srgbClr val="008000"/>
                </a:solidFill>
              </a:rPr>
              <a:t>x</a:t>
            </a:r>
            <a:endParaRPr lang="en-US" sz="2000" i="1" dirty="0">
              <a:solidFill>
                <a:srgbClr val="008000"/>
              </a:solidFill>
            </a:endParaRPr>
          </a:p>
        </p:txBody>
      </p:sp>
      <p:sp>
        <p:nvSpPr>
          <p:cNvPr id="56326" name="Text Box 8"/>
          <p:cNvSpPr txBox="1">
            <a:spLocks noChangeArrowheads="1"/>
          </p:cNvSpPr>
          <p:nvPr/>
        </p:nvSpPr>
        <p:spPr bwMode="auto">
          <a:xfrm>
            <a:off x="2555875" y="1844675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i="1" dirty="0">
                <a:solidFill>
                  <a:srgbClr val="008000"/>
                </a:solidFill>
              </a:rPr>
              <a:t>y</a:t>
            </a:r>
            <a:endParaRPr lang="en-US" sz="2000" i="1" dirty="0">
              <a:solidFill>
                <a:srgbClr val="008000"/>
              </a:solidFill>
            </a:endParaRPr>
          </a:p>
        </p:txBody>
      </p:sp>
      <p:sp>
        <p:nvSpPr>
          <p:cNvPr id="56327" name="Text Box 9"/>
          <p:cNvSpPr txBox="1">
            <a:spLocks noChangeArrowheads="1"/>
          </p:cNvSpPr>
          <p:nvPr/>
        </p:nvSpPr>
        <p:spPr bwMode="auto">
          <a:xfrm>
            <a:off x="1700213" y="4868863"/>
            <a:ext cx="503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b="1" i="1" dirty="0">
                <a:solidFill>
                  <a:srgbClr val="008000"/>
                </a:solidFill>
              </a:rPr>
              <a:t>z</a:t>
            </a:r>
            <a:endParaRPr lang="en-US" sz="2000" b="1" i="1" dirty="0">
              <a:solidFill>
                <a:srgbClr val="008000"/>
              </a:solidFill>
            </a:endParaRPr>
          </a:p>
        </p:txBody>
      </p:sp>
      <p:sp>
        <p:nvSpPr>
          <p:cNvPr id="56328" name="Line 10"/>
          <p:cNvSpPr>
            <a:spLocks noChangeShapeType="1"/>
          </p:cNvSpPr>
          <p:nvPr/>
        </p:nvSpPr>
        <p:spPr bwMode="auto">
          <a:xfrm flipH="1">
            <a:off x="1692275" y="4149725"/>
            <a:ext cx="1295400" cy="863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56329" name="Line 11"/>
          <p:cNvSpPr>
            <a:spLocks noChangeShapeType="1"/>
          </p:cNvSpPr>
          <p:nvPr/>
        </p:nvSpPr>
        <p:spPr bwMode="auto">
          <a:xfrm>
            <a:off x="2987675" y="4149725"/>
            <a:ext cx="26638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56330" name="Line 12"/>
          <p:cNvSpPr>
            <a:spLocks noChangeShapeType="1"/>
          </p:cNvSpPr>
          <p:nvPr/>
        </p:nvSpPr>
        <p:spPr bwMode="auto">
          <a:xfrm rot="-3539517">
            <a:off x="2951956" y="3391694"/>
            <a:ext cx="2232025" cy="15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56331" name="AutoShape 13"/>
          <p:cNvSpPr>
            <a:spLocks noChangeArrowheads="1"/>
          </p:cNvSpPr>
          <p:nvPr/>
        </p:nvSpPr>
        <p:spPr bwMode="auto">
          <a:xfrm>
            <a:off x="3779838" y="3789363"/>
            <a:ext cx="71437" cy="73025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56332" name="AutoShape 14"/>
          <p:cNvSpPr>
            <a:spLocks noChangeArrowheads="1"/>
          </p:cNvSpPr>
          <p:nvPr/>
        </p:nvSpPr>
        <p:spPr bwMode="auto">
          <a:xfrm>
            <a:off x="4427538" y="2708275"/>
            <a:ext cx="71437" cy="73025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56333" name="Text Box 15"/>
          <p:cNvSpPr txBox="1">
            <a:spLocks noChangeArrowheads="1"/>
          </p:cNvSpPr>
          <p:nvPr/>
        </p:nvSpPr>
        <p:spPr bwMode="auto">
          <a:xfrm>
            <a:off x="3924300" y="2486025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b="1" i="1" dirty="0"/>
              <a:t>P</a:t>
            </a:r>
            <a:r>
              <a:rPr lang="tr-TR" b="1" i="1" baseline="-25000" dirty="0"/>
              <a:t>2</a:t>
            </a:r>
            <a:endParaRPr lang="en-US" b="1" i="1" dirty="0"/>
          </a:p>
        </p:txBody>
      </p:sp>
      <p:sp>
        <p:nvSpPr>
          <p:cNvPr id="56334" name="Text Box 16"/>
          <p:cNvSpPr txBox="1">
            <a:spLocks noChangeArrowheads="1"/>
          </p:cNvSpPr>
          <p:nvPr/>
        </p:nvSpPr>
        <p:spPr bwMode="auto">
          <a:xfrm>
            <a:off x="3276600" y="3567113"/>
            <a:ext cx="720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b="1" i="1" dirty="0"/>
              <a:t>P</a:t>
            </a:r>
            <a:r>
              <a:rPr lang="tr-TR" b="1" i="1" baseline="-25000" dirty="0"/>
              <a:t>1</a:t>
            </a:r>
            <a:endParaRPr lang="en-US" b="1" i="1" dirty="0"/>
          </a:p>
        </p:txBody>
      </p:sp>
      <p:sp>
        <p:nvSpPr>
          <p:cNvPr id="56335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472136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endParaRPr lang="tr-TR" dirty="0"/>
          </a:p>
          <a:p>
            <a:pPr eaLnBrk="1" hangingPunct="1">
              <a:buFont typeface="Wingdings" pitchFamily="2" charset="2"/>
              <a:buNone/>
            </a:pPr>
            <a:endParaRPr lang="tr-TR" dirty="0"/>
          </a:p>
          <a:p>
            <a:pPr eaLnBrk="1" hangingPunct="1">
              <a:buFont typeface="Wingdings" pitchFamily="2" charset="2"/>
              <a:buNone/>
            </a:pPr>
            <a:endParaRPr lang="tr-TR" dirty="0"/>
          </a:p>
          <a:p>
            <a:pPr eaLnBrk="1" hangingPunct="1">
              <a:buFont typeface="Wingdings" pitchFamily="2" charset="2"/>
              <a:buNone/>
            </a:pPr>
            <a:endParaRPr lang="tr-TR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tr-TR" dirty="0"/>
          </a:p>
          <a:p>
            <a:pPr eaLnBrk="1" hangingPunct="1">
              <a:buFont typeface="Wingdings" pitchFamily="2" charset="2"/>
              <a:buNone/>
            </a:pPr>
            <a:endParaRPr lang="tr-TR" dirty="0"/>
          </a:p>
          <a:p>
            <a:pPr marL="0" indent="0">
              <a:buNone/>
            </a:pPr>
            <a:r>
              <a:rPr lang="en-US" sz="2800" dirty="0">
                <a:solidFill>
                  <a:srgbClr val="663300"/>
                </a:solidFill>
              </a:rPr>
              <a:t>Döndürme ekseni orijinal pozisyonuna geri alınır.</a:t>
            </a: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Hiçbir Eksenle Paralel Olmayan Bir Doğru Etrafında Döndürme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64366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Hiçbir Eksenle Paralel Olmayan Bir Doğru Etrafında Döndürme</a:t>
            </a:r>
            <a:r>
              <a:rPr lang="tr-TR" sz="2800" dirty="0"/>
              <a:t>.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32278"/>
              </p:ext>
            </p:extLst>
          </p:nvPr>
        </p:nvGraphicFramePr>
        <p:xfrm>
          <a:off x="912813" y="2204864"/>
          <a:ext cx="7579568" cy="380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8" name="Denklem" r:id="rId3" imgW="3288960" imgH="1650960" progId="Equation.3">
                  <p:embed/>
                </p:oleObj>
              </mc:Choice>
              <mc:Fallback>
                <p:oleObj name="Denklem" r:id="rId3" imgW="3288960" imgH="1650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2204864"/>
                        <a:ext cx="7579568" cy="3804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>
                <a:solidFill>
                  <a:srgbClr val="008000"/>
                </a:solidFill>
              </a:rPr>
              <a:t>Aşağıda ortadaki Rz(Ө) asıl istediğimiz dönüştür.</a:t>
            </a:r>
          </a:p>
        </p:txBody>
      </p:sp>
    </p:spTree>
    <p:extLst>
      <p:ext uri="{BB962C8B-B14F-4D97-AF65-F5344CB8AC3E}">
        <p14:creationId xmlns:p14="http://schemas.microsoft.com/office/powerpoint/2010/main" val="1123383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467544" y="1280373"/>
            <a:ext cx="397256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tr-TR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Döndürme (devamı)</a:t>
            </a:r>
          </a:p>
        </p:txBody>
      </p:sp>
      <p:graphicFrame>
        <p:nvGraphicFramePr>
          <p:cNvPr id="8195" name="Object 5"/>
          <p:cNvGraphicFramePr>
            <a:graphicFrameLocks noChangeAspect="1"/>
          </p:cNvGraphicFramePr>
          <p:nvPr/>
        </p:nvGraphicFramePr>
        <p:xfrm>
          <a:off x="684213" y="5949950"/>
          <a:ext cx="1562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6" name="Equation" r:id="rId3" imgW="1562100" imgH="381000" progId="Equation.3">
                  <p:embed/>
                </p:oleObj>
              </mc:Choice>
              <mc:Fallback>
                <p:oleObj name="Equation" r:id="rId3" imgW="15621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949950"/>
                        <a:ext cx="1562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6"/>
          <p:cNvGraphicFramePr>
            <a:graphicFrameLocks noChangeAspect="1"/>
          </p:cNvGraphicFramePr>
          <p:nvPr/>
        </p:nvGraphicFramePr>
        <p:xfrm>
          <a:off x="611188" y="1989138"/>
          <a:ext cx="5321300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7" name="Equation" r:id="rId5" imgW="5321300" imgH="3314700" progId="Equation.3">
                  <p:embed/>
                </p:oleObj>
              </mc:Choice>
              <mc:Fallback>
                <p:oleObj name="Equation" r:id="rId5" imgW="5321300" imgH="3314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989138"/>
                        <a:ext cx="5321300" cy="331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Başlık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tr-TR" dirty="0"/>
              <a:t>Temel Dönüşümler</a:t>
            </a:r>
          </a:p>
        </p:txBody>
      </p:sp>
    </p:spTree>
    <p:extLst>
      <p:ext uri="{BB962C8B-B14F-4D97-AF65-F5344CB8AC3E}">
        <p14:creationId xmlns:p14="http://schemas.microsoft.com/office/powerpoint/2010/main" val="354446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9" name="Object 7"/>
          <p:cNvGraphicFramePr>
            <a:graphicFrameLocks noChangeAspect="1"/>
          </p:cNvGraphicFramePr>
          <p:nvPr/>
        </p:nvGraphicFramePr>
        <p:xfrm>
          <a:off x="4457700" y="3168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0" name="Equation" r:id="rId3" imgW="228600" imgH="520700" progId="Equation.3">
                  <p:embed/>
                </p:oleObj>
              </mc:Choice>
              <mc:Fallback>
                <p:oleObj name="Equation" r:id="rId3" imgW="2286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3168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9"/>
          <p:cNvGraphicFramePr>
            <a:graphicFrameLocks noChangeAspect="1"/>
          </p:cNvGraphicFramePr>
          <p:nvPr/>
        </p:nvGraphicFramePr>
        <p:xfrm>
          <a:off x="539750" y="2636838"/>
          <a:ext cx="3124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1" name="Equation" r:id="rId5" imgW="3124200" imgH="571500" progId="Equation.3">
                  <p:embed/>
                </p:oleObj>
              </mc:Choice>
              <mc:Fallback>
                <p:oleObj name="Equation" r:id="rId5" imgW="31242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636838"/>
                        <a:ext cx="3124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10"/>
          <p:cNvGraphicFramePr>
            <a:graphicFrameLocks noChangeAspect="1"/>
          </p:cNvGraphicFramePr>
          <p:nvPr/>
        </p:nvGraphicFramePr>
        <p:xfrm>
          <a:off x="468313" y="3933825"/>
          <a:ext cx="32131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2" name="Equation" r:id="rId7" imgW="3213100" imgH="2578100" progId="Equation.3">
                  <p:embed/>
                </p:oleObj>
              </mc:Choice>
              <mc:Fallback>
                <p:oleObj name="Equation" r:id="rId7" imgW="3213100" imgH="2578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933825"/>
                        <a:ext cx="32131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Line 11"/>
          <p:cNvSpPr>
            <a:spLocks noChangeShapeType="1"/>
          </p:cNvSpPr>
          <p:nvPr/>
        </p:nvSpPr>
        <p:spPr bwMode="auto">
          <a:xfrm flipV="1">
            <a:off x="6372225" y="2924175"/>
            <a:ext cx="0" cy="23050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9223" name="Line 12"/>
          <p:cNvSpPr>
            <a:spLocks noChangeShapeType="1"/>
          </p:cNvSpPr>
          <p:nvPr/>
        </p:nvSpPr>
        <p:spPr bwMode="auto">
          <a:xfrm>
            <a:off x="6372225" y="5229225"/>
            <a:ext cx="2303463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cxnSp>
        <p:nvCxnSpPr>
          <p:cNvPr id="9224" name="AutoShape 13"/>
          <p:cNvCxnSpPr>
            <a:cxnSpLocks noChangeShapeType="1"/>
          </p:cNvCxnSpPr>
          <p:nvPr/>
        </p:nvCxnSpPr>
        <p:spPr bwMode="auto">
          <a:xfrm>
            <a:off x="8458200" y="4038600"/>
            <a:ext cx="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5" name="Text Box 15"/>
          <p:cNvSpPr txBox="1">
            <a:spLocks noChangeArrowheads="1"/>
          </p:cNvSpPr>
          <p:nvPr/>
        </p:nvSpPr>
        <p:spPr bwMode="auto">
          <a:xfrm>
            <a:off x="8316913" y="52292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i="1" dirty="0">
                <a:solidFill>
                  <a:schemeClr val="accent1"/>
                </a:solidFill>
              </a:rPr>
              <a:t>x</a:t>
            </a:r>
            <a:endParaRPr lang="en-US" sz="2000" i="1" dirty="0">
              <a:solidFill>
                <a:schemeClr val="accent1"/>
              </a:solidFill>
            </a:endParaRPr>
          </a:p>
        </p:txBody>
      </p:sp>
      <p:sp>
        <p:nvSpPr>
          <p:cNvPr id="9226" name="Text Box 16"/>
          <p:cNvSpPr txBox="1">
            <a:spLocks noChangeArrowheads="1"/>
          </p:cNvSpPr>
          <p:nvPr/>
        </p:nvSpPr>
        <p:spPr bwMode="auto">
          <a:xfrm>
            <a:off x="6011863" y="3141663"/>
            <a:ext cx="722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i="1" dirty="0">
                <a:solidFill>
                  <a:schemeClr val="accent1"/>
                </a:solidFill>
              </a:rPr>
              <a:t>y</a:t>
            </a:r>
            <a:endParaRPr lang="en-US" sz="2000" i="1" dirty="0">
              <a:solidFill>
                <a:schemeClr val="accent1"/>
              </a:solidFill>
            </a:endParaRPr>
          </a:p>
        </p:txBody>
      </p:sp>
      <p:sp>
        <p:nvSpPr>
          <p:cNvPr id="9227" name="Line 32"/>
          <p:cNvSpPr>
            <a:spLocks noChangeShapeType="1"/>
          </p:cNvSpPr>
          <p:nvPr/>
        </p:nvSpPr>
        <p:spPr bwMode="auto">
          <a:xfrm>
            <a:off x="7740650" y="3429000"/>
            <a:ext cx="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9228" name="Line 35"/>
          <p:cNvSpPr>
            <a:spLocks noChangeShapeType="1"/>
          </p:cNvSpPr>
          <p:nvPr/>
        </p:nvSpPr>
        <p:spPr bwMode="auto">
          <a:xfrm flipV="1">
            <a:off x="7885113" y="2924175"/>
            <a:ext cx="0" cy="1368425"/>
          </a:xfrm>
          <a:prstGeom prst="line">
            <a:avLst/>
          </a:prstGeom>
          <a:noFill/>
          <a:ln w="76200">
            <a:solidFill>
              <a:srgbClr val="99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9229" name="Line 36"/>
          <p:cNvSpPr>
            <a:spLocks noChangeShapeType="1"/>
          </p:cNvSpPr>
          <p:nvPr/>
        </p:nvSpPr>
        <p:spPr bwMode="auto">
          <a:xfrm flipV="1">
            <a:off x="7164388" y="4005263"/>
            <a:ext cx="0" cy="719137"/>
          </a:xfrm>
          <a:prstGeom prst="line">
            <a:avLst/>
          </a:prstGeom>
          <a:noFill/>
          <a:ln w="38100">
            <a:solidFill>
              <a:srgbClr val="99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15" name="Başlık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tr-TR" dirty="0"/>
              <a:t>Temel Dönüşümler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67544" y="1280373"/>
            <a:ext cx="293381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tr-TR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Boyutlandırma</a:t>
            </a:r>
          </a:p>
        </p:txBody>
      </p:sp>
    </p:spTree>
    <p:extLst>
      <p:ext uri="{BB962C8B-B14F-4D97-AF65-F5344CB8AC3E}">
        <p14:creationId xmlns:p14="http://schemas.microsoft.com/office/powerpoint/2010/main" val="305096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3200" dirty="0"/>
              <a:t>3x3 Matris Gösterimleri</a:t>
            </a:r>
            <a:endParaRPr lang="en-US" sz="32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278813" cy="4327525"/>
          </a:xfrm>
        </p:spPr>
        <p:txBody>
          <a:bodyPr/>
          <a:lstStyle/>
          <a:p>
            <a:pPr eaLnBrk="1" hangingPunct="1"/>
            <a:r>
              <a:rPr lang="tr-TR" sz="2800" dirty="0"/>
              <a:t>2x2 matris kullanmak yerine, tüm işlemler için 3x3 matris kullanırsak</a:t>
            </a:r>
            <a:r>
              <a:rPr lang="tr-TR" dirty="0"/>
              <a:t>, öteleme işlemleri bile matris çarpımı ile halledebiliriz.</a:t>
            </a:r>
          </a:p>
          <a:p>
            <a:pPr lvl="1"/>
            <a:r>
              <a:rPr lang="tr-TR" dirty="0"/>
              <a:t>Matris toplama operasyonuna gerek kalmaz.</a:t>
            </a:r>
          </a:p>
          <a:p>
            <a:pPr lvl="1"/>
            <a:r>
              <a:rPr lang="tr-TR" dirty="0"/>
              <a:t>Tüm işlemler çarpma ile yapılır.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652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3200" dirty="0"/>
              <a:t>Homojen Koordinatlar</a:t>
            </a:r>
            <a:endParaRPr lang="en-US" sz="32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9552"/>
            <a:ext cx="8229600" cy="4937760"/>
          </a:xfrm>
        </p:spPr>
        <p:txBody>
          <a:bodyPr/>
          <a:lstStyle/>
          <a:p>
            <a:pPr eaLnBrk="1" hangingPunct="1"/>
            <a:r>
              <a:rPr lang="tr-TR" dirty="0"/>
              <a:t>Tüm kartezyen (</a:t>
            </a:r>
            <a:r>
              <a:rPr lang="tr-TR" i="1" dirty="0"/>
              <a:t>x,y</a:t>
            </a:r>
            <a:r>
              <a:rPr lang="tr-TR" dirty="0"/>
              <a:t>) noktalarını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dirty="0"/>
              <a:t>            </a:t>
            </a:r>
          </a:p>
          <a:p>
            <a:pPr eaLnBrk="1" hangingPunct="1">
              <a:buFont typeface="Wingdings" pitchFamily="2" charset="2"/>
              <a:buNone/>
            </a:pPr>
            <a:endParaRPr lang="tr-TR" dirty="0"/>
          </a:p>
          <a:p>
            <a:pPr eaLnBrk="1" hangingPunct="1">
              <a:buFont typeface="Wingdings" pitchFamily="2" charset="2"/>
              <a:buNone/>
            </a:pPr>
            <a:r>
              <a:rPr lang="tr-TR" dirty="0"/>
              <a:t>          </a:t>
            </a:r>
          </a:p>
          <a:p>
            <a:pPr>
              <a:buNone/>
            </a:pPr>
            <a:r>
              <a:rPr lang="tr-TR" dirty="0"/>
              <a:t>  iken üçüncü bir koordinatla (</a:t>
            </a:r>
            <a:r>
              <a:rPr lang="tr-TR" b="1" dirty="0">
                <a:solidFill>
                  <a:srgbClr val="C00000"/>
                </a:solidFill>
              </a:rPr>
              <a:t>homojen koordinat</a:t>
            </a:r>
            <a:r>
              <a:rPr lang="tr-TR" dirty="0"/>
              <a:t>) göstereceğiz :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591834"/>
              </p:ext>
            </p:extLst>
          </p:nvPr>
        </p:nvGraphicFramePr>
        <p:xfrm>
          <a:off x="1043608" y="4191744"/>
          <a:ext cx="1854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6" name="Equation" r:id="rId3" imgW="1854200" imgH="533400" progId="Equation.3">
                  <p:embed/>
                </p:oleObj>
              </mc:Choice>
              <mc:Fallback>
                <p:oleObj name="Equation" r:id="rId3" imgW="18542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191744"/>
                        <a:ext cx="1854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662106"/>
              </p:ext>
            </p:extLst>
          </p:nvPr>
        </p:nvGraphicFramePr>
        <p:xfrm>
          <a:off x="971600" y="1844824"/>
          <a:ext cx="2628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7" name="Equation" r:id="rId5" imgW="2628900" imgH="1041400" progId="Equation.3">
                  <p:embed/>
                </p:oleObj>
              </mc:Choice>
              <mc:Fallback>
                <p:oleObj name="Equation" r:id="rId5" imgW="2628900" imgH="1041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844824"/>
                        <a:ext cx="26289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46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6311</TotalTime>
  <Words>1093</Words>
  <Application>Microsoft Office PowerPoint</Application>
  <PresentationFormat>On-screen Show (4:3)</PresentationFormat>
  <Paragraphs>359</Paragraphs>
  <Slides>56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8" baseType="lpstr">
      <vt:lpstr>Arial</vt:lpstr>
      <vt:lpstr>Bookman Old Style</vt:lpstr>
      <vt:lpstr>Calibri</vt:lpstr>
      <vt:lpstr>Gill Sans MT</vt:lpstr>
      <vt:lpstr>Lucida Console</vt:lpstr>
      <vt:lpstr>Times New Roman</vt:lpstr>
      <vt:lpstr>Verdana</vt:lpstr>
      <vt:lpstr>Wingdings</vt:lpstr>
      <vt:lpstr>Wingdings 3</vt:lpstr>
      <vt:lpstr>Origin</vt:lpstr>
      <vt:lpstr>Equation</vt:lpstr>
      <vt:lpstr>Denklem</vt:lpstr>
      <vt:lpstr>Bilgisayar Grafikleri Dr.Cengiz Güngör</vt:lpstr>
      <vt:lpstr>Temel Dönüşüm İşlemleri: Öteleme (Translate), Döndürme (Rotate) ve Boyutlandırma (Scale)</vt:lpstr>
      <vt:lpstr>İki Boyutlu Geometrik Dönüşümler</vt:lpstr>
      <vt:lpstr>Temel Dönüşümler</vt:lpstr>
      <vt:lpstr>Temel Dönüşümler</vt:lpstr>
      <vt:lpstr>Temel Dönüşümler</vt:lpstr>
      <vt:lpstr>Temel Dönüşümler</vt:lpstr>
      <vt:lpstr>3x3 Matris Gösterimleri</vt:lpstr>
      <vt:lpstr>Homojen Koordinatlar</vt:lpstr>
      <vt:lpstr>Homojen Koordinatlar (devamı)</vt:lpstr>
      <vt:lpstr>Homojen Koordinatlarla Öteleme</vt:lpstr>
      <vt:lpstr>Homojen Koordinatlarla Döndürme</vt:lpstr>
      <vt:lpstr>Homojen Koordinatlarla Boyutlandırma</vt:lpstr>
      <vt:lpstr>Ardışık Dönüşümler: Öteleme</vt:lpstr>
      <vt:lpstr>Ardışık Dönüşümler: Döndürme</vt:lpstr>
      <vt:lpstr>Ardışık Dönüşümler: Boyutlandırma</vt:lpstr>
      <vt:lpstr>Belli Bir Noktaya Göre Döndürme</vt:lpstr>
      <vt:lpstr>Belli Bir Noktaya Göre Döndürme</vt:lpstr>
      <vt:lpstr>Belli Bir Noktaya Göre Döndürme</vt:lpstr>
      <vt:lpstr>Belli Bir Noktaya Göre Döndürme</vt:lpstr>
      <vt:lpstr>Belli Bir Noktaya Göre Boyutlandırma</vt:lpstr>
      <vt:lpstr>Belli Bir Noktaya Göre Boyutlandırma</vt:lpstr>
      <vt:lpstr>Belli Bir Noktaya Göre Boyutlandırma</vt:lpstr>
      <vt:lpstr>Belli Bir Noktaya Göre Boyutlandırma</vt:lpstr>
      <vt:lpstr>Dönüşüm Birleştirme Özellikleri</vt:lpstr>
      <vt:lpstr>Diğer Dönüşümler</vt:lpstr>
      <vt:lpstr>Diğer Dönüşümler</vt:lpstr>
      <vt:lpstr>Diğer Dönüşümler</vt:lpstr>
      <vt:lpstr>Diğer Dönüşümler</vt:lpstr>
      <vt:lpstr>Koordinat Sistemlerinin Dönüştürülmesi</vt:lpstr>
      <vt:lpstr>Koordinat Sistemlerinin Dönüştürülmesi</vt:lpstr>
      <vt:lpstr>Koordinat Sistemlerinin Dönüştürülmesi</vt:lpstr>
      <vt:lpstr>Koordinat Sistemlerinin Dönüştürülmesi</vt:lpstr>
      <vt:lpstr>Koordinat Sistemlerinin Dönüştürülmesi</vt:lpstr>
      <vt:lpstr>Koordinat Sistemlerinin Dönüştürülmesi</vt:lpstr>
      <vt:lpstr>Koordinat Sistemlerinin Dönüştürülmesi</vt:lpstr>
      <vt:lpstr>Koordinat Sistemlerinin Dönüştürülmesi</vt:lpstr>
      <vt:lpstr>Koordinat Sistemlerinin Dönüştürülmesi</vt:lpstr>
      <vt:lpstr>Üç boyutlu Geometrik Dönüşümler</vt:lpstr>
      <vt:lpstr>3 Boyutlu Dönüşüm</vt:lpstr>
      <vt:lpstr>3 Boyutlu Öteleme</vt:lpstr>
      <vt:lpstr>3 Boyutlu Döndürme (z-ekseni)</vt:lpstr>
      <vt:lpstr>3 Boyutlu Döndürme (z-ekseni)</vt:lpstr>
      <vt:lpstr>3 Boyutlu Döndürme (x-ekseni)</vt:lpstr>
      <vt:lpstr>3 Boyutlu Döndürme (x-ekseni)</vt:lpstr>
      <vt:lpstr>3 Boyutlu Döndürme (y-ekseni)</vt:lpstr>
      <vt:lpstr>3 Boyutlu Döndürme (x-ekseni)</vt:lpstr>
      <vt:lpstr>Genel 3 Boyutlu Döndürme</vt:lpstr>
      <vt:lpstr>x-Eksenine Paralel Bir Doğru Etrafında Döndürme</vt:lpstr>
      <vt:lpstr>Genel 3 Boyutlu Döndürme</vt:lpstr>
      <vt:lpstr>Hiçbir Eksenle Paralel Olmayan Bir Doğru Etrafında Döndürme.</vt:lpstr>
      <vt:lpstr>Hiçbir Eksenle Paralel Olmayan Bir Doğru Etrafında Döndürme.</vt:lpstr>
      <vt:lpstr>Hiçbir Eksenle Paralel Olmayan Bir Doğru Etrafında Döndürme.</vt:lpstr>
      <vt:lpstr>Hiçbir Eksenle Paralel Olmayan Bir Doğru Etrafında Döndürme.</vt:lpstr>
      <vt:lpstr>Hiçbir Eksenle Paralel Olmayan Bir Doğru Etrafında Döndürme.</vt:lpstr>
      <vt:lpstr>Hiçbir Eksenle Paralel Olmayan Bir Doğru Etrafında Döndürme.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GUNGOR</dc:creator>
  <cp:lastModifiedBy>cengiz gungor</cp:lastModifiedBy>
  <cp:revision>325</cp:revision>
  <dcterms:created xsi:type="dcterms:W3CDTF">2013-09-20T11:24:12Z</dcterms:created>
  <dcterms:modified xsi:type="dcterms:W3CDTF">2020-11-11T23:26:14Z</dcterms:modified>
</cp:coreProperties>
</file>