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7" r:id="rId5"/>
    <p:sldId id="262" r:id="rId6"/>
    <p:sldId id="266" r:id="rId7"/>
    <p:sldId id="268" r:id="rId8"/>
    <p:sldId id="267" r:id="rId9"/>
    <p:sldId id="269" r:id="rId10"/>
    <p:sldId id="271" r:id="rId11"/>
    <p:sldId id="275" r:id="rId12"/>
    <p:sldId id="270" r:id="rId13"/>
    <p:sldId id="258" r:id="rId14"/>
    <p:sldId id="261" r:id="rId15"/>
    <p:sldId id="259" r:id="rId16"/>
    <p:sldId id="26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4A3EA0-CF18-491C-912B-1B5163BCF27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FC64F71-54E8-4652-9DEE-15F01B0689C3}">
      <dgm:prSet/>
      <dgm:spPr/>
      <dgm:t>
        <a:bodyPr/>
        <a:lstStyle/>
        <a:p>
          <a:r>
            <a:rPr lang="en-US"/>
            <a:t>To establish a relationship between ratings and review content.</a:t>
          </a:r>
        </a:p>
      </dgm:t>
    </dgm:pt>
    <dgm:pt modelId="{3E1EEDE2-9C2B-4DAC-951A-E25D3C1B2CC0}" type="parTrans" cxnId="{7D1EE1F4-CE0F-4C6A-AA92-E66C8C71D18A}">
      <dgm:prSet/>
      <dgm:spPr/>
      <dgm:t>
        <a:bodyPr/>
        <a:lstStyle/>
        <a:p>
          <a:endParaRPr lang="en-US"/>
        </a:p>
      </dgm:t>
    </dgm:pt>
    <dgm:pt modelId="{B2FB81AC-E99A-4E15-B3BF-84D54446D7CD}" type="sibTrans" cxnId="{7D1EE1F4-CE0F-4C6A-AA92-E66C8C71D18A}">
      <dgm:prSet/>
      <dgm:spPr/>
      <dgm:t>
        <a:bodyPr/>
        <a:lstStyle/>
        <a:p>
          <a:endParaRPr lang="en-US"/>
        </a:p>
      </dgm:t>
    </dgm:pt>
    <dgm:pt modelId="{8EC3DB3E-D4C1-422B-B457-ACE9D414D598}">
      <dgm:prSet/>
      <dgm:spPr/>
      <dgm:t>
        <a:bodyPr/>
        <a:lstStyle/>
        <a:p>
          <a:r>
            <a:rPr lang="en-US"/>
            <a:t>To incorporate metadata scraped out of the laptop reviews to the machine learning model </a:t>
          </a:r>
        </a:p>
      </dgm:t>
    </dgm:pt>
    <dgm:pt modelId="{7A2BE96B-D9ED-4516-BF90-AAA8B2E67EAD}" type="parTrans" cxnId="{21F8928B-F1BE-4AE4-9902-EB15810E15F1}">
      <dgm:prSet/>
      <dgm:spPr/>
      <dgm:t>
        <a:bodyPr/>
        <a:lstStyle/>
        <a:p>
          <a:endParaRPr lang="en-US"/>
        </a:p>
      </dgm:t>
    </dgm:pt>
    <dgm:pt modelId="{7B3AB6C6-D671-4048-ACAA-F5624B7958AC}" type="sibTrans" cxnId="{21F8928B-F1BE-4AE4-9902-EB15810E15F1}">
      <dgm:prSet/>
      <dgm:spPr/>
      <dgm:t>
        <a:bodyPr/>
        <a:lstStyle/>
        <a:p>
          <a:endParaRPr lang="en-US"/>
        </a:p>
      </dgm:t>
    </dgm:pt>
    <dgm:pt modelId="{A4C2AF71-957D-4D33-870D-AF9B7564C16D}" type="pres">
      <dgm:prSet presAssocID="{9E4A3EA0-CF18-491C-912B-1B5163BCF279}" presName="linear" presStyleCnt="0">
        <dgm:presLayoutVars>
          <dgm:animLvl val="lvl"/>
          <dgm:resizeHandles val="exact"/>
        </dgm:presLayoutVars>
      </dgm:prSet>
      <dgm:spPr/>
    </dgm:pt>
    <dgm:pt modelId="{C0282097-B2D5-4A6A-A9F6-358A05500632}" type="pres">
      <dgm:prSet presAssocID="{6FC64F71-54E8-4652-9DEE-15F01B0689C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434A748-84E4-48FA-8A28-B860DC3D7920}" type="pres">
      <dgm:prSet presAssocID="{B2FB81AC-E99A-4E15-B3BF-84D54446D7CD}" presName="spacer" presStyleCnt="0"/>
      <dgm:spPr/>
    </dgm:pt>
    <dgm:pt modelId="{004FB462-79BF-43D7-BCD5-1D690793F4C8}" type="pres">
      <dgm:prSet presAssocID="{8EC3DB3E-D4C1-422B-B457-ACE9D414D59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1F8928B-F1BE-4AE4-9902-EB15810E15F1}" srcId="{9E4A3EA0-CF18-491C-912B-1B5163BCF279}" destId="{8EC3DB3E-D4C1-422B-B457-ACE9D414D598}" srcOrd="1" destOrd="0" parTransId="{7A2BE96B-D9ED-4516-BF90-AAA8B2E67EAD}" sibTransId="{7B3AB6C6-D671-4048-ACAA-F5624B7958AC}"/>
    <dgm:cxn modelId="{51B04E9F-361B-44D5-8D28-0EE2C8088CAF}" type="presOf" srcId="{8EC3DB3E-D4C1-422B-B457-ACE9D414D598}" destId="{004FB462-79BF-43D7-BCD5-1D690793F4C8}" srcOrd="0" destOrd="0" presId="urn:microsoft.com/office/officeart/2005/8/layout/vList2"/>
    <dgm:cxn modelId="{10604ED2-239C-48EB-B779-876E6B88BF01}" type="presOf" srcId="{9E4A3EA0-CF18-491C-912B-1B5163BCF279}" destId="{A4C2AF71-957D-4D33-870D-AF9B7564C16D}" srcOrd="0" destOrd="0" presId="urn:microsoft.com/office/officeart/2005/8/layout/vList2"/>
    <dgm:cxn modelId="{999E0DDC-83CE-4CE3-BDD3-59A53C3E5F19}" type="presOf" srcId="{6FC64F71-54E8-4652-9DEE-15F01B0689C3}" destId="{C0282097-B2D5-4A6A-A9F6-358A05500632}" srcOrd="0" destOrd="0" presId="urn:microsoft.com/office/officeart/2005/8/layout/vList2"/>
    <dgm:cxn modelId="{7D1EE1F4-CE0F-4C6A-AA92-E66C8C71D18A}" srcId="{9E4A3EA0-CF18-491C-912B-1B5163BCF279}" destId="{6FC64F71-54E8-4652-9DEE-15F01B0689C3}" srcOrd="0" destOrd="0" parTransId="{3E1EEDE2-9C2B-4DAC-951A-E25D3C1B2CC0}" sibTransId="{B2FB81AC-E99A-4E15-B3BF-84D54446D7CD}"/>
    <dgm:cxn modelId="{73433226-B90C-4CE5-A7F2-55F1E5AF039C}" type="presParOf" srcId="{A4C2AF71-957D-4D33-870D-AF9B7564C16D}" destId="{C0282097-B2D5-4A6A-A9F6-358A05500632}" srcOrd="0" destOrd="0" presId="urn:microsoft.com/office/officeart/2005/8/layout/vList2"/>
    <dgm:cxn modelId="{42A81B33-80D4-4712-8D1C-0BFCB09D8F5D}" type="presParOf" srcId="{A4C2AF71-957D-4D33-870D-AF9B7564C16D}" destId="{D434A748-84E4-48FA-8A28-B860DC3D7920}" srcOrd="1" destOrd="0" presId="urn:microsoft.com/office/officeart/2005/8/layout/vList2"/>
    <dgm:cxn modelId="{55DC7E04-6F2F-4093-98AE-F3496B526FA0}" type="presParOf" srcId="{A4C2AF71-957D-4D33-870D-AF9B7564C16D}" destId="{004FB462-79BF-43D7-BCD5-1D690793F4C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82097-B2D5-4A6A-A9F6-358A05500632}">
      <dsp:nvSpPr>
        <dsp:cNvPr id="0" name=""/>
        <dsp:cNvSpPr/>
      </dsp:nvSpPr>
      <dsp:spPr>
        <a:xfrm>
          <a:off x="0" y="38350"/>
          <a:ext cx="6266011" cy="236102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To establish a relationship between ratings and review content.</a:t>
          </a:r>
        </a:p>
      </dsp:txBody>
      <dsp:txXfrm>
        <a:off x="115256" y="153606"/>
        <a:ext cx="6035499" cy="2130511"/>
      </dsp:txXfrm>
    </dsp:sp>
    <dsp:sp modelId="{004FB462-79BF-43D7-BCD5-1D690793F4C8}">
      <dsp:nvSpPr>
        <dsp:cNvPr id="0" name=""/>
        <dsp:cNvSpPr/>
      </dsp:nvSpPr>
      <dsp:spPr>
        <a:xfrm>
          <a:off x="0" y="2500173"/>
          <a:ext cx="6266011" cy="2361023"/>
        </a:xfrm>
        <a:prstGeom prst="roundRect">
          <a:avLst/>
        </a:prstGeom>
        <a:gradFill rotWithShape="0">
          <a:gsLst>
            <a:gs pos="0">
              <a:schemeClr val="accent2">
                <a:hueOff val="1497621"/>
                <a:satOff val="-4399"/>
                <a:lumOff val="4706"/>
                <a:alphaOff val="0"/>
                <a:tint val="96000"/>
                <a:lumMod val="104000"/>
              </a:schemeClr>
            </a:gs>
            <a:gs pos="100000">
              <a:schemeClr val="accent2">
                <a:hueOff val="1497621"/>
                <a:satOff val="-4399"/>
                <a:lumOff val="4706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To incorporate metadata scraped out of the laptop reviews to the machine learning model </a:t>
          </a:r>
        </a:p>
      </dsp:txBody>
      <dsp:txXfrm>
        <a:off x="115256" y="2615429"/>
        <a:ext cx="6035499" cy="2130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06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12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27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3980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29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829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76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177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22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39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7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32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80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3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8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0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008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B0822-B644-4F43-86DE-C7BDF0D16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376" y="348137"/>
            <a:ext cx="3382832" cy="4091221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Rating Predictions of BestBuy Laptop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7D1FC-CED2-4DD6-ADFF-553BA8430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377" y="4926604"/>
            <a:ext cx="3382831" cy="118533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4D3EE"/>
                </a:solidFill>
              </a:rPr>
              <a:t>Emre Yener</a:t>
            </a:r>
          </a:p>
        </p:txBody>
      </p:sp>
      <p:pic>
        <p:nvPicPr>
          <p:cNvPr id="4" name="Picture 3" descr="A picture containing light&#10;&#10;Description automatically generated">
            <a:extLst>
              <a:ext uri="{FF2B5EF4-FFF2-40B4-BE49-F238E27FC236}">
                <a16:creationId xmlns:a16="http://schemas.microsoft.com/office/drawing/2014/main" id="{3061077D-1241-43D0-8EA9-EAA87ACEDC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633" b="-1"/>
          <a:stretch/>
        </p:blipFill>
        <p:spPr>
          <a:xfrm>
            <a:off x="-1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98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A071F-3313-4745-94FF-E1D38767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15152"/>
            <a:ext cx="10353762" cy="941294"/>
          </a:xfrm>
        </p:spPr>
        <p:txBody>
          <a:bodyPr>
            <a:normAutofit/>
          </a:bodyPr>
          <a:lstStyle/>
          <a:p>
            <a:r>
              <a:rPr lang="en-US" sz="4800" dirty="0"/>
              <a:t>Choosing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1EA2B-30D2-463E-98FD-45985E501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695" y="1800225"/>
            <a:ext cx="10353762" cy="464147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Decision Tree    </a:t>
            </a:r>
          </a:p>
          <a:p>
            <a:pPr marL="36900" indent="0">
              <a:buNone/>
            </a:pPr>
            <a:r>
              <a:rPr lang="en-US" sz="2800" dirty="0"/>
              <a:t> 	- Easy to interpret</a:t>
            </a:r>
          </a:p>
          <a:p>
            <a:pPr marL="36900" indent="0">
              <a:buNone/>
            </a:pPr>
            <a:r>
              <a:rPr lang="en-US" sz="2800" dirty="0"/>
              <a:t>	- Able to capture inter-feature relations</a:t>
            </a:r>
          </a:p>
          <a:p>
            <a:endParaRPr lang="en-US" sz="2800" dirty="0"/>
          </a:p>
          <a:p>
            <a:r>
              <a:rPr lang="en-US" sz="3200" dirty="0">
                <a:solidFill>
                  <a:srgbClr val="00B050"/>
                </a:solidFill>
              </a:rPr>
              <a:t>Logistic Regression</a:t>
            </a:r>
          </a:p>
          <a:p>
            <a:pPr marL="36900" indent="0">
              <a:buNone/>
            </a:pPr>
            <a:r>
              <a:rPr lang="en-US" sz="2800" dirty="0"/>
              <a:t>	- Easy to interpret</a:t>
            </a:r>
          </a:p>
          <a:p>
            <a:pPr marL="36900" indent="0">
              <a:buNone/>
            </a:pPr>
            <a:r>
              <a:rPr lang="en-US" sz="2800" dirty="0"/>
              <a:t>	- Can focus on individual features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BB89BE0-FD94-423D-AFA7-3547D900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795" y="1257299"/>
            <a:ext cx="5026999" cy="500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5A162E2-041A-4590-81A3-44A0860A77DF}"/>
              </a:ext>
            </a:extLst>
          </p:cNvPr>
          <p:cNvSpPr/>
          <p:nvPr/>
        </p:nvSpPr>
        <p:spPr>
          <a:xfrm rot="11500656">
            <a:off x="4231342" y="2242859"/>
            <a:ext cx="2572871" cy="428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68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A071F-3313-4745-94FF-E1D38767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15152"/>
            <a:ext cx="10353762" cy="941294"/>
          </a:xfrm>
        </p:spPr>
        <p:txBody>
          <a:bodyPr>
            <a:normAutofit/>
          </a:bodyPr>
          <a:lstStyle/>
          <a:p>
            <a:r>
              <a:rPr lang="en-US" sz="4800" dirty="0"/>
              <a:t>Choosing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1EA2B-30D2-463E-98FD-45985E501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208" y="1800225"/>
            <a:ext cx="10353762" cy="464147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Decision Tree    </a:t>
            </a:r>
          </a:p>
          <a:p>
            <a:pPr marL="36900" indent="0">
              <a:buNone/>
            </a:pPr>
            <a:r>
              <a:rPr lang="en-US" sz="2800" dirty="0"/>
              <a:t> 	- Easy to interpret</a:t>
            </a:r>
          </a:p>
          <a:p>
            <a:pPr marL="36900" indent="0">
              <a:buNone/>
            </a:pPr>
            <a:r>
              <a:rPr lang="en-US" sz="2800" dirty="0"/>
              <a:t>	- Able to capture inter-feature relations</a:t>
            </a:r>
          </a:p>
          <a:p>
            <a:endParaRPr lang="en-US" sz="2800" dirty="0"/>
          </a:p>
          <a:p>
            <a:r>
              <a:rPr lang="en-US" sz="3200" dirty="0">
                <a:solidFill>
                  <a:srgbClr val="00B050"/>
                </a:solidFill>
              </a:rPr>
              <a:t>Logistic Regression</a:t>
            </a:r>
          </a:p>
          <a:p>
            <a:pPr marL="36900" indent="0">
              <a:buNone/>
            </a:pPr>
            <a:r>
              <a:rPr lang="en-US" sz="2800" dirty="0"/>
              <a:t>	- Easy to interpret</a:t>
            </a:r>
          </a:p>
          <a:p>
            <a:pPr marL="36900" indent="0">
              <a:buNone/>
            </a:pPr>
            <a:r>
              <a:rPr lang="en-US" sz="2800" dirty="0"/>
              <a:t>	- Can focus on individual features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5A162E2-041A-4590-81A3-44A0860A77DF}"/>
              </a:ext>
            </a:extLst>
          </p:cNvPr>
          <p:cNvSpPr/>
          <p:nvPr/>
        </p:nvSpPr>
        <p:spPr>
          <a:xfrm rot="9943695">
            <a:off x="4322180" y="4058217"/>
            <a:ext cx="2463819" cy="428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BD14287-CFDE-450D-A3AB-469BD8745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136" y="1156447"/>
            <a:ext cx="5082162" cy="490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337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D256-28E4-4199-B573-94A0984E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5154"/>
            <a:ext cx="10353762" cy="1257300"/>
          </a:xfrm>
        </p:spPr>
        <p:txBody>
          <a:bodyPr>
            <a:normAutofit/>
          </a:bodyPr>
          <a:lstStyle/>
          <a:p>
            <a:r>
              <a:rPr lang="en-US" sz="4800" dirty="0"/>
              <a:t>Grid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9268D-BB9C-49AE-80D0-EE4E20879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98494"/>
            <a:ext cx="10353762" cy="3774141"/>
          </a:xfrm>
        </p:spPr>
        <p:txBody>
          <a:bodyPr/>
          <a:lstStyle/>
          <a:p>
            <a:r>
              <a:rPr lang="en-US" sz="2800" dirty="0">
                <a:solidFill>
                  <a:srgbClr val="00B050"/>
                </a:solidFill>
              </a:rPr>
              <a:t>Model hyperparameter tuning</a:t>
            </a:r>
          </a:p>
          <a:p>
            <a:pPr marL="36900" indent="0">
              <a:buNone/>
            </a:pPr>
            <a:r>
              <a:rPr lang="en-US" sz="2800" dirty="0"/>
              <a:t>	- In order to prevent over-fitting of the models, the hyperparameters have been optimized:</a:t>
            </a:r>
          </a:p>
          <a:p>
            <a:pPr marL="36900" indent="0">
              <a:buNone/>
            </a:pPr>
            <a:r>
              <a:rPr lang="en-US" sz="2800" dirty="0"/>
              <a:t>		</a:t>
            </a:r>
            <a:r>
              <a:rPr lang="en-US" sz="2800" dirty="0">
                <a:solidFill>
                  <a:srgbClr val="00B050"/>
                </a:solidFill>
              </a:rPr>
              <a:t>1) </a:t>
            </a:r>
            <a:r>
              <a:rPr lang="en-US" sz="2800" dirty="0" err="1">
                <a:solidFill>
                  <a:srgbClr val="00B050"/>
                </a:solidFill>
              </a:rPr>
              <a:t>max_depth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(decision tree)</a:t>
            </a:r>
          </a:p>
          <a:p>
            <a:pPr marL="36900" indent="0">
              <a:buNone/>
            </a:pPr>
            <a:r>
              <a:rPr lang="en-US" sz="2800" dirty="0"/>
              <a:t>		</a:t>
            </a:r>
            <a:r>
              <a:rPr lang="en-US" sz="2800" dirty="0">
                <a:solidFill>
                  <a:srgbClr val="00B050"/>
                </a:solidFill>
              </a:rPr>
              <a:t>2) </a:t>
            </a:r>
            <a:r>
              <a:rPr lang="en-US" sz="2800" dirty="0" err="1">
                <a:solidFill>
                  <a:srgbClr val="00B050"/>
                </a:solidFill>
              </a:rPr>
              <a:t>max_leaf_nodes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(decision tree)</a:t>
            </a:r>
          </a:p>
          <a:p>
            <a:pPr marL="36900" indent="0">
              <a:buNone/>
            </a:pPr>
            <a:r>
              <a:rPr lang="en-US" sz="2800" dirty="0"/>
              <a:t>		</a:t>
            </a:r>
            <a:r>
              <a:rPr lang="en-US" sz="2800" dirty="0">
                <a:solidFill>
                  <a:srgbClr val="00B050"/>
                </a:solidFill>
              </a:rPr>
              <a:t>3) </a:t>
            </a:r>
            <a:r>
              <a:rPr lang="en-US" sz="2800" dirty="0" err="1">
                <a:solidFill>
                  <a:srgbClr val="00B050"/>
                </a:solidFill>
              </a:rPr>
              <a:t>min_sample_leaf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(decision tree)</a:t>
            </a:r>
          </a:p>
        </p:txBody>
      </p:sp>
    </p:spTree>
    <p:extLst>
      <p:ext uri="{BB962C8B-B14F-4D97-AF65-F5344CB8AC3E}">
        <p14:creationId xmlns:p14="http://schemas.microsoft.com/office/powerpoint/2010/main" val="1533154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2E15-081B-4E3A-BCD3-3E0FE3D7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Logistic Regression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86A24-421E-4907-A475-BC0550787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06E6E-8350-4904-A753-1B282BE69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24" y="2347912"/>
            <a:ext cx="7771503" cy="334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18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A81378-79F1-4B98-BE50-ABED51B3B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43465"/>
            <a:ext cx="4841537" cy="203306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Logistic Regression Importance Scores</a:t>
            </a: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8890863E-D5D6-47C9-B99F-8110CBC00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B48128A-4F9C-4EA6-AA93-DA00682B3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3675" y="92355"/>
            <a:ext cx="4734530" cy="667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915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6624-0E68-41AA-A2C7-B5AD7607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DecisionTreeClassifier</a:t>
            </a:r>
            <a:r>
              <a:rPr lang="en-US" dirty="0"/>
              <a:t> Results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F493CA-34FB-465F-B75F-6F35F93A84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35" y="2100262"/>
            <a:ext cx="7743282" cy="366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802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DD17-286F-4CB2-BA27-0D83F93D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DecisionTreeClassifier</a:t>
            </a:r>
            <a:r>
              <a:rPr lang="en-US" dirty="0"/>
              <a:t> Importance Scores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5D3FC70-3AB9-4266-ADC0-8D3797D7A1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176" y="1866900"/>
            <a:ext cx="7239000" cy="407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505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6A6E-AF9D-4607-A4EE-567CD93D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219075"/>
            <a:ext cx="10353762" cy="1257300"/>
          </a:xfrm>
        </p:spPr>
        <p:txBody>
          <a:bodyPr>
            <a:normAutofit/>
          </a:bodyPr>
          <a:lstStyle/>
          <a:p>
            <a:r>
              <a:rPr lang="en-US" sz="4800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E7453-DAFC-46D9-A7FA-26A6FDD9F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66775"/>
            <a:ext cx="10353762" cy="588644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Upon further analysis on the test set, we can gain further insights on what features of laptops yield high ratings:</a:t>
            </a:r>
          </a:p>
          <a:p>
            <a:pPr marL="36900" indent="0">
              <a:buNone/>
            </a:pPr>
            <a:r>
              <a:rPr lang="en-US" sz="2800" dirty="0"/>
              <a:t>	- easy to navigate</a:t>
            </a:r>
          </a:p>
          <a:p>
            <a:pPr marL="36900" indent="0">
              <a:buNone/>
            </a:pPr>
            <a:r>
              <a:rPr lang="en-US" sz="2800" dirty="0"/>
              <a:t>	- fast / quick</a:t>
            </a:r>
          </a:p>
          <a:p>
            <a:pPr marL="36900" indent="0">
              <a:buNone/>
            </a:pPr>
            <a:r>
              <a:rPr lang="en-US" sz="2800" dirty="0"/>
              <a:t>	- light weight</a:t>
            </a:r>
          </a:p>
          <a:p>
            <a:pPr marL="36900" indent="0">
              <a:buNone/>
            </a:pPr>
            <a:r>
              <a:rPr lang="en-US" sz="2800" dirty="0"/>
              <a:t>	- reliable</a:t>
            </a:r>
          </a:p>
          <a:p>
            <a:pPr marL="36900" indent="0">
              <a:buNone/>
            </a:pPr>
            <a:r>
              <a:rPr lang="en-US" sz="2800" dirty="0"/>
              <a:t>	- easy setup</a:t>
            </a:r>
          </a:p>
          <a:p>
            <a:r>
              <a:rPr lang="en-US" sz="2800" dirty="0">
                <a:solidFill>
                  <a:srgbClr val="00B050"/>
                </a:solidFill>
              </a:rPr>
              <a:t>We can also extract different usages of laptops: </a:t>
            </a:r>
          </a:p>
          <a:p>
            <a:pPr marL="36900" indent="0">
              <a:buNone/>
            </a:pPr>
            <a:r>
              <a:rPr lang="en-US" sz="2800" dirty="0"/>
              <a:t>	- school / college use</a:t>
            </a:r>
          </a:p>
        </p:txBody>
      </p:sp>
    </p:spTree>
    <p:extLst>
      <p:ext uri="{BB962C8B-B14F-4D97-AF65-F5344CB8AC3E}">
        <p14:creationId xmlns:p14="http://schemas.microsoft.com/office/powerpoint/2010/main" val="4133701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B5B9F-ED93-4BFC-BD36-17F3B5F5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04800"/>
            <a:ext cx="10353762" cy="1257300"/>
          </a:xfrm>
        </p:spPr>
        <p:txBody>
          <a:bodyPr/>
          <a:lstStyle/>
          <a:p>
            <a:r>
              <a:rPr lang="en-US" sz="4800" dirty="0"/>
              <a:t>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17B1B-AEAF-4D64-8700-AC68F1EAD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19226"/>
            <a:ext cx="10353762" cy="492442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Bigger dataset</a:t>
            </a:r>
          </a:p>
          <a:p>
            <a:r>
              <a:rPr lang="en-US" sz="2800" dirty="0">
                <a:solidFill>
                  <a:srgbClr val="00B050"/>
                </a:solidFill>
              </a:rPr>
              <a:t>Feature engineering:</a:t>
            </a:r>
          </a:p>
          <a:p>
            <a:pPr marL="36900" indent="0">
              <a:buNone/>
            </a:pPr>
            <a:r>
              <a:rPr lang="en-US" sz="2800" dirty="0"/>
              <a:t>	- Clustering</a:t>
            </a:r>
          </a:p>
          <a:p>
            <a:pPr marL="36900" indent="0">
              <a:buNone/>
            </a:pPr>
            <a:r>
              <a:rPr lang="en-US" sz="2800" dirty="0"/>
              <a:t>	- Topic modeling</a:t>
            </a:r>
          </a:p>
          <a:p>
            <a:r>
              <a:rPr lang="en-US" sz="2800" dirty="0">
                <a:solidFill>
                  <a:srgbClr val="00B050"/>
                </a:solidFill>
              </a:rPr>
              <a:t>Extensive analysis on negative samples</a:t>
            </a:r>
          </a:p>
          <a:p>
            <a:r>
              <a:rPr lang="en-US" sz="2800" dirty="0">
                <a:solidFill>
                  <a:srgbClr val="00B050"/>
                </a:solidFill>
              </a:rPr>
              <a:t>Finding ways to incorporate different rating categories </a:t>
            </a:r>
            <a:r>
              <a:rPr lang="en-US" sz="2800" dirty="0"/>
              <a:t>(ratings of 2,3 and 4)</a:t>
            </a:r>
          </a:p>
        </p:txBody>
      </p:sp>
    </p:spTree>
    <p:extLst>
      <p:ext uri="{BB962C8B-B14F-4D97-AF65-F5344CB8AC3E}">
        <p14:creationId xmlns:p14="http://schemas.microsoft.com/office/powerpoint/2010/main" val="149981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CEF87-5FA3-424C-A861-714853E1D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sz="4800"/>
              <a:t>Problem Statement</a:t>
            </a:r>
          </a:p>
        </p:txBody>
      </p:sp>
      <p:pic>
        <p:nvPicPr>
          <p:cNvPr id="14" name="Picture 9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3E5911-662D-4D46-8F2F-45C0858D5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057840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3107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F1AE-644A-4DEC-A55E-25A85BB5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 Review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2A2109-FAAF-4714-BACA-E4E65AD57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209774"/>
            <a:ext cx="10353675" cy="344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4060-EB6B-4C92-A0E2-2E3A1F03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Libraries In-Use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9B49A-AE9C-4D58-BCA5-C2D164F2E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642" y="2076447"/>
            <a:ext cx="4429730" cy="4467225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0000"/>
                </a:solidFill>
              </a:rPr>
              <a:t>Scrapy</a:t>
            </a:r>
            <a:endParaRPr lang="en-US" sz="4000" dirty="0">
              <a:solidFill>
                <a:srgbClr val="FF0000"/>
              </a:solidFill>
            </a:endParaRPr>
          </a:p>
          <a:p>
            <a:r>
              <a:rPr lang="en-US" sz="4000" dirty="0">
                <a:solidFill>
                  <a:srgbClr val="FF0000"/>
                </a:solidFill>
              </a:rPr>
              <a:t>Pandas</a:t>
            </a:r>
          </a:p>
          <a:p>
            <a:r>
              <a:rPr lang="en-US" sz="4000" dirty="0" err="1">
                <a:solidFill>
                  <a:srgbClr val="FF0000"/>
                </a:solidFill>
              </a:rPr>
              <a:t>Numpy</a:t>
            </a:r>
            <a:endParaRPr lang="en-US" sz="4000" dirty="0">
              <a:solidFill>
                <a:srgbClr val="FF0000"/>
              </a:solidFill>
            </a:endParaRPr>
          </a:p>
          <a:p>
            <a:r>
              <a:rPr lang="en-US" sz="4000" dirty="0">
                <a:solidFill>
                  <a:srgbClr val="FF0000"/>
                </a:solidFill>
              </a:rPr>
              <a:t>Regex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356B9F-8CA5-4B06-A5C0-AEC073BDC1E2}"/>
              </a:ext>
            </a:extLst>
          </p:cNvPr>
          <p:cNvSpPr txBox="1">
            <a:spLocks/>
          </p:cNvSpPr>
          <p:nvPr/>
        </p:nvSpPr>
        <p:spPr>
          <a:xfrm>
            <a:off x="8775843" y="2076448"/>
            <a:ext cx="4429730" cy="446722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solidFill>
                  <a:srgbClr val="FF0000"/>
                </a:solidFill>
              </a:rPr>
              <a:t>spaCy</a:t>
            </a:r>
            <a:endParaRPr lang="en-US" sz="4000" dirty="0">
              <a:solidFill>
                <a:srgbClr val="FF0000"/>
              </a:solidFill>
            </a:endParaRPr>
          </a:p>
          <a:p>
            <a:r>
              <a:rPr lang="en-US" sz="4000" dirty="0" err="1">
                <a:solidFill>
                  <a:srgbClr val="FF0000"/>
                </a:solidFill>
              </a:rPr>
              <a:t>Scikit</a:t>
            </a:r>
            <a:r>
              <a:rPr lang="en-US" sz="4000" dirty="0">
                <a:solidFill>
                  <a:srgbClr val="FF0000"/>
                </a:solidFill>
              </a:rPr>
              <a:t> Learn</a:t>
            </a:r>
          </a:p>
          <a:p>
            <a:r>
              <a:rPr lang="en-US" sz="4000" dirty="0">
                <a:solidFill>
                  <a:srgbClr val="FF0000"/>
                </a:solidFill>
              </a:rPr>
              <a:t>Matplotlib</a:t>
            </a:r>
          </a:p>
          <a:p>
            <a:r>
              <a:rPr lang="en-US" sz="4000" dirty="0" err="1">
                <a:solidFill>
                  <a:srgbClr val="FF0000"/>
                </a:solidFill>
              </a:rPr>
              <a:t>Shap</a:t>
            </a:r>
            <a:endParaRPr lang="en-US" sz="4000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pandas image">
            <a:extLst>
              <a:ext uri="{FF2B5EF4-FFF2-40B4-BE49-F238E27FC236}">
                <a16:creationId xmlns:a16="http://schemas.microsoft.com/office/drawing/2014/main" id="{12F9ED66-6197-4E6A-8955-A0B5C7F37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66" y="2290480"/>
            <a:ext cx="4453854" cy="296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39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E8BE-6B69-4F44-A7F1-CF4C5747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Scikit</a:t>
            </a:r>
            <a:r>
              <a:rPr lang="en-US" sz="4800" dirty="0"/>
              <a:t> Learn Functions In-Use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9F939-2C90-4EB5-B0F0-72BE40E74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6376"/>
            <a:ext cx="10353762" cy="4312024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err="1"/>
              <a:t>sklearn.feature_extraction.text</a:t>
            </a:r>
            <a:r>
              <a:rPr lang="en-US" sz="3200" dirty="0"/>
              <a:t> =&gt; </a:t>
            </a:r>
            <a:r>
              <a:rPr lang="en-US" sz="3200" dirty="0" err="1">
                <a:solidFill>
                  <a:srgbClr val="00B050"/>
                </a:solidFill>
              </a:rPr>
              <a:t>TfidfVectorizer</a:t>
            </a:r>
            <a:r>
              <a:rPr lang="en-US" sz="3200" dirty="0">
                <a:solidFill>
                  <a:srgbClr val="00B050"/>
                </a:solidFill>
              </a:rPr>
              <a:t>, </a:t>
            </a:r>
            <a:r>
              <a:rPr lang="en-US" sz="3200" dirty="0" err="1">
                <a:solidFill>
                  <a:srgbClr val="00B050"/>
                </a:solidFill>
              </a:rPr>
              <a:t>CountVectorizer</a:t>
            </a:r>
            <a:endParaRPr lang="en-US" sz="3200" dirty="0">
              <a:solidFill>
                <a:srgbClr val="00B050"/>
              </a:solidFill>
            </a:endParaRPr>
          </a:p>
          <a:p>
            <a:r>
              <a:rPr lang="en-US" sz="3200" dirty="0" err="1"/>
              <a:t>sklearn.cluster</a:t>
            </a:r>
            <a:r>
              <a:rPr lang="en-US" sz="3200" dirty="0"/>
              <a:t> =&gt; </a:t>
            </a:r>
            <a:r>
              <a:rPr lang="en-US" sz="3200" dirty="0" err="1">
                <a:solidFill>
                  <a:srgbClr val="00B050"/>
                </a:solidFill>
              </a:rPr>
              <a:t>Kmeans</a:t>
            </a:r>
            <a:endParaRPr lang="en-US" sz="3200" dirty="0">
              <a:solidFill>
                <a:srgbClr val="00B050"/>
              </a:solidFill>
            </a:endParaRPr>
          </a:p>
          <a:p>
            <a:r>
              <a:rPr lang="en-US" sz="3200" dirty="0" err="1"/>
              <a:t>sklearn.model_selection</a:t>
            </a:r>
            <a:r>
              <a:rPr lang="en-US" sz="3200" dirty="0"/>
              <a:t> =&gt; </a:t>
            </a:r>
            <a:r>
              <a:rPr lang="en-US" sz="3200" dirty="0" err="1">
                <a:solidFill>
                  <a:srgbClr val="00B050"/>
                </a:solidFill>
              </a:rPr>
              <a:t>StratifiedShuffleSplit</a:t>
            </a:r>
            <a:r>
              <a:rPr lang="en-US" sz="3200" dirty="0">
                <a:solidFill>
                  <a:srgbClr val="00B050"/>
                </a:solidFill>
              </a:rPr>
              <a:t>, </a:t>
            </a:r>
            <a:r>
              <a:rPr lang="en-US" sz="3200" dirty="0" err="1">
                <a:solidFill>
                  <a:srgbClr val="00B050"/>
                </a:solidFill>
              </a:rPr>
              <a:t>GridSearchCV</a:t>
            </a:r>
            <a:endParaRPr lang="en-US" sz="3200" dirty="0">
              <a:solidFill>
                <a:srgbClr val="00B050"/>
              </a:solidFill>
            </a:endParaRPr>
          </a:p>
          <a:p>
            <a:r>
              <a:rPr lang="en-US" sz="3200" dirty="0" err="1"/>
              <a:t>sklearn.tree</a:t>
            </a:r>
            <a:r>
              <a:rPr lang="en-US" sz="3200" dirty="0"/>
              <a:t> =&gt; </a:t>
            </a:r>
            <a:r>
              <a:rPr lang="en-US" sz="3200" dirty="0" err="1">
                <a:solidFill>
                  <a:srgbClr val="00B050"/>
                </a:solidFill>
              </a:rPr>
              <a:t>DecisionTreeClassifier</a:t>
            </a:r>
            <a:endParaRPr lang="en-US" sz="3200" dirty="0">
              <a:solidFill>
                <a:srgbClr val="00B050"/>
              </a:solidFill>
            </a:endParaRPr>
          </a:p>
          <a:p>
            <a:r>
              <a:rPr lang="en-US" sz="3200" dirty="0" err="1"/>
              <a:t>sklearn.metrics</a:t>
            </a:r>
            <a:r>
              <a:rPr lang="en-US" sz="3200" dirty="0"/>
              <a:t> =&gt; </a:t>
            </a:r>
            <a:r>
              <a:rPr lang="en-US" sz="3200" dirty="0" err="1">
                <a:solidFill>
                  <a:srgbClr val="00B050"/>
                </a:solidFill>
              </a:rPr>
              <a:t>confusion_matrix</a:t>
            </a:r>
            <a:r>
              <a:rPr lang="en-US" sz="3200" dirty="0">
                <a:solidFill>
                  <a:srgbClr val="00B050"/>
                </a:solidFill>
              </a:rPr>
              <a:t>, </a:t>
            </a:r>
            <a:r>
              <a:rPr lang="en-US" sz="3200" dirty="0" err="1">
                <a:solidFill>
                  <a:srgbClr val="00B050"/>
                </a:solidFill>
              </a:rPr>
              <a:t>precision_score</a:t>
            </a:r>
            <a:r>
              <a:rPr lang="en-US" sz="3200" dirty="0">
                <a:solidFill>
                  <a:srgbClr val="00B050"/>
                </a:solidFill>
              </a:rPr>
              <a:t>, </a:t>
            </a:r>
            <a:r>
              <a:rPr lang="en-US" sz="3200" dirty="0" err="1">
                <a:solidFill>
                  <a:srgbClr val="00B050"/>
                </a:solidFill>
              </a:rPr>
              <a:t>recall_score</a:t>
            </a:r>
            <a:r>
              <a:rPr lang="en-US" sz="3200" dirty="0">
                <a:solidFill>
                  <a:srgbClr val="00B050"/>
                </a:solidFill>
              </a:rPr>
              <a:t>, </a:t>
            </a:r>
            <a:r>
              <a:rPr lang="en-US" sz="3200" dirty="0" err="1">
                <a:solidFill>
                  <a:srgbClr val="00B050"/>
                </a:solidFill>
              </a:rPr>
              <a:t>roc_auc_score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96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BBC7-14FE-43B3-B100-5C25315B1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00350"/>
            <a:ext cx="10353762" cy="1257300"/>
          </a:xfrm>
        </p:spPr>
        <p:txBody>
          <a:bodyPr>
            <a:normAutofit/>
          </a:bodyPr>
          <a:lstStyle/>
          <a:p>
            <a:r>
              <a:rPr lang="en-US" sz="6000" dirty="0"/>
              <a:t>Text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42513-6994-4D2B-8D32-CE33280A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3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412F-F25E-4D4B-B025-4355CA2E7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sz="4800" dirty="0"/>
              <a:t>Original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8D34E-713B-4F92-AEA1-FA823BE07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956797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US" sz="3200" b="1" dirty="0">
                <a:solidFill>
                  <a:srgbClr val="FFC000"/>
                </a:solidFill>
              </a:rPr>
              <a:t>“Wasn't happy that it came with Windows 10S, but it was fairly simple to switch to regular Windows 10.</a:t>
            </a:r>
          </a:p>
          <a:p>
            <a:pPr marL="36900" indent="0">
              <a:buNone/>
            </a:pPr>
            <a:endParaRPr lang="en-US" sz="3200" b="1" dirty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sz="3200" b="1" dirty="0">
                <a:solidFill>
                  <a:srgbClr val="FFC000"/>
                </a:solidFill>
              </a:rPr>
              <a:t>Love the compact size! Perfect for throwing in my workbag and taking it places. Battery life seems to be good too.</a:t>
            </a:r>
          </a:p>
          <a:p>
            <a:pPr marL="36900" indent="0">
              <a:buNone/>
            </a:pPr>
            <a:endParaRPr lang="en-US" sz="3200" b="1" dirty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sz="3200" b="1" dirty="0">
                <a:solidFill>
                  <a:srgbClr val="FFC000"/>
                </a:solidFill>
              </a:rPr>
              <a:t>Wish it was a backlit keyboard.”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2F5CEC9F-060E-4CC4-9528-C56D6ADEBF36}"/>
              </a:ext>
            </a:extLst>
          </p:cNvPr>
          <p:cNvSpPr/>
          <p:nvPr/>
        </p:nvSpPr>
        <p:spPr>
          <a:xfrm>
            <a:off x="8937273" y="4141695"/>
            <a:ext cx="1792941" cy="47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5FCDA4-0F96-4A47-B53F-7ABF233B23DB}"/>
              </a:ext>
            </a:extLst>
          </p:cNvPr>
          <p:cNvSpPr/>
          <p:nvPr/>
        </p:nvSpPr>
        <p:spPr>
          <a:xfrm>
            <a:off x="7059707" y="4536140"/>
            <a:ext cx="1340224" cy="376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1A30F4-55C8-4F1F-B9E1-075D41D040A8}"/>
              </a:ext>
            </a:extLst>
          </p:cNvPr>
          <p:cNvSpPr/>
          <p:nvPr/>
        </p:nvSpPr>
        <p:spPr>
          <a:xfrm>
            <a:off x="913795" y="4527173"/>
            <a:ext cx="1792940" cy="376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EAB26-B945-4589-ABEC-4A69CC6CA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96521"/>
            <a:ext cx="10353762" cy="512220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Text Normalization </a:t>
            </a:r>
            <a:r>
              <a:rPr lang="en-US" sz="2400" dirty="0"/>
              <a:t>– Regex</a:t>
            </a:r>
          </a:p>
          <a:p>
            <a:pPr marL="36900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rgbClr val="00B050"/>
                </a:solidFill>
              </a:rPr>
              <a:t>Lemmatization</a:t>
            </a:r>
            <a:r>
              <a:rPr lang="en-US" sz="2400" dirty="0"/>
              <a:t> – </a:t>
            </a:r>
            <a:r>
              <a:rPr lang="en-US" sz="2400" dirty="0" err="1"/>
              <a:t>spaCy</a:t>
            </a:r>
            <a:endParaRPr lang="en-US" sz="2400" dirty="0"/>
          </a:p>
          <a:p>
            <a:pPr marL="36900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rgbClr val="00B050"/>
                </a:solidFill>
              </a:rPr>
              <a:t>Cleaning</a:t>
            </a:r>
            <a:r>
              <a:rPr lang="en-US" sz="2400" dirty="0"/>
              <a:t> – Regex</a:t>
            </a:r>
          </a:p>
          <a:p>
            <a:pPr marL="36900" indent="0">
              <a:buNone/>
            </a:pPr>
            <a:endParaRPr lang="en-US" sz="2400" b="1" dirty="0">
              <a:solidFill>
                <a:srgbClr val="FFC000"/>
              </a:solidFill>
              <a:effectLst/>
            </a:endParaRPr>
          </a:p>
          <a:p>
            <a:pPr marL="36900" indent="0">
              <a:buNone/>
            </a:pPr>
            <a:r>
              <a:rPr lang="en-US" sz="2400" b="1" dirty="0">
                <a:solidFill>
                  <a:srgbClr val="FFC000"/>
                </a:solidFill>
                <a:effectLst/>
              </a:rPr>
              <a:t>be happy come windows be simple switch regular windows love compact size perfect throw workbag take place battery life seem be good wish be backlit keyboard</a:t>
            </a:r>
            <a:endParaRPr lang="en-US" sz="2400" b="1" dirty="0">
              <a:solidFill>
                <a:srgbClr val="FFC000"/>
              </a:solidFill>
            </a:endParaRPr>
          </a:p>
          <a:p>
            <a:pPr marL="36900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rgbClr val="00B050"/>
                </a:solidFill>
              </a:rPr>
              <a:t>Key Phrase Extraction </a:t>
            </a:r>
            <a:r>
              <a:rPr lang="en-US" sz="2400" dirty="0"/>
              <a:t>– TFIDF Vectorizer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0A359-5045-4BDF-AF53-3C89C5C5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1257300"/>
          </a:xfrm>
        </p:spPr>
        <p:txBody>
          <a:bodyPr/>
          <a:lstStyle/>
          <a:p>
            <a:r>
              <a:rPr lang="en-US" dirty="0"/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86046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739B6-36B4-4B45-B81D-3EA422538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>
            <a:normAutofit/>
          </a:bodyPr>
          <a:lstStyle/>
          <a:p>
            <a:r>
              <a:rPr lang="en-US" sz="6000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1180856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C34D54"/>
      </a:accent1>
      <a:accent2>
        <a:srgbClr val="B1653B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263</Words>
  <Application>Microsoft Office PowerPoint</Application>
  <PresentationFormat>Widescreen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Calisto MT</vt:lpstr>
      <vt:lpstr>Wingdings 2</vt:lpstr>
      <vt:lpstr>SlateVTI</vt:lpstr>
      <vt:lpstr>Rating Predictions of BestBuy Laptop Reviews</vt:lpstr>
      <vt:lpstr>Problem Statement</vt:lpstr>
      <vt:lpstr>A Review Example</vt:lpstr>
      <vt:lpstr>Libraries In-Use</vt:lpstr>
      <vt:lpstr>Scikit Learn Functions In-Use</vt:lpstr>
      <vt:lpstr>Text Pre-Processing</vt:lpstr>
      <vt:lpstr>Original Text</vt:lpstr>
      <vt:lpstr>Steps</vt:lpstr>
      <vt:lpstr>Modeling</vt:lpstr>
      <vt:lpstr>Choosing the Model</vt:lpstr>
      <vt:lpstr>Choosing the Model</vt:lpstr>
      <vt:lpstr>Grid Search</vt:lpstr>
      <vt:lpstr>Logistic Regression Results</vt:lpstr>
      <vt:lpstr>Logistic Regression Importance Scores</vt:lpstr>
      <vt:lpstr>DecisionTreeClassifier Results</vt:lpstr>
      <vt:lpstr>DecisionTreeClassifier Importance Scores</vt:lpstr>
      <vt:lpstr>Analysis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Rating Prediction of BestBuy Laptop Reviews</dc:title>
  <dc:creator>Emre Yener</dc:creator>
  <cp:lastModifiedBy>Emre Yener</cp:lastModifiedBy>
  <cp:revision>19</cp:revision>
  <dcterms:created xsi:type="dcterms:W3CDTF">2019-10-05T06:10:55Z</dcterms:created>
  <dcterms:modified xsi:type="dcterms:W3CDTF">2019-10-10T04:41:24Z</dcterms:modified>
</cp:coreProperties>
</file>