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hafta_1.gün_ödevi" id="{8364D16F-3A63-4671-BD23-C1DBF013268F}">
          <p14:sldIdLst>
            <p14:sldId id="256"/>
            <p14:sldId id="257"/>
            <p14:sldId id="258"/>
            <p14:sldId id="259"/>
            <p14:sldId id="260"/>
            <p14:sldId id="261"/>
          </p14:sldIdLst>
        </p14:section>
        <p14:section name="1.hafta_2gün_ödev" id="{4DC55D70-E497-4791-BC8E-1430E1750E0B}">
          <p14:sldIdLst>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BCE7E-0AF4-4FA2-BB65-8A7F84A9EA35}" type="datetimeFigureOut">
              <a:rPr lang="tr-TR" smtClean="0"/>
              <a:t>25.05.2022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6C4F3-E04C-48E9-8A1A-57A1DF901183}" type="slidenum">
              <a:rPr lang="tr-TR" smtClean="0"/>
              <a:t>‹#›</a:t>
            </a:fld>
            <a:endParaRPr lang="tr-TR"/>
          </a:p>
        </p:txBody>
      </p:sp>
    </p:spTree>
    <p:extLst>
      <p:ext uri="{BB962C8B-B14F-4D97-AF65-F5344CB8AC3E}">
        <p14:creationId xmlns:p14="http://schemas.microsoft.com/office/powerpoint/2010/main" val="47156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CDD6C4F3-E04C-48E9-8A1A-57A1DF901183}" type="slidenum">
              <a:rPr lang="tr-TR" smtClean="0"/>
              <a:t>7</a:t>
            </a:fld>
            <a:endParaRPr lang="tr-TR"/>
          </a:p>
        </p:txBody>
      </p:sp>
    </p:spTree>
    <p:extLst>
      <p:ext uri="{BB962C8B-B14F-4D97-AF65-F5344CB8AC3E}">
        <p14:creationId xmlns:p14="http://schemas.microsoft.com/office/powerpoint/2010/main" val="3216676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CDD6C4F3-E04C-48E9-8A1A-57A1DF901183}" type="slidenum">
              <a:rPr lang="tr-TR" smtClean="0"/>
              <a:t>8</a:t>
            </a:fld>
            <a:endParaRPr lang="tr-TR"/>
          </a:p>
        </p:txBody>
      </p:sp>
    </p:spTree>
    <p:extLst>
      <p:ext uri="{BB962C8B-B14F-4D97-AF65-F5344CB8AC3E}">
        <p14:creationId xmlns:p14="http://schemas.microsoft.com/office/powerpoint/2010/main" val="3924391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8857BDE-FF1C-4B37-A640-9A548F846788}" type="datetimeFigureOut">
              <a:rPr lang="tr-TR" smtClean="0"/>
              <a:t>25.05.2022</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4782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75925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689055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1289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469146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8857BDE-FF1C-4B37-A640-9A548F846788}" type="datetimeFigureOut">
              <a:rPr lang="tr-TR" smtClean="0"/>
              <a:t>25.05.2022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908190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8857BDE-FF1C-4B37-A640-9A548F846788}" type="datetimeFigureOut">
              <a:rPr lang="tr-TR" smtClean="0"/>
              <a:t>25.05.2022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75577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7BDE-FF1C-4B37-A640-9A548F846788}"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422309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7BDE-FF1C-4B37-A640-9A548F846788}"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15710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7BDE-FF1C-4B37-A640-9A548F846788}"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13656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857BDE-FF1C-4B37-A640-9A548F846788}"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55311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857BDE-FF1C-4B37-A640-9A548F846788}"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68600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857BDE-FF1C-4B37-A640-9A548F846788}" type="datetimeFigureOut">
              <a:rPr lang="tr-TR" smtClean="0"/>
              <a:t>25.05.2022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01354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857BDE-FF1C-4B37-A640-9A548F846788}" type="datetimeFigureOut">
              <a:rPr lang="tr-TR" smtClean="0"/>
              <a:t>25.05.2022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56654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57BDE-FF1C-4B37-A640-9A548F846788}" type="datetimeFigureOut">
              <a:rPr lang="tr-TR" smtClean="0"/>
              <a:t>25.05.2022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56325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70212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148423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857BDE-FF1C-4B37-A640-9A548F846788}" type="datetimeFigureOut">
              <a:rPr lang="tr-TR" smtClean="0"/>
              <a:t>25.05.2022</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5B5298-DCA9-450F-A299-E37C02221759}" type="slidenum">
              <a:rPr lang="tr-TR" smtClean="0"/>
              <a:t>‹#›</a:t>
            </a:fld>
            <a:endParaRPr lang="tr-TR"/>
          </a:p>
        </p:txBody>
      </p:sp>
    </p:spTree>
    <p:extLst>
      <p:ext uri="{BB962C8B-B14F-4D97-AF65-F5344CB8AC3E}">
        <p14:creationId xmlns:p14="http://schemas.microsoft.com/office/powerpoint/2010/main" val="4467834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F80A-764E-419D-B44F-D0DAAE139D6D}"/>
              </a:ext>
            </a:extLst>
          </p:cNvPr>
          <p:cNvSpPr>
            <a:spLocks noGrp="1"/>
          </p:cNvSpPr>
          <p:nvPr>
            <p:ph type="ctrTitle"/>
          </p:nvPr>
        </p:nvSpPr>
        <p:spPr>
          <a:xfrm>
            <a:off x="1876424" y="1122363"/>
            <a:ext cx="8791575" cy="1496550"/>
          </a:xfrm>
        </p:spPr>
        <p:txBody>
          <a:bodyPr>
            <a:normAutofit/>
          </a:bodyPr>
          <a:lstStyle/>
          <a:p>
            <a:pPr algn="ctr"/>
            <a:r>
              <a:rPr lang="tr-TR" sz="5400" dirty="0"/>
              <a:t>1.Hafta 1.gün</a:t>
            </a:r>
          </a:p>
        </p:txBody>
      </p:sp>
      <p:sp>
        <p:nvSpPr>
          <p:cNvPr id="3" name="Subtitle 2">
            <a:extLst>
              <a:ext uri="{FF2B5EF4-FFF2-40B4-BE49-F238E27FC236}">
                <a16:creationId xmlns:a16="http://schemas.microsoft.com/office/drawing/2014/main" id="{BF002A81-4F48-4B50-9EBA-AB6B340E64E8}"/>
              </a:ext>
            </a:extLst>
          </p:cNvPr>
          <p:cNvSpPr>
            <a:spLocks noGrp="1"/>
          </p:cNvSpPr>
          <p:nvPr>
            <p:ph type="subTitle" idx="1"/>
          </p:nvPr>
        </p:nvSpPr>
        <p:spPr/>
        <p:txBody>
          <a:bodyPr>
            <a:normAutofit/>
          </a:bodyPr>
          <a:lstStyle/>
          <a:p>
            <a:pPr algn="ctr"/>
            <a:r>
              <a:rPr lang="tr-TR" sz="3200" dirty="0"/>
              <a:t>Ödev</a:t>
            </a:r>
            <a:br>
              <a:rPr lang="tr-TR" sz="3200" dirty="0"/>
            </a:br>
            <a:r>
              <a:rPr lang="tr-TR" sz="3200" dirty="0"/>
              <a:t>EMRE YILDIZ</a:t>
            </a:r>
          </a:p>
        </p:txBody>
      </p:sp>
    </p:spTree>
    <p:extLst>
      <p:ext uri="{BB962C8B-B14F-4D97-AF65-F5344CB8AC3E}">
        <p14:creationId xmlns:p14="http://schemas.microsoft.com/office/powerpoint/2010/main" val="2752392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900670-CF02-44B5-8E6B-EEE90A6CA735}"/>
              </a:ext>
            </a:extLst>
          </p:cNvPr>
          <p:cNvPicPr>
            <a:picLocks noChangeAspect="1"/>
          </p:cNvPicPr>
          <p:nvPr/>
        </p:nvPicPr>
        <p:blipFill>
          <a:blip r:embed="rId2"/>
          <a:stretch>
            <a:fillRect/>
          </a:stretch>
        </p:blipFill>
        <p:spPr>
          <a:xfrm>
            <a:off x="6707770" y="0"/>
            <a:ext cx="5484230" cy="4086795"/>
          </a:xfrm>
          <a:prstGeom prst="rect">
            <a:avLst/>
          </a:prstGeom>
        </p:spPr>
      </p:pic>
      <p:pic>
        <p:nvPicPr>
          <p:cNvPr id="7" name="Picture 6">
            <a:extLst>
              <a:ext uri="{FF2B5EF4-FFF2-40B4-BE49-F238E27FC236}">
                <a16:creationId xmlns:a16="http://schemas.microsoft.com/office/drawing/2014/main" id="{BF498399-DF29-4562-8695-9249DB5445A0}"/>
              </a:ext>
            </a:extLst>
          </p:cNvPr>
          <p:cNvPicPr>
            <a:picLocks noChangeAspect="1"/>
          </p:cNvPicPr>
          <p:nvPr/>
        </p:nvPicPr>
        <p:blipFill>
          <a:blip r:embed="rId3"/>
          <a:stretch>
            <a:fillRect/>
          </a:stretch>
        </p:blipFill>
        <p:spPr>
          <a:xfrm>
            <a:off x="0" y="0"/>
            <a:ext cx="6707770" cy="6303146"/>
          </a:xfrm>
          <a:prstGeom prst="rect">
            <a:avLst/>
          </a:prstGeom>
        </p:spPr>
      </p:pic>
      <p:sp>
        <p:nvSpPr>
          <p:cNvPr id="8" name="TextBox 7">
            <a:extLst>
              <a:ext uri="{FF2B5EF4-FFF2-40B4-BE49-F238E27FC236}">
                <a16:creationId xmlns:a16="http://schemas.microsoft.com/office/drawing/2014/main" id="{49DB54F4-6809-41A4-8F2A-A7319DE4B942}"/>
              </a:ext>
            </a:extLst>
          </p:cNvPr>
          <p:cNvSpPr txBox="1"/>
          <p:nvPr/>
        </p:nvSpPr>
        <p:spPr>
          <a:xfrm flipH="1">
            <a:off x="7288566" y="4385568"/>
            <a:ext cx="3826276" cy="1754326"/>
          </a:xfrm>
          <a:prstGeom prst="rect">
            <a:avLst/>
          </a:prstGeom>
          <a:noFill/>
        </p:spPr>
        <p:txBody>
          <a:bodyPr wrap="square" rtlCol="0">
            <a:spAutoFit/>
          </a:bodyPr>
          <a:lstStyle/>
          <a:p>
            <a:pPr algn="ctr"/>
            <a:r>
              <a:rPr lang="tr-TR" sz="3600" dirty="0">
                <a:solidFill>
                  <a:schemeClr val="accent2">
                    <a:lumMod val="40000"/>
                    <a:lumOff val="60000"/>
                  </a:schemeClr>
                </a:solidFill>
              </a:rPr>
              <a:t>1.HAFTA</a:t>
            </a:r>
            <a:br>
              <a:rPr lang="tr-TR" sz="3600" dirty="0">
                <a:solidFill>
                  <a:schemeClr val="accent2">
                    <a:lumMod val="40000"/>
                    <a:lumOff val="60000"/>
                  </a:schemeClr>
                </a:solidFill>
              </a:rPr>
            </a:br>
            <a:r>
              <a:rPr lang="tr-TR" sz="3600" dirty="0">
                <a:solidFill>
                  <a:schemeClr val="accent2">
                    <a:lumMod val="40000"/>
                    <a:lumOff val="60000"/>
                  </a:schemeClr>
                </a:solidFill>
              </a:rPr>
              <a:t>2.GÜN</a:t>
            </a:r>
          </a:p>
          <a:p>
            <a:pPr algn="ctr"/>
            <a:r>
              <a:rPr lang="tr-TR" sz="3600" dirty="0">
                <a:solidFill>
                  <a:schemeClr val="accent2">
                    <a:lumMod val="40000"/>
                    <a:lumOff val="60000"/>
                  </a:schemeClr>
                </a:solidFill>
              </a:rPr>
              <a:t>1.ÖDEV </a:t>
            </a:r>
          </a:p>
        </p:txBody>
      </p:sp>
    </p:spTree>
    <p:extLst>
      <p:ext uri="{BB962C8B-B14F-4D97-AF65-F5344CB8AC3E}">
        <p14:creationId xmlns:p14="http://schemas.microsoft.com/office/powerpoint/2010/main" val="195923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5721-2506-43B4-AECF-44C08453FF40}"/>
              </a:ext>
            </a:extLst>
          </p:cNvPr>
          <p:cNvSpPr>
            <a:spLocks noGrp="1"/>
          </p:cNvSpPr>
          <p:nvPr>
            <p:ph type="title"/>
          </p:nvPr>
        </p:nvSpPr>
        <p:spPr/>
        <p:txBody>
          <a:bodyPr/>
          <a:lstStyle/>
          <a:p>
            <a:endParaRPr lang="tr-TR"/>
          </a:p>
        </p:txBody>
      </p:sp>
      <p:pic>
        <p:nvPicPr>
          <p:cNvPr id="4" name="Content Placeholder 3">
            <a:extLst>
              <a:ext uri="{FF2B5EF4-FFF2-40B4-BE49-F238E27FC236}">
                <a16:creationId xmlns:a16="http://schemas.microsoft.com/office/drawing/2014/main" id="{28CE93DA-BB19-4C9C-9EA6-F030D71396E8}"/>
              </a:ext>
            </a:extLst>
          </p:cNvPr>
          <p:cNvPicPr>
            <a:picLocks noGrp="1" noChangeAspect="1"/>
          </p:cNvPicPr>
          <p:nvPr>
            <p:ph idx="1"/>
          </p:nvPr>
        </p:nvPicPr>
        <p:blipFill>
          <a:blip r:embed="rId2"/>
          <a:stretch>
            <a:fillRect/>
          </a:stretch>
        </p:blipFill>
        <p:spPr>
          <a:xfrm>
            <a:off x="0" y="0"/>
            <a:ext cx="8664606" cy="4669654"/>
          </a:xfrm>
          <a:prstGeom prst="rect">
            <a:avLst/>
          </a:prstGeom>
        </p:spPr>
      </p:pic>
      <p:pic>
        <p:nvPicPr>
          <p:cNvPr id="5" name="Picture 4">
            <a:extLst>
              <a:ext uri="{FF2B5EF4-FFF2-40B4-BE49-F238E27FC236}">
                <a16:creationId xmlns:a16="http://schemas.microsoft.com/office/drawing/2014/main" id="{FDAEAF32-693A-49EC-82EA-1B6CA4DC67D2}"/>
              </a:ext>
            </a:extLst>
          </p:cNvPr>
          <p:cNvPicPr>
            <a:picLocks noChangeAspect="1"/>
          </p:cNvPicPr>
          <p:nvPr/>
        </p:nvPicPr>
        <p:blipFill>
          <a:blip r:embed="rId3"/>
          <a:stretch>
            <a:fillRect/>
          </a:stretch>
        </p:blipFill>
        <p:spPr>
          <a:xfrm>
            <a:off x="8667565" y="0"/>
            <a:ext cx="3423821" cy="6748512"/>
          </a:xfrm>
          <a:prstGeom prst="rect">
            <a:avLst/>
          </a:prstGeom>
        </p:spPr>
      </p:pic>
      <p:sp>
        <p:nvSpPr>
          <p:cNvPr id="7" name="TextBox 6">
            <a:extLst>
              <a:ext uri="{FF2B5EF4-FFF2-40B4-BE49-F238E27FC236}">
                <a16:creationId xmlns:a16="http://schemas.microsoft.com/office/drawing/2014/main" id="{5A7EB307-8172-41A2-A47A-5815FB1FD755}"/>
              </a:ext>
            </a:extLst>
          </p:cNvPr>
          <p:cNvSpPr txBox="1"/>
          <p:nvPr/>
        </p:nvSpPr>
        <p:spPr>
          <a:xfrm>
            <a:off x="914400" y="4811697"/>
            <a:ext cx="5181600" cy="2062103"/>
          </a:xfrm>
          <a:prstGeom prst="rect">
            <a:avLst/>
          </a:prstGeom>
          <a:noFill/>
        </p:spPr>
        <p:txBody>
          <a:bodyPr wrap="square" rtlCol="0">
            <a:spAutoFit/>
          </a:bodyPr>
          <a:lstStyle/>
          <a:p>
            <a:pPr algn="ctr"/>
            <a:r>
              <a:rPr lang="tr-TR" sz="3200" dirty="0">
                <a:solidFill>
                  <a:schemeClr val="accent2">
                    <a:lumMod val="40000"/>
                    <a:lumOff val="60000"/>
                  </a:schemeClr>
                </a:solidFill>
              </a:rPr>
              <a:t>1.HAFTA</a:t>
            </a:r>
            <a:br>
              <a:rPr lang="tr-TR" sz="3200" dirty="0">
                <a:solidFill>
                  <a:schemeClr val="accent2">
                    <a:lumMod val="40000"/>
                    <a:lumOff val="60000"/>
                  </a:schemeClr>
                </a:solidFill>
              </a:rPr>
            </a:br>
            <a:r>
              <a:rPr lang="tr-TR" sz="3200" dirty="0">
                <a:solidFill>
                  <a:schemeClr val="accent2">
                    <a:lumMod val="40000"/>
                    <a:lumOff val="60000"/>
                  </a:schemeClr>
                </a:solidFill>
              </a:rPr>
              <a:t>2.GÜN</a:t>
            </a:r>
          </a:p>
          <a:p>
            <a:pPr algn="ctr"/>
            <a:r>
              <a:rPr lang="tr-TR" sz="3200" dirty="0">
                <a:solidFill>
                  <a:schemeClr val="accent2">
                    <a:lumMod val="40000"/>
                    <a:lumOff val="60000"/>
                  </a:schemeClr>
                </a:solidFill>
              </a:rPr>
              <a:t>2.ÖDEV </a:t>
            </a:r>
          </a:p>
          <a:p>
            <a:endParaRPr lang="tr-TR" sz="3200" dirty="0"/>
          </a:p>
        </p:txBody>
      </p:sp>
    </p:spTree>
    <p:extLst>
      <p:ext uri="{BB962C8B-B14F-4D97-AF65-F5344CB8AC3E}">
        <p14:creationId xmlns:p14="http://schemas.microsoft.com/office/powerpoint/2010/main" val="268176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B8E9CF5-B42E-4EB7-ABAA-92E108E47FBA}"/>
              </a:ext>
            </a:extLst>
          </p:cNvPr>
          <p:cNvPicPr>
            <a:picLocks noGrp="1" noChangeAspect="1"/>
          </p:cNvPicPr>
          <p:nvPr>
            <p:ph idx="1"/>
          </p:nvPr>
        </p:nvPicPr>
        <p:blipFill>
          <a:blip r:embed="rId2"/>
          <a:stretch>
            <a:fillRect/>
          </a:stretch>
        </p:blipFill>
        <p:spPr>
          <a:xfrm>
            <a:off x="0" y="0"/>
            <a:ext cx="9286043" cy="3541712"/>
          </a:xfrm>
          <a:prstGeom prst="rect">
            <a:avLst/>
          </a:prstGeom>
        </p:spPr>
      </p:pic>
      <p:pic>
        <p:nvPicPr>
          <p:cNvPr id="5" name="Picture 4">
            <a:extLst>
              <a:ext uri="{FF2B5EF4-FFF2-40B4-BE49-F238E27FC236}">
                <a16:creationId xmlns:a16="http://schemas.microsoft.com/office/drawing/2014/main" id="{77D924BA-AB7C-43CA-BFD6-8470DA55952D}"/>
              </a:ext>
            </a:extLst>
          </p:cNvPr>
          <p:cNvPicPr>
            <a:picLocks noChangeAspect="1"/>
          </p:cNvPicPr>
          <p:nvPr/>
        </p:nvPicPr>
        <p:blipFill>
          <a:blip r:embed="rId3"/>
          <a:stretch>
            <a:fillRect/>
          </a:stretch>
        </p:blipFill>
        <p:spPr>
          <a:xfrm>
            <a:off x="0" y="3557202"/>
            <a:ext cx="9286043" cy="3300798"/>
          </a:xfrm>
          <a:prstGeom prst="rect">
            <a:avLst/>
          </a:prstGeom>
        </p:spPr>
      </p:pic>
      <p:sp>
        <p:nvSpPr>
          <p:cNvPr id="7" name="TextBox 6">
            <a:extLst>
              <a:ext uri="{FF2B5EF4-FFF2-40B4-BE49-F238E27FC236}">
                <a16:creationId xmlns:a16="http://schemas.microsoft.com/office/drawing/2014/main" id="{D4651602-942B-4B62-8485-6BC788678838}"/>
              </a:ext>
            </a:extLst>
          </p:cNvPr>
          <p:cNvSpPr txBox="1"/>
          <p:nvPr/>
        </p:nvSpPr>
        <p:spPr>
          <a:xfrm>
            <a:off x="9783118" y="2556769"/>
            <a:ext cx="1782860" cy="2308324"/>
          </a:xfrm>
          <a:prstGeom prst="rect">
            <a:avLst/>
          </a:prstGeom>
          <a:noFill/>
        </p:spPr>
        <p:txBody>
          <a:bodyPr wrap="none" rtlCol="0">
            <a:spAutoFit/>
          </a:bodyPr>
          <a:lstStyle/>
          <a:p>
            <a:r>
              <a:rPr lang="tr-TR" sz="3600" dirty="0">
                <a:solidFill>
                  <a:schemeClr val="accent2">
                    <a:lumMod val="40000"/>
                    <a:lumOff val="60000"/>
                  </a:schemeClr>
                </a:solidFill>
              </a:rPr>
              <a:t>1.HAFTA</a:t>
            </a:r>
            <a:br>
              <a:rPr lang="tr-TR" sz="3600" dirty="0">
                <a:solidFill>
                  <a:schemeClr val="accent2">
                    <a:lumMod val="40000"/>
                    <a:lumOff val="60000"/>
                  </a:schemeClr>
                </a:solidFill>
              </a:rPr>
            </a:br>
            <a:r>
              <a:rPr lang="tr-TR" sz="3600" dirty="0">
                <a:solidFill>
                  <a:schemeClr val="accent2">
                    <a:lumMod val="40000"/>
                    <a:lumOff val="60000"/>
                  </a:schemeClr>
                </a:solidFill>
              </a:rPr>
              <a:t>2.GÜN</a:t>
            </a:r>
          </a:p>
          <a:p>
            <a:r>
              <a:rPr lang="tr-TR" sz="3600" dirty="0">
                <a:solidFill>
                  <a:schemeClr val="accent2">
                    <a:lumMod val="40000"/>
                    <a:lumOff val="60000"/>
                  </a:schemeClr>
                </a:solidFill>
              </a:rPr>
              <a:t>3.ÖDEV </a:t>
            </a:r>
          </a:p>
          <a:p>
            <a:endParaRPr lang="tr-TR" sz="3600" dirty="0"/>
          </a:p>
        </p:txBody>
      </p:sp>
    </p:spTree>
    <p:extLst>
      <p:ext uri="{BB962C8B-B14F-4D97-AF65-F5344CB8AC3E}">
        <p14:creationId xmlns:p14="http://schemas.microsoft.com/office/powerpoint/2010/main" val="106744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001631E-73F0-40ED-81D0-9BF7D0962742}"/>
              </a:ext>
            </a:extLst>
          </p:cNvPr>
          <p:cNvPicPr>
            <a:picLocks noGrp="1" noChangeAspect="1"/>
          </p:cNvPicPr>
          <p:nvPr>
            <p:ph idx="1"/>
          </p:nvPr>
        </p:nvPicPr>
        <p:blipFill>
          <a:blip r:embed="rId2"/>
          <a:stretch>
            <a:fillRect/>
          </a:stretch>
        </p:blipFill>
        <p:spPr>
          <a:xfrm>
            <a:off x="0" y="0"/>
            <a:ext cx="9514559" cy="3429000"/>
          </a:xfrm>
          <a:prstGeom prst="rect">
            <a:avLst/>
          </a:prstGeom>
        </p:spPr>
      </p:pic>
      <p:pic>
        <p:nvPicPr>
          <p:cNvPr id="7" name="Picture 6">
            <a:extLst>
              <a:ext uri="{FF2B5EF4-FFF2-40B4-BE49-F238E27FC236}">
                <a16:creationId xmlns:a16="http://schemas.microsoft.com/office/drawing/2014/main" id="{63EA319E-5722-4DF3-A055-084CB8466177}"/>
              </a:ext>
            </a:extLst>
          </p:cNvPr>
          <p:cNvPicPr>
            <a:picLocks noChangeAspect="1"/>
          </p:cNvPicPr>
          <p:nvPr/>
        </p:nvPicPr>
        <p:blipFill>
          <a:blip r:embed="rId3"/>
          <a:stretch>
            <a:fillRect/>
          </a:stretch>
        </p:blipFill>
        <p:spPr>
          <a:xfrm>
            <a:off x="-1" y="3429001"/>
            <a:ext cx="9514559" cy="3429000"/>
          </a:xfrm>
          <a:prstGeom prst="rect">
            <a:avLst/>
          </a:prstGeom>
        </p:spPr>
      </p:pic>
      <p:sp>
        <p:nvSpPr>
          <p:cNvPr id="8" name="TextBox 7">
            <a:extLst>
              <a:ext uri="{FF2B5EF4-FFF2-40B4-BE49-F238E27FC236}">
                <a16:creationId xmlns:a16="http://schemas.microsoft.com/office/drawing/2014/main" id="{C99B2C9C-F7CA-495D-B0C5-11548B4D0DA7}"/>
              </a:ext>
            </a:extLst>
          </p:cNvPr>
          <p:cNvSpPr txBox="1"/>
          <p:nvPr/>
        </p:nvSpPr>
        <p:spPr>
          <a:xfrm>
            <a:off x="9880847" y="2551837"/>
            <a:ext cx="2024108" cy="1754326"/>
          </a:xfrm>
          <a:prstGeom prst="rect">
            <a:avLst/>
          </a:prstGeom>
          <a:noFill/>
        </p:spPr>
        <p:txBody>
          <a:bodyPr wrap="square" rtlCol="0">
            <a:spAutoFit/>
          </a:bodyPr>
          <a:lstStyle/>
          <a:p>
            <a:r>
              <a:rPr lang="tr-TR" sz="3600" dirty="0">
                <a:solidFill>
                  <a:schemeClr val="accent2">
                    <a:lumMod val="40000"/>
                    <a:lumOff val="60000"/>
                  </a:schemeClr>
                </a:solidFill>
              </a:rPr>
              <a:t>1.HAFTA</a:t>
            </a:r>
            <a:br>
              <a:rPr lang="tr-TR" sz="3600" dirty="0">
                <a:solidFill>
                  <a:schemeClr val="accent2">
                    <a:lumMod val="40000"/>
                    <a:lumOff val="60000"/>
                  </a:schemeClr>
                </a:solidFill>
              </a:rPr>
            </a:br>
            <a:r>
              <a:rPr lang="tr-TR" sz="3600" dirty="0">
                <a:solidFill>
                  <a:schemeClr val="accent2">
                    <a:lumMod val="40000"/>
                    <a:lumOff val="60000"/>
                  </a:schemeClr>
                </a:solidFill>
              </a:rPr>
              <a:t>2.GÜN</a:t>
            </a:r>
          </a:p>
          <a:p>
            <a:r>
              <a:rPr lang="tr-TR" sz="3600" dirty="0">
                <a:solidFill>
                  <a:schemeClr val="accent2">
                    <a:lumMod val="40000"/>
                    <a:lumOff val="60000"/>
                  </a:schemeClr>
                </a:solidFill>
              </a:rPr>
              <a:t>4.ÖDEV </a:t>
            </a:r>
          </a:p>
        </p:txBody>
      </p:sp>
    </p:spTree>
    <p:extLst>
      <p:ext uri="{BB962C8B-B14F-4D97-AF65-F5344CB8AC3E}">
        <p14:creationId xmlns:p14="http://schemas.microsoft.com/office/powerpoint/2010/main" val="4272944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5F98-E3D0-44A5-8335-67D3757EE7D2}"/>
              </a:ext>
            </a:extLst>
          </p:cNvPr>
          <p:cNvSpPr>
            <a:spLocks noGrp="1"/>
          </p:cNvSpPr>
          <p:nvPr>
            <p:ph type="title"/>
          </p:nvPr>
        </p:nvSpPr>
        <p:spPr>
          <a:xfrm>
            <a:off x="1141413" y="618519"/>
            <a:ext cx="9905998" cy="1478570"/>
          </a:xfrm>
        </p:spPr>
        <p:txBody>
          <a:bodyPr/>
          <a:lstStyle/>
          <a:p>
            <a:endParaRPr lang="tr-TR"/>
          </a:p>
        </p:txBody>
      </p:sp>
      <p:pic>
        <p:nvPicPr>
          <p:cNvPr id="7" name="Picture 6">
            <a:extLst>
              <a:ext uri="{FF2B5EF4-FFF2-40B4-BE49-F238E27FC236}">
                <a16:creationId xmlns:a16="http://schemas.microsoft.com/office/drawing/2014/main" id="{D12538C2-01EB-4028-BFFD-99C171521B05}"/>
              </a:ext>
            </a:extLst>
          </p:cNvPr>
          <p:cNvPicPr>
            <a:picLocks noChangeAspect="1"/>
          </p:cNvPicPr>
          <p:nvPr/>
        </p:nvPicPr>
        <p:blipFill>
          <a:blip r:embed="rId2"/>
          <a:stretch>
            <a:fillRect/>
          </a:stretch>
        </p:blipFill>
        <p:spPr>
          <a:xfrm>
            <a:off x="0" y="0"/>
            <a:ext cx="12192000" cy="3187083"/>
          </a:xfrm>
          <a:prstGeom prst="rect">
            <a:avLst/>
          </a:prstGeom>
        </p:spPr>
      </p:pic>
      <p:pic>
        <p:nvPicPr>
          <p:cNvPr id="8" name="Picture 7">
            <a:extLst>
              <a:ext uri="{FF2B5EF4-FFF2-40B4-BE49-F238E27FC236}">
                <a16:creationId xmlns:a16="http://schemas.microsoft.com/office/drawing/2014/main" id="{C9475D8D-2E39-41E2-921B-F26F2FB77C11}"/>
              </a:ext>
            </a:extLst>
          </p:cNvPr>
          <p:cNvPicPr>
            <a:picLocks noChangeAspect="1"/>
          </p:cNvPicPr>
          <p:nvPr/>
        </p:nvPicPr>
        <p:blipFill>
          <a:blip r:embed="rId3"/>
          <a:stretch>
            <a:fillRect/>
          </a:stretch>
        </p:blipFill>
        <p:spPr>
          <a:xfrm>
            <a:off x="0" y="3187083"/>
            <a:ext cx="6828597" cy="3640735"/>
          </a:xfrm>
          <a:prstGeom prst="rect">
            <a:avLst/>
          </a:prstGeom>
        </p:spPr>
      </p:pic>
      <p:sp>
        <p:nvSpPr>
          <p:cNvPr id="9" name="TextBox 8">
            <a:extLst>
              <a:ext uri="{FF2B5EF4-FFF2-40B4-BE49-F238E27FC236}">
                <a16:creationId xmlns:a16="http://schemas.microsoft.com/office/drawing/2014/main" id="{6A901F67-EF5C-4071-9D17-2A73A92445E7}"/>
              </a:ext>
            </a:extLst>
          </p:cNvPr>
          <p:cNvSpPr txBox="1"/>
          <p:nvPr/>
        </p:nvSpPr>
        <p:spPr>
          <a:xfrm>
            <a:off x="9188388" y="5113539"/>
            <a:ext cx="184731" cy="369332"/>
          </a:xfrm>
          <a:prstGeom prst="rect">
            <a:avLst/>
          </a:prstGeom>
          <a:noFill/>
        </p:spPr>
        <p:txBody>
          <a:bodyPr wrap="none" rtlCol="0">
            <a:spAutoFit/>
          </a:bodyPr>
          <a:lstStyle/>
          <a:p>
            <a:endParaRPr lang="tr-TR" dirty="0"/>
          </a:p>
        </p:txBody>
      </p:sp>
      <p:sp>
        <p:nvSpPr>
          <p:cNvPr id="10" name="TextBox 9">
            <a:extLst>
              <a:ext uri="{FF2B5EF4-FFF2-40B4-BE49-F238E27FC236}">
                <a16:creationId xmlns:a16="http://schemas.microsoft.com/office/drawing/2014/main" id="{2CF07CC1-F0E1-4FE4-A3E6-971763B59BBB}"/>
              </a:ext>
            </a:extLst>
          </p:cNvPr>
          <p:cNvSpPr txBox="1"/>
          <p:nvPr/>
        </p:nvSpPr>
        <p:spPr>
          <a:xfrm>
            <a:off x="8788893" y="4935985"/>
            <a:ext cx="184731" cy="369332"/>
          </a:xfrm>
          <a:prstGeom prst="rect">
            <a:avLst/>
          </a:prstGeom>
          <a:noFill/>
        </p:spPr>
        <p:txBody>
          <a:bodyPr wrap="none" rtlCol="0">
            <a:spAutoFit/>
          </a:bodyPr>
          <a:lstStyle/>
          <a:p>
            <a:endParaRPr lang="tr-TR" dirty="0"/>
          </a:p>
        </p:txBody>
      </p:sp>
      <p:sp>
        <p:nvSpPr>
          <p:cNvPr id="11" name="TextBox 10">
            <a:extLst>
              <a:ext uri="{FF2B5EF4-FFF2-40B4-BE49-F238E27FC236}">
                <a16:creationId xmlns:a16="http://schemas.microsoft.com/office/drawing/2014/main" id="{4DD29E57-E496-4B64-8467-8C63250CFE21}"/>
              </a:ext>
            </a:extLst>
          </p:cNvPr>
          <p:cNvSpPr txBox="1"/>
          <p:nvPr/>
        </p:nvSpPr>
        <p:spPr>
          <a:xfrm>
            <a:off x="8629094" y="4177378"/>
            <a:ext cx="2263805" cy="2062103"/>
          </a:xfrm>
          <a:prstGeom prst="rect">
            <a:avLst/>
          </a:prstGeom>
          <a:noFill/>
        </p:spPr>
        <p:txBody>
          <a:bodyPr wrap="square" rtlCol="0">
            <a:spAutoFit/>
          </a:bodyPr>
          <a:lstStyle/>
          <a:p>
            <a:r>
              <a:rPr lang="tr-TR" sz="3200" dirty="0">
                <a:solidFill>
                  <a:schemeClr val="accent2">
                    <a:lumMod val="40000"/>
                    <a:lumOff val="60000"/>
                  </a:schemeClr>
                </a:solidFill>
              </a:rPr>
              <a:t>1.HAFTA</a:t>
            </a:r>
            <a:br>
              <a:rPr lang="tr-TR" sz="3200" dirty="0">
                <a:solidFill>
                  <a:schemeClr val="accent2">
                    <a:lumMod val="40000"/>
                    <a:lumOff val="60000"/>
                  </a:schemeClr>
                </a:solidFill>
              </a:rPr>
            </a:br>
            <a:r>
              <a:rPr lang="tr-TR" sz="3200" dirty="0">
                <a:solidFill>
                  <a:schemeClr val="accent2">
                    <a:lumMod val="40000"/>
                    <a:lumOff val="60000"/>
                  </a:schemeClr>
                </a:solidFill>
              </a:rPr>
              <a:t>2.GÜN</a:t>
            </a:r>
          </a:p>
          <a:p>
            <a:r>
              <a:rPr lang="tr-TR" sz="3200" dirty="0">
                <a:solidFill>
                  <a:schemeClr val="accent2">
                    <a:lumMod val="40000"/>
                    <a:lumOff val="60000"/>
                  </a:schemeClr>
                </a:solidFill>
              </a:rPr>
              <a:t>5.ÖDEV </a:t>
            </a:r>
          </a:p>
          <a:p>
            <a:endParaRPr lang="tr-TR" sz="3200" dirty="0"/>
          </a:p>
        </p:txBody>
      </p:sp>
    </p:spTree>
    <p:extLst>
      <p:ext uri="{BB962C8B-B14F-4D97-AF65-F5344CB8AC3E}">
        <p14:creationId xmlns:p14="http://schemas.microsoft.com/office/powerpoint/2010/main" val="105952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F750DF-1466-4D79-872B-FAB25D546D96}"/>
              </a:ext>
            </a:extLst>
          </p:cNvPr>
          <p:cNvSpPr>
            <a:spLocks noGrp="1"/>
          </p:cNvSpPr>
          <p:nvPr>
            <p:ph idx="1"/>
          </p:nvPr>
        </p:nvSpPr>
        <p:spPr>
          <a:xfrm>
            <a:off x="1070390" y="390617"/>
            <a:ext cx="9905999" cy="5948039"/>
          </a:xfrm>
        </p:spPr>
        <p:txBody>
          <a:bodyPr>
            <a:normAutofit fontScale="92500" lnSpcReduction="20000"/>
          </a:bodyPr>
          <a:lstStyle/>
          <a:p>
            <a:endParaRPr lang="tr-TR" dirty="0"/>
          </a:p>
          <a:p>
            <a:r>
              <a:rPr lang="tr-TR" dirty="0">
                <a:solidFill>
                  <a:srgbClr val="FF0000"/>
                </a:solidFill>
              </a:rPr>
              <a:t>URL (</a:t>
            </a:r>
            <a:r>
              <a:rPr lang="tr-TR" dirty="0" err="1">
                <a:solidFill>
                  <a:srgbClr val="FF0000"/>
                </a:solidFill>
              </a:rPr>
              <a:t>Uniform</a:t>
            </a:r>
            <a:r>
              <a:rPr lang="tr-TR" dirty="0">
                <a:solidFill>
                  <a:srgbClr val="FF0000"/>
                </a:solidFill>
              </a:rPr>
              <a:t> Resource </a:t>
            </a:r>
            <a:r>
              <a:rPr lang="tr-TR" dirty="0" err="1">
                <a:solidFill>
                  <a:srgbClr val="FF0000"/>
                </a:solidFill>
              </a:rPr>
              <a:t>Locator</a:t>
            </a:r>
            <a:r>
              <a:rPr lang="tr-TR" dirty="0">
                <a:solidFill>
                  <a:srgbClr val="FF0000"/>
                </a:solidFill>
              </a:rPr>
              <a:t>)</a:t>
            </a:r>
            <a:r>
              <a:rPr lang="tr-TR" dirty="0"/>
              <a:t>, Tekdüzen Kaynak Bulucu ya da Kaynak </a:t>
            </a:r>
            <a:r>
              <a:rPr lang="tr-TR" dirty="0" err="1"/>
              <a:t>Konumlayıcı</a:t>
            </a:r>
            <a:r>
              <a:rPr lang="tr-TR" dirty="0"/>
              <a:t> şeklinde ifade edilebilir. İnternet </a:t>
            </a:r>
            <a:r>
              <a:rPr lang="tr-TR"/>
              <a:t>aracılığıyla erişilebilecek </a:t>
            </a:r>
            <a:r>
              <a:rPr lang="tr-TR" dirty="0"/>
              <a:t>kaynakların (dosyalar, </a:t>
            </a:r>
            <a:r>
              <a:rPr lang="tr-TR" dirty="0" err="1"/>
              <a:t>dökümanlar</a:t>
            </a:r>
            <a:r>
              <a:rPr lang="tr-TR" dirty="0"/>
              <a:t> vb.) konumu URL ile ifade edilir. URL teknik olarak </a:t>
            </a:r>
            <a:r>
              <a:rPr lang="tr-TR" dirty="0" err="1"/>
              <a:t>URI’nın</a:t>
            </a:r>
            <a:r>
              <a:rPr lang="tr-TR" dirty="0"/>
              <a:t> başlangıç kısmını oluşturur. Yapısal olarak, URL’in ardından ise URN gelmektedir. Ancak, bir konum belirtilmek istendiğinde çoğu durumda URI yerine URL ifadesi kullanılmaktadır. URI sözdizimi (</a:t>
            </a:r>
            <a:r>
              <a:rPr lang="tr-TR" dirty="0" err="1"/>
              <a:t>syntax</a:t>
            </a:r>
            <a:r>
              <a:rPr lang="tr-TR" dirty="0"/>
              <a:t>) şöyledir:</a:t>
            </a:r>
          </a:p>
          <a:p>
            <a:endParaRPr lang="tr-TR" dirty="0"/>
          </a:p>
          <a:p>
            <a:r>
              <a:rPr lang="tr-TR" dirty="0"/>
              <a:t>scheme://domain:port/path?query_string#fragment_id</a:t>
            </a:r>
          </a:p>
          <a:p>
            <a:r>
              <a:rPr lang="tr-TR" dirty="0"/>
              <a:t>scheme://user:password@host:port/path?query_string#fragment_id</a:t>
            </a:r>
          </a:p>
          <a:p>
            <a:r>
              <a:rPr lang="tr-TR" dirty="0"/>
              <a:t>Bir kaynağın nerede olduğunu ve ona nasıl ulaşılacağını belirleyen URL http://, ftp:// gibi pek çok protokolü barındırabilir. URL ve URI ilişkisini bir adres tarifi üzerinden gerçekleştirdiğimizde, URL konumu nitelerken, URN konumdaki kişinin adına benzer. Özetle, URL bir konum sağlarken URN bir şeyin kimliğini ifade eder. Örneğin, telnet://192.0.2.16:80/ bir URL iken tel:+1-816-555-1212 bir </a:t>
            </a:r>
            <a:r>
              <a:rPr lang="tr-TR" dirty="0" err="1"/>
              <a:t>URN’dir</a:t>
            </a:r>
            <a:r>
              <a:rPr lang="tr-TR" dirty="0"/>
              <a:t>.</a:t>
            </a:r>
          </a:p>
        </p:txBody>
      </p:sp>
    </p:spTree>
    <p:extLst>
      <p:ext uri="{BB962C8B-B14F-4D97-AF65-F5344CB8AC3E}">
        <p14:creationId xmlns:p14="http://schemas.microsoft.com/office/powerpoint/2010/main" val="217618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9698D-3B75-4E08-9F2D-10FE4DD2731C}"/>
              </a:ext>
            </a:extLst>
          </p:cNvPr>
          <p:cNvSpPr>
            <a:spLocks noGrp="1"/>
          </p:cNvSpPr>
          <p:nvPr>
            <p:ph idx="1"/>
          </p:nvPr>
        </p:nvSpPr>
        <p:spPr>
          <a:xfrm>
            <a:off x="1141412" y="195309"/>
            <a:ext cx="9905999" cy="5885895"/>
          </a:xfrm>
        </p:spPr>
        <p:txBody>
          <a:bodyPr>
            <a:normAutofit lnSpcReduction="10000"/>
          </a:bodyPr>
          <a:lstStyle/>
          <a:p>
            <a:endParaRPr lang="tr-TR" dirty="0">
              <a:solidFill>
                <a:srgbClr val="FF0000"/>
              </a:solidFill>
            </a:endParaRPr>
          </a:p>
          <a:p>
            <a:r>
              <a:rPr lang="tr-TR" dirty="0">
                <a:solidFill>
                  <a:srgbClr val="FF0000"/>
                </a:solidFill>
              </a:rPr>
              <a:t>URN (</a:t>
            </a:r>
            <a:r>
              <a:rPr lang="tr-TR" dirty="0" err="1">
                <a:solidFill>
                  <a:srgbClr val="FF0000"/>
                </a:solidFill>
              </a:rPr>
              <a:t>Uniform</a:t>
            </a:r>
            <a:r>
              <a:rPr lang="tr-TR" dirty="0">
                <a:solidFill>
                  <a:srgbClr val="FF0000"/>
                </a:solidFill>
              </a:rPr>
              <a:t> Resource Name)</a:t>
            </a:r>
          </a:p>
          <a:p>
            <a:r>
              <a:rPr lang="tr-TR" dirty="0"/>
              <a:t>Bir kaynağı benzersiz ve kalıcı bir adla tanımlar, ancak bunu İnternet’te nasıl bulunacağının söylenmesi gerekmez. Belgeleri tanımlamakla sınırlı değildirler. Hatta, </a:t>
            </a:r>
            <a:r>
              <a:rPr lang="tr-TR" dirty="0" err="1"/>
              <a:t>URN’ler</a:t>
            </a:r>
            <a:r>
              <a:rPr lang="tr-TR" dirty="0"/>
              <a:t> fikirleri ve kavramları tanımlayabilir. Bir URN genelde </a:t>
            </a:r>
            <a:r>
              <a:rPr lang="tr-TR" dirty="0" err="1"/>
              <a:t>urn</a:t>
            </a:r>
            <a:r>
              <a:rPr lang="tr-TR" dirty="0"/>
              <a:t>: </a:t>
            </a:r>
            <a:r>
              <a:rPr lang="tr-TR" dirty="0" err="1"/>
              <a:t>prefix’i</a:t>
            </a:r>
            <a:r>
              <a:rPr lang="tr-TR" dirty="0"/>
              <a:t> ile başlar.</a:t>
            </a:r>
          </a:p>
          <a:p>
            <a:endParaRPr lang="tr-TR" dirty="0"/>
          </a:p>
          <a:p>
            <a:r>
              <a:rPr lang="tr-TR" dirty="0"/>
              <a:t>urn:isbn:0451450523 ISBN ile bir kitabı işaret eder.</a:t>
            </a:r>
          </a:p>
          <a:p>
            <a:r>
              <a:rPr lang="tr-TR" dirty="0"/>
              <a:t>urn:uuid:6e8bc430-9c3a-11d9-9669-0800200c9a66 global olarak benzersiz bir tanımdır.</a:t>
            </a:r>
          </a:p>
          <a:p>
            <a:r>
              <a:rPr lang="tr-TR" dirty="0" err="1"/>
              <a:t>urn:publishing:book</a:t>
            </a:r>
            <a:r>
              <a:rPr lang="tr-TR" dirty="0"/>
              <a:t> bir belgeyi kitap türü olarak tanımlayan bir XML ad alanıdır.</a:t>
            </a:r>
          </a:p>
        </p:txBody>
      </p:sp>
    </p:spTree>
    <p:extLst>
      <p:ext uri="{BB962C8B-B14F-4D97-AF65-F5344CB8AC3E}">
        <p14:creationId xmlns:p14="http://schemas.microsoft.com/office/powerpoint/2010/main" val="263627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562C-4AC1-4FA8-9F77-49540BFCE20F}"/>
              </a:ext>
            </a:extLst>
          </p:cNvPr>
          <p:cNvSpPr>
            <a:spLocks noGrp="1"/>
          </p:cNvSpPr>
          <p:nvPr>
            <p:ph type="title"/>
          </p:nvPr>
        </p:nvSpPr>
        <p:spPr/>
        <p:txBody>
          <a:bodyPr/>
          <a:lstStyle/>
          <a:p>
            <a:pPr algn="ctr"/>
            <a:r>
              <a:rPr lang="tr-TR" dirty="0">
                <a:solidFill>
                  <a:srgbClr val="FF0000"/>
                </a:solidFill>
              </a:rPr>
              <a:t>HTTP yapısı nedir ne için kullanılır? </a:t>
            </a:r>
            <a:br>
              <a:rPr lang="tr-TR" dirty="0">
                <a:solidFill>
                  <a:srgbClr val="FF0000"/>
                </a:solidFill>
              </a:rPr>
            </a:br>
            <a:endParaRPr lang="tr-TR" dirty="0">
              <a:solidFill>
                <a:srgbClr val="FF0000"/>
              </a:solidFill>
            </a:endParaRPr>
          </a:p>
        </p:txBody>
      </p:sp>
      <p:sp>
        <p:nvSpPr>
          <p:cNvPr id="3" name="Content Placeholder 2">
            <a:extLst>
              <a:ext uri="{FF2B5EF4-FFF2-40B4-BE49-F238E27FC236}">
                <a16:creationId xmlns:a16="http://schemas.microsoft.com/office/drawing/2014/main" id="{9EF0E541-2BDE-498A-A516-35C2439C68D2}"/>
              </a:ext>
            </a:extLst>
          </p:cNvPr>
          <p:cNvSpPr>
            <a:spLocks noGrp="1"/>
          </p:cNvSpPr>
          <p:nvPr>
            <p:ph idx="1"/>
          </p:nvPr>
        </p:nvSpPr>
        <p:spPr>
          <a:xfrm>
            <a:off x="1141412" y="1597980"/>
            <a:ext cx="9905999" cy="4641501"/>
          </a:xfrm>
        </p:spPr>
        <p:txBody>
          <a:bodyPr>
            <a:normAutofit/>
          </a:bodyPr>
          <a:lstStyle/>
          <a:p>
            <a:r>
              <a:rPr lang="tr-TR" dirty="0"/>
              <a:t> “</a:t>
            </a:r>
            <a:r>
              <a:rPr lang="tr-TR" b="1" dirty="0"/>
              <a:t>http</a:t>
            </a:r>
            <a:r>
              <a:rPr lang="tr-TR" dirty="0"/>
              <a:t>”, bilginin sunucudan kullanıcıya nasıl ve ne şekilde aktarılacağını gösteren protokoldür. Açılımı “</a:t>
            </a:r>
            <a:r>
              <a:rPr lang="tr-TR" b="1" dirty="0" err="1"/>
              <a:t>Hyper</a:t>
            </a:r>
            <a:r>
              <a:rPr lang="tr-TR" b="1" dirty="0"/>
              <a:t> </a:t>
            </a:r>
            <a:r>
              <a:rPr lang="tr-TR" b="1" dirty="0" err="1"/>
              <a:t>Text</a:t>
            </a:r>
            <a:r>
              <a:rPr lang="tr-TR" b="1" dirty="0"/>
              <a:t> Transfer Protocol</a:t>
            </a:r>
            <a:r>
              <a:rPr lang="tr-TR" dirty="0"/>
              <a:t>” olan bu kavram dilimizde “</a:t>
            </a:r>
            <a:r>
              <a:rPr lang="tr-TR" b="1" dirty="0"/>
              <a:t>Üstün Metin Transfer Protokolü</a:t>
            </a:r>
            <a:r>
              <a:rPr lang="tr-TR" dirty="0"/>
              <a:t>” olarak biliniyor. İnternet kullanıcıları bunu aktif olarak kullanmasa da otomatik olarak arama çubuğu bu protokolü koyar. Halk dilinde söylemek gerekirse web sayfalarının görüntülenmesini sağlayan protokoldür. Bunun için bize bir tarayıcı gerekmektedir. Örneğin tarayıcıya girdik ve arama çubuğuna bir adres gireceğiz o aşamada http sunucuya bir giriş talebi sunar ve talep onay gördüğünde o sitenin verileri karşımıza çıkar ve biz siteye giriş yapmış oluruz.</a:t>
            </a:r>
          </a:p>
        </p:txBody>
      </p:sp>
    </p:spTree>
    <p:extLst>
      <p:ext uri="{BB962C8B-B14F-4D97-AF65-F5344CB8AC3E}">
        <p14:creationId xmlns:p14="http://schemas.microsoft.com/office/powerpoint/2010/main" val="312791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F556-ADBE-4CB2-933E-D803F146E830}"/>
              </a:ext>
            </a:extLst>
          </p:cNvPr>
          <p:cNvSpPr>
            <a:spLocks noGrp="1"/>
          </p:cNvSpPr>
          <p:nvPr>
            <p:ph type="title"/>
          </p:nvPr>
        </p:nvSpPr>
        <p:spPr/>
        <p:txBody>
          <a:bodyPr/>
          <a:lstStyle/>
          <a:p>
            <a:pPr algn="ctr"/>
            <a:r>
              <a:rPr lang="tr-TR" dirty="0" err="1">
                <a:solidFill>
                  <a:srgbClr val="FF0000"/>
                </a:solidFill>
              </a:rPr>
              <a:t>npm</a:t>
            </a:r>
            <a:r>
              <a:rPr lang="tr-TR" dirty="0">
                <a:solidFill>
                  <a:srgbClr val="FF0000"/>
                </a:solidFill>
              </a:rPr>
              <a:t>  </a:t>
            </a:r>
            <a:r>
              <a:rPr lang="tr-TR" dirty="0" err="1">
                <a:solidFill>
                  <a:srgbClr val="FF0000"/>
                </a:solidFill>
              </a:rPr>
              <a:t>nodejs</a:t>
            </a:r>
            <a:r>
              <a:rPr lang="tr-TR" dirty="0">
                <a:solidFill>
                  <a:srgbClr val="FF0000"/>
                </a:solidFill>
              </a:rPr>
              <a:t> nedir?</a:t>
            </a:r>
          </a:p>
        </p:txBody>
      </p:sp>
      <p:sp>
        <p:nvSpPr>
          <p:cNvPr id="3" name="Content Placeholder 2">
            <a:extLst>
              <a:ext uri="{FF2B5EF4-FFF2-40B4-BE49-F238E27FC236}">
                <a16:creationId xmlns:a16="http://schemas.microsoft.com/office/drawing/2014/main" id="{8F0A229E-E3E5-4781-A53B-58452C66FD15}"/>
              </a:ext>
            </a:extLst>
          </p:cNvPr>
          <p:cNvSpPr>
            <a:spLocks noGrp="1"/>
          </p:cNvSpPr>
          <p:nvPr>
            <p:ph idx="1"/>
          </p:nvPr>
        </p:nvSpPr>
        <p:spPr/>
        <p:txBody>
          <a:bodyPr>
            <a:normAutofit/>
          </a:bodyPr>
          <a:lstStyle/>
          <a:p>
            <a:r>
              <a:rPr lang="tr-TR" dirty="0" err="1"/>
              <a:t>Npm</a:t>
            </a:r>
            <a:r>
              <a:rPr lang="tr-TR" dirty="0"/>
              <a:t>; </a:t>
            </a:r>
            <a:r>
              <a:rPr lang="tr-TR" dirty="0" err="1"/>
              <a:t>Node</a:t>
            </a:r>
            <a:r>
              <a:rPr lang="tr-TR" dirty="0"/>
              <a:t> </a:t>
            </a:r>
            <a:r>
              <a:rPr lang="tr-TR" dirty="0" err="1"/>
              <a:t>Package</a:t>
            </a:r>
            <a:r>
              <a:rPr lang="tr-TR" dirty="0"/>
              <a:t> Manager ya da </a:t>
            </a:r>
            <a:r>
              <a:rPr lang="tr-TR" dirty="0" err="1"/>
              <a:t>Node</a:t>
            </a:r>
            <a:r>
              <a:rPr lang="tr-TR" dirty="0"/>
              <a:t> </a:t>
            </a:r>
            <a:r>
              <a:rPr lang="tr-TR" dirty="0" err="1"/>
              <a:t>Packaged</a:t>
            </a:r>
            <a:r>
              <a:rPr lang="tr-TR" dirty="0"/>
              <a:t> </a:t>
            </a:r>
            <a:r>
              <a:rPr lang="tr-TR" dirty="0" err="1"/>
              <a:t>Modules</a:t>
            </a:r>
            <a:r>
              <a:rPr lang="tr-TR" dirty="0"/>
              <a:t> olarak da denmektedir. Isaac Z. </a:t>
            </a:r>
            <a:r>
              <a:rPr lang="tr-TR" dirty="0" err="1"/>
              <a:t>Schlueter</a:t>
            </a:r>
            <a:r>
              <a:rPr lang="tr-TR" dirty="0"/>
              <a:t> tarafından tamamen </a:t>
            </a:r>
            <a:r>
              <a:rPr lang="tr-TR" dirty="0" err="1"/>
              <a:t>javascript</a:t>
            </a:r>
            <a:r>
              <a:rPr lang="tr-TR" dirty="0"/>
              <a:t> dili kullanılarak geliştirilmiştir.</a:t>
            </a:r>
          </a:p>
          <a:p>
            <a:r>
              <a:rPr lang="tr-TR" dirty="0" err="1"/>
              <a:t>Npm</a:t>
            </a:r>
            <a:r>
              <a:rPr lang="tr-TR" dirty="0"/>
              <a:t> temel olarak 3. parti yazılımları yüklemeyi sağlayan bir araçtır. Kendi sitesindeki açıklama ise aşağıdaki gibidir.</a:t>
            </a:r>
          </a:p>
          <a:p>
            <a:r>
              <a:rPr lang="tr-TR" dirty="0"/>
              <a:t> </a:t>
            </a:r>
            <a:r>
              <a:rPr lang="tr-TR" dirty="0" err="1"/>
              <a:t>Npm’i</a:t>
            </a:r>
            <a:r>
              <a:rPr lang="tr-TR" dirty="0"/>
              <a:t> Google Play </a:t>
            </a:r>
            <a:r>
              <a:rPr lang="tr-TR" dirty="0" err="1"/>
              <a:t>Store’a</a:t>
            </a:r>
            <a:r>
              <a:rPr lang="tr-TR" dirty="0"/>
              <a:t> </a:t>
            </a:r>
            <a:r>
              <a:rPr lang="tr-TR" dirty="0" err="1"/>
              <a:t>npm’den</a:t>
            </a:r>
            <a:r>
              <a:rPr lang="tr-TR" dirty="0"/>
              <a:t> yükleyeceğimiz paketleri de </a:t>
            </a:r>
            <a:r>
              <a:rPr lang="tr-TR" dirty="0" err="1"/>
              <a:t>app’lere</a:t>
            </a:r>
            <a:r>
              <a:rPr lang="tr-TR" dirty="0"/>
              <a:t> benzetebiliriz.</a:t>
            </a:r>
          </a:p>
        </p:txBody>
      </p:sp>
    </p:spTree>
    <p:extLst>
      <p:ext uri="{BB962C8B-B14F-4D97-AF65-F5344CB8AC3E}">
        <p14:creationId xmlns:p14="http://schemas.microsoft.com/office/powerpoint/2010/main" val="240627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7584-ED6C-4A14-81C2-0898B9E3244C}"/>
              </a:ext>
            </a:extLst>
          </p:cNvPr>
          <p:cNvSpPr>
            <a:spLocks noGrp="1"/>
          </p:cNvSpPr>
          <p:nvPr>
            <p:ph type="title"/>
          </p:nvPr>
        </p:nvSpPr>
        <p:spPr/>
        <p:txBody>
          <a:bodyPr/>
          <a:lstStyle/>
          <a:p>
            <a:pPr algn="ctr"/>
            <a:r>
              <a:rPr lang="tr-TR" dirty="0">
                <a:solidFill>
                  <a:srgbClr val="FF0000"/>
                </a:solidFill>
              </a:rPr>
              <a:t>Neden </a:t>
            </a:r>
            <a:r>
              <a:rPr lang="tr-TR" dirty="0" err="1">
                <a:solidFill>
                  <a:srgbClr val="FF0000"/>
                </a:solidFill>
              </a:rPr>
              <a:t>java</a:t>
            </a:r>
            <a:r>
              <a:rPr lang="tr-TR" dirty="0">
                <a:solidFill>
                  <a:srgbClr val="FF0000"/>
                </a:solidFill>
              </a:rPr>
              <a:t> 8 kullanılıyor?</a:t>
            </a:r>
          </a:p>
        </p:txBody>
      </p:sp>
      <p:sp>
        <p:nvSpPr>
          <p:cNvPr id="3" name="Content Placeholder 2">
            <a:extLst>
              <a:ext uri="{FF2B5EF4-FFF2-40B4-BE49-F238E27FC236}">
                <a16:creationId xmlns:a16="http://schemas.microsoft.com/office/drawing/2014/main" id="{DFC5D9F5-3172-4EF8-9D99-8971B0657219}"/>
              </a:ext>
            </a:extLst>
          </p:cNvPr>
          <p:cNvSpPr>
            <a:spLocks noGrp="1"/>
          </p:cNvSpPr>
          <p:nvPr>
            <p:ph idx="1"/>
          </p:nvPr>
        </p:nvSpPr>
        <p:spPr/>
        <p:txBody>
          <a:bodyPr/>
          <a:lstStyle/>
          <a:p>
            <a:r>
              <a:rPr lang="tr-TR" dirty="0"/>
              <a:t>Bunun en önemli sebebi Java 8 ve Java 11 in  bir LTS(</a:t>
            </a:r>
            <a:r>
              <a:rPr lang="tr-TR" dirty="0" err="1"/>
              <a:t>long-term-support</a:t>
            </a:r>
            <a:r>
              <a:rPr lang="tr-TR" dirty="0"/>
              <a:t>) versiyonu olması. Bu politikaya sadece Java 8 ve Java 11sahip.</a:t>
            </a:r>
          </a:p>
        </p:txBody>
      </p:sp>
    </p:spTree>
    <p:extLst>
      <p:ext uri="{BB962C8B-B14F-4D97-AF65-F5344CB8AC3E}">
        <p14:creationId xmlns:p14="http://schemas.microsoft.com/office/powerpoint/2010/main" val="128341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2B9812B-8F9C-48CC-BB2F-C15191649A7D}"/>
              </a:ext>
            </a:extLst>
          </p:cNvPr>
          <p:cNvGraphicFramePr>
            <a:graphicFrameLocks noGrp="1"/>
          </p:cNvGraphicFramePr>
          <p:nvPr>
            <p:ph idx="1"/>
            <p:extLst>
              <p:ext uri="{D42A27DB-BD31-4B8C-83A1-F6EECF244321}">
                <p14:modId xmlns:p14="http://schemas.microsoft.com/office/powerpoint/2010/main" val="2692352538"/>
              </p:ext>
            </p:extLst>
          </p:nvPr>
        </p:nvGraphicFramePr>
        <p:xfrm>
          <a:off x="1141413" y="461639"/>
          <a:ext cx="9906000" cy="570982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3250072693"/>
                    </a:ext>
                  </a:extLst>
                </a:gridCol>
                <a:gridCol w="4953000">
                  <a:extLst>
                    <a:ext uri="{9D8B030D-6E8A-4147-A177-3AD203B41FA5}">
                      <a16:colId xmlns:a16="http://schemas.microsoft.com/office/drawing/2014/main" val="430148435"/>
                    </a:ext>
                  </a:extLst>
                </a:gridCol>
              </a:tblGrid>
              <a:tr h="627355">
                <a:tc>
                  <a:txBody>
                    <a:bodyPr/>
                    <a:lstStyle/>
                    <a:p>
                      <a:pPr algn="ctr"/>
                      <a:r>
                        <a:rPr lang="tr-TR" sz="2800" dirty="0">
                          <a:solidFill>
                            <a:srgbClr val="FF0000"/>
                          </a:solidFill>
                        </a:rPr>
                        <a:t>XHTML</a:t>
                      </a:r>
                    </a:p>
                  </a:txBody>
                  <a:tcPr/>
                </a:tc>
                <a:tc>
                  <a:txBody>
                    <a:bodyPr/>
                    <a:lstStyle/>
                    <a:p>
                      <a:pPr algn="ctr"/>
                      <a:r>
                        <a:rPr lang="tr-TR" sz="2800" dirty="0">
                          <a:solidFill>
                            <a:srgbClr val="FF0000"/>
                          </a:solidFill>
                        </a:rPr>
                        <a:t>HTML5</a:t>
                      </a:r>
                    </a:p>
                  </a:txBody>
                  <a:tcPr/>
                </a:tc>
                <a:extLst>
                  <a:ext uri="{0D108BD9-81ED-4DB2-BD59-A6C34878D82A}">
                    <a16:rowId xmlns:a16="http://schemas.microsoft.com/office/drawing/2014/main" val="2814937922"/>
                  </a:ext>
                </a:extLst>
              </a:tr>
              <a:tr h="627355">
                <a:tc>
                  <a:txBody>
                    <a:bodyPr/>
                    <a:lstStyle/>
                    <a:p>
                      <a:r>
                        <a:rPr lang="tr-TR" dirty="0"/>
                        <a:t>HTML ve XML in kombinasyonuyla oluşan bir dildir.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HTML5’in güncel sürümlerinden biridir.</a:t>
                      </a:r>
                    </a:p>
                  </a:txBody>
                  <a:tcPr/>
                </a:tc>
                <a:extLst>
                  <a:ext uri="{0D108BD9-81ED-4DB2-BD59-A6C34878D82A}">
                    <a16:rowId xmlns:a16="http://schemas.microsoft.com/office/drawing/2014/main" val="1989547947"/>
                  </a:ext>
                </a:extLst>
              </a:tr>
              <a:tr h="627355">
                <a:tc>
                  <a:txBody>
                    <a:bodyPr/>
                    <a:lstStyle/>
                    <a:p>
                      <a:r>
                        <a:rPr lang="tr-TR" dirty="0" err="1"/>
                        <a:t>XHTML’in</a:t>
                      </a:r>
                      <a:r>
                        <a:rPr lang="tr-TR" dirty="0"/>
                        <a:t> kendine özgü bir öğelere ayırma gereksinimi vardır.</a:t>
                      </a:r>
                    </a:p>
                  </a:txBody>
                  <a:tcPr/>
                </a:tc>
                <a:tc>
                  <a:txBody>
                    <a:bodyPr/>
                    <a:lstStyle/>
                    <a:p>
                      <a:r>
                        <a:rPr lang="tr-TR" dirty="0"/>
                        <a:t>HTML5’in öğe ayırma konusunda özel bir gereksinimi yoktur.</a:t>
                      </a:r>
                    </a:p>
                  </a:txBody>
                  <a:tcPr/>
                </a:tc>
                <a:extLst>
                  <a:ext uri="{0D108BD9-81ED-4DB2-BD59-A6C34878D82A}">
                    <a16:rowId xmlns:a16="http://schemas.microsoft.com/office/drawing/2014/main" val="3578216395"/>
                  </a:ext>
                </a:extLst>
              </a:tr>
              <a:tr h="627355">
                <a:tc>
                  <a:txBody>
                    <a:bodyPr/>
                    <a:lstStyle/>
                    <a:p>
                      <a:r>
                        <a:rPr lang="tr-TR" dirty="0"/>
                        <a:t>XHTML’ de her açılan etiket mutlaka kapatılmalıdır.</a:t>
                      </a:r>
                    </a:p>
                  </a:txBody>
                  <a:tcPr/>
                </a:tc>
                <a:tc>
                  <a:txBody>
                    <a:bodyPr/>
                    <a:lstStyle/>
                    <a:p>
                      <a:r>
                        <a:rPr lang="tr-TR" dirty="0"/>
                        <a:t>HTML5’de etiket gerekiyorsa kapatılır mutlak bir kural değildir.</a:t>
                      </a:r>
                    </a:p>
                  </a:txBody>
                  <a:tcPr/>
                </a:tc>
                <a:extLst>
                  <a:ext uri="{0D108BD9-81ED-4DB2-BD59-A6C34878D82A}">
                    <a16:rowId xmlns:a16="http://schemas.microsoft.com/office/drawing/2014/main" val="2638187996"/>
                  </a:ext>
                </a:extLst>
              </a:tr>
              <a:tr h="627355">
                <a:tc>
                  <a:txBody>
                    <a:bodyPr/>
                    <a:lstStyle/>
                    <a:p>
                      <a:r>
                        <a:rPr lang="tr-TR" sz="1800" b="0" i="0" kern="1200" dirty="0">
                          <a:solidFill>
                            <a:schemeClr val="dk1"/>
                          </a:solidFill>
                          <a:effectLst/>
                          <a:latin typeface="+mn-lt"/>
                          <a:ea typeface="+mn-ea"/>
                          <a:cs typeface="+mn-cs"/>
                        </a:rPr>
                        <a:t>XHTML büyük harf küçük harf duyarlılığı vardır. </a:t>
                      </a:r>
                      <a:endParaRPr lang="tr-TR" dirty="0"/>
                    </a:p>
                  </a:txBody>
                  <a:tcPr/>
                </a:tc>
                <a:tc>
                  <a:txBody>
                    <a:bodyPr/>
                    <a:lstStyle/>
                    <a:p>
                      <a:r>
                        <a:rPr lang="tr-TR" dirty="0"/>
                        <a:t>HTML5 </a:t>
                      </a:r>
                      <a:r>
                        <a:rPr lang="tr-TR" sz="1800" b="0" i="0" kern="1200" dirty="0">
                          <a:solidFill>
                            <a:schemeClr val="dk1"/>
                          </a:solidFill>
                          <a:effectLst/>
                          <a:latin typeface="+mn-lt"/>
                          <a:ea typeface="+mn-ea"/>
                          <a:cs typeface="+mn-cs"/>
                        </a:rPr>
                        <a:t>büyük harf küçük harf duyarlılığı yoktur.</a:t>
                      </a:r>
                      <a:endParaRPr lang="tr-TR" dirty="0"/>
                    </a:p>
                  </a:txBody>
                  <a:tcPr/>
                </a:tc>
                <a:extLst>
                  <a:ext uri="{0D108BD9-81ED-4DB2-BD59-A6C34878D82A}">
                    <a16:rowId xmlns:a16="http://schemas.microsoft.com/office/drawing/2014/main" val="715212630"/>
                  </a:ext>
                </a:extLst>
              </a:tr>
              <a:tr h="627355">
                <a:tc>
                  <a:txBody>
                    <a:bodyPr/>
                    <a:lstStyle/>
                    <a:p>
                      <a:r>
                        <a:rPr lang="tr-TR" sz="1800" b="0" i="0" kern="1200" dirty="0">
                          <a:solidFill>
                            <a:schemeClr val="dk1"/>
                          </a:solidFill>
                          <a:effectLst/>
                          <a:latin typeface="+mn-lt"/>
                          <a:ea typeface="+mn-ea"/>
                          <a:cs typeface="+mn-cs"/>
                        </a:rPr>
                        <a:t>XHTML, </a:t>
                      </a:r>
                      <a:r>
                        <a:rPr lang="tr-TR" sz="1800" b="0" i="0" kern="1200" dirty="0" err="1">
                          <a:solidFill>
                            <a:schemeClr val="dk1"/>
                          </a:solidFill>
                          <a:effectLst/>
                          <a:latin typeface="+mn-lt"/>
                          <a:ea typeface="+mn-ea"/>
                          <a:cs typeface="+mn-cs"/>
                        </a:rPr>
                        <a:t>Geo-Location</a:t>
                      </a:r>
                      <a:r>
                        <a:rPr lang="tr-TR" sz="1800" b="0" i="0" kern="1200" dirty="0">
                          <a:solidFill>
                            <a:schemeClr val="dk1"/>
                          </a:solidFill>
                          <a:effectLst/>
                          <a:latin typeface="+mn-lt"/>
                          <a:ea typeface="+mn-ea"/>
                          <a:cs typeface="+mn-cs"/>
                        </a:rPr>
                        <a:t> API desteklemez.</a:t>
                      </a:r>
                      <a:endParaRPr lang="tr-TR" dirty="0"/>
                    </a:p>
                  </a:txBody>
                  <a:tcPr/>
                </a:tc>
                <a:tc>
                  <a:txBody>
                    <a:bodyPr/>
                    <a:lstStyle/>
                    <a:p>
                      <a:r>
                        <a:rPr lang="tr-TR" dirty="0"/>
                        <a:t>HTML5, kullanıcıların konumlarını paylaşmasını sağlayan bir </a:t>
                      </a:r>
                      <a:r>
                        <a:rPr lang="tr-TR" dirty="0" err="1"/>
                        <a:t>API’ı</a:t>
                      </a:r>
                      <a:r>
                        <a:rPr lang="tr-TR" dirty="0"/>
                        <a:t> vardır.</a:t>
                      </a:r>
                    </a:p>
                  </a:txBody>
                  <a:tcPr/>
                </a:tc>
                <a:extLst>
                  <a:ext uri="{0D108BD9-81ED-4DB2-BD59-A6C34878D82A}">
                    <a16:rowId xmlns:a16="http://schemas.microsoft.com/office/drawing/2014/main" val="2576671787"/>
                  </a:ext>
                </a:extLst>
              </a:tr>
              <a:tr h="627355">
                <a:tc>
                  <a:txBody>
                    <a:bodyPr/>
                    <a:lstStyle/>
                    <a:p>
                      <a:r>
                        <a:rPr lang="tr-TR" dirty="0" err="1"/>
                        <a:t>XHTML’in</a:t>
                      </a:r>
                      <a:r>
                        <a:rPr lang="tr-TR" dirty="0"/>
                        <a:t> etiketlerin sıralaması konusunda sınırlamaları vardır ve </a:t>
                      </a:r>
                      <a:r>
                        <a:rPr lang="tr-TR" dirty="0" err="1"/>
                        <a:t>içiçe</a:t>
                      </a:r>
                      <a:r>
                        <a:rPr lang="tr-TR" dirty="0"/>
                        <a:t> olabilirler.</a:t>
                      </a:r>
                    </a:p>
                  </a:txBody>
                  <a:tcPr/>
                </a:tc>
                <a:tc>
                  <a:txBody>
                    <a:bodyPr/>
                    <a:lstStyle/>
                    <a:p>
                      <a:r>
                        <a:rPr lang="tr-TR" dirty="0"/>
                        <a:t>HTML5’in bu konuda bir sınırlaması yoktur.</a:t>
                      </a:r>
                    </a:p>
                  </a:txBody>
                  <a:tcPr/>
                </a:tc>
                <a:extLst>
                  <a:ext uri="{0D108BD9-81ED-4DB2-BD59-A6C34878D82A}">
                    <a16:rowId xmlns:a16="http://schemas.microsoft.com/office/drawing/2014/main" val="4292692534"/>
                  </a:ext>
                </a:extLst>
              </a:tr>
              <a:tr h="627355">
                <a:tc>
                  <a:txBody>
                    <a:bodyPr/>
                    <a:lstStyle/>
                    <a:p>
                      <a:r>
                        <a:rPr lang="tr-TR" dirty="0"/>
                        <a:t>Internet Explorer 8 tarayıcısını desteklemez.</a:t>
                      </a:r>
                    </a:p>
                  </a:txBody>
                  <a:tcPr/>
                </a:tc>
                <a:tc>
                  <a:txBody>
                    <a:bodyPr/>
                    <a:lstStyle/>
                    <a:p>
                      <a:r>
                        <a:rPr lang="tr-TR" dirty="0"/>
                        <a:t>HTML5, tüm tarayıcılarla uyumludur.</a:t>
                      </a:r>
                    </a:p>
                  </a:txBody>
                  <a:tcPr/>
                </a:tc>
                <a:extLst>
                  <a:ext uri="{0D108BD9-81ED-4DB2-BD59-A6C34878D82A}">
                    <a16:rowId xmlns:a16="http://schemas.microsoft.com/office/drawing/2014/main" val="2228817175"/>
                  </a:ext>
                </a:extLst>
              </a:tr>
              <a:tr h="627355">
                <a:tc>
                  <a:txBody>
                    <a:bodyPr/>
                    <a:lstStyle/>
                    <a:p>
                      <a:r>
                        <a:rPr lang="tr-TR" sz="1800" b="0" i="0" kern="1200" dirty="0">
                          <a:solidFill>
                            <a:schemeClr val="dk1"/>
                          </a:solidFill>
                          <a:effectLst/>
                          <a:latin typeface="+mn-lt"/>
                          <a:ea typeface="+mn-ea"/>
                          <a:cs typeface="+mn-cs"/>
                        </a:rPr>
                        <a:t>XHTML, m</a:t>
                      </a:r>
                      <a:r>
                        <a:rPr lang="tr-TR" dirty="0"/>
                        <a:t>asaüstü bilgisayarlara uygundur.</a:t>
                      </a:r>
                    </a:p>
                  </a:txBody>
                  <a:tcPr/>
                </a:tc>
                <a:tc>
                  <a:txBody>
                    <a:bodyPr/>
                    <a:lstStyle/>
                    <a:p>
                      <a:r>
                        <a:rPr lang="tr-TR" dirty="0"/>
                        <a:t>HTML5, mobil cihazlara, akıllı telefonlara ve tabletlere daha uygundur.</a:t>
                      </a:r>
                    </a:p>
                  </a:txBody>
                  <a:tcPr/>
                </a:tc>
                <a:extLst>
                  <a:ext uri="{0D108BD9-81ED-4DB2-BD59-A6C34878D82A}">
                    <a16:rowId xmlns:a16="http://schemas.microsoft.com/office/drawing/2014/main" val="2719544496"/>
                  </a:ext>
                </a:extLst>
              </a:tr>
            </a:tbl>
          </a:graphicData>
        </a:graphic>
      </p:graphicFrame>
    </p:spTree>
    <p:extLst>
      <p:ext uri="{BB962C8B-B14F-4D97-AF65-F5344CB8AC3E}">
        <p14:creationId xmlns:p14="http://schemas.microsoft.com/office/powerpoint/2010/main" val="2148430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F571-FDA7-4199-B3FF-61E38F5E8302}"/>
              </a:ext>
            </a:extLst>
          </p:cNvPr>
          <p:cNvSpPr>
            <a:spLocks noGrp="1"/>
          </p:cNvSpPr>
          <p:nvPr>
            <p:ph type="title"/>
          </p:nvPr>
        </p:nvSpPr>
        <p:spPr/>
        <p:txBody>
          <a:bodyPr>
            <a:normAutofit/>
          </a:bodyPr>
          <a:lstStyle/>
          <a:p>
            <a:pPr algn="ctr"/>
            <a:r>
              <a:rPr lang="tr-TR" sz="3200" dirty="0" err="1">
                <a:solidFill>
                  <a:srgbClr val="FF0000"/>
                </a:solidFill>
              </a:rPr>
              <a:t>Semantic</a:t>
            </a:r>
            <a:r>
              <a:rPr lang="tr-TR" sz="3200" dirty="0">
                <a:solidFill>
                  <a:srgbClr val="FF0000"/>
                </a:solidFill>
              </a:rPr>
              <a:t> ve </a:t>
            </a:r>
            <a:r>
              <a:rPr lang="tr-TR" sz="3200" dirty="0" err="1">
                <a:solidFill>
                  <a:srgbClr val="FF0000"/>
                </a:solidFill>
              </a:rPr>
              <a:t>non-semantic</a:t>
            </a:r>
            <a:r>
              <a:rPr lang="tr-TR" sz="3200" dirty="0">
                <a:solidFill>
                  <a:srgbClr val="FF0000"/>
                </a:solidFill>
              </a:rPr>
              <a:t> ELEMANLARIN FARKLARI</a:t>
            </a:r>
          </a:p>
        </p:txBody>
      </p:sp>
      <p:graphicFrame>
        <p:nvGraphicFramePr>
          <p:cNvPr id="4" name="Content Placeholder 3">
            <a:extLst>
              <a:ext uri="{FF2B5EF4-FFF2-40B4-BE49-F238E27FC236}">
                <a16:creationId xmlns:a16="http://schemas.microsoft.com/office/drawing/2014/main" id="{8D2685E2-C799-4250-A829-45AA7C3784CD}"/>
              </a:ext>
            </a:extLst>
          </p:cNvPr>
          <p:cNvGraphicFramePr>
            <a:graphicFrameLocks noGrp="1"/>
          </p:cNvGraphicFramePr>
          <p:nvPr>
            <p:ph idx="1"/>
            <p:extLst>
              <p:ext uri="{D42A27DB-BD31-4B8C-83A1-F6EECF244321}">
                <p14:modId xmlns:p14="http://schemas.microsoft.com/office/powerpoint/2010/main" val="509880677"/>
              </p:ext>
            </p:extLst>
          </p:nvPr>
        </p:nvGraphicFramePr>
        <p:xfrm>
          <a:off x="1141413" y="2249488"/>
          <a:ext cx="9906000" cy="367192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034784421"/>
                    </a:ext>
                  </a:extLst>
                </a:gridCol>
                <a:gridCol w="4953000">
                  <a:extLst>
                    <a:ext uri="{9D8B030D-6E8A-4147-A177-3AD203B41FA5}">
                      <a16:colId xmlns:a16="http://schemas.microsoft.com/office/drawing/2014/main" val="688128882"/>
                    </a:ext>
                  </a:extLst>
                </a:gridCol>
              </a:tblGrid>
              <a:tr h="917980">
                <a:tc>
                  <a:txBody>
                    <a:bodyPr/>
                    <a:lstStyle/>
                    <a:p>
                      <a:pPr algn="ctr"/>
                      <a:r>
                        <a:rPr lang="tr-TR" sz="2800" dirty="0" err="1">
                          <a:solidFill>
                            <a:srgbClr val="FF0000"/>
                          </a:solidFill>
                        </a:rPr>
                        <a:t>Semantic</a:t>
                      </a:r>
                      <a:r>
                        <a:rPr lang="tr-TR" sz="2800" dirty="0">
                          <a:solidFill>
                            <a:srgbClr val="FF0000"/>
                          </a:solidFill>
                        </a:rPr>
                        <a:t> elemanlar</a:t>
                      </a:r>
                    </a:p>
                  </a:txBody>
                  <a:tcPr/>
                </a:tc>
                <a:tc>
                  <a:txBody>
                    <a:bodyPr/>
                    <a:lstStyle/>
                    <a:p>
                      <a:pPr algn="ctr"/>
                      <a:r>
                        <a:rPr lang="tr-TR" sz="2800" dirty="0" err="1">
                          <a:solidFill>
                            <a:srgbClr val="FF0000"/>
                          </a:solidFill>
                        </a:rPr>
                        <a:t>Non-Semantic</a:t>
                      </a:r>
                      <a:r>
                        <a:rPr lang="tr-TR" sz="2800" dirty="0">
                          <a:solidFill>
                            <a:srgbClr val="FF0000"/>
                          </a:solidFill>
                        </a:rPr>
                        <a:t> elemanlar</a:t>
                      </a:r>
                    </a:p>
                  </a:txBody>
                  <a:tcPr/>
                </a:tc>
                <a:extLst>
                  <a:ext uri="{0D108BD9-81ED-4DB2-BD59-A6C34878D82A}">
                    <a16:rowId xmlns:a16="http://schemas.microsoft.com/office/drawing/2014/main" val="922337985"/>
                  </a:ext>
                </a:extLst>
              </a:tr>
              <a:tr h="917980">
                <a:tc>
                  <a:txBody>
                    <a:bodyPr/>
                    <a:lstStyle/>
                    <a:p>
                      <a:r>
                        <a:rPr lang="tr-TR" dirty="0"/>
                        <a:t>Anlamları vardır.</a:t>
                      </a:r>
                    </a:p>
                  </a:txBody>
                  <a:tcPr/>
                </a:tc>
                <a:tc>
                  <a:txBody>
                    <a:bodyPr/>
                    <a:lstStyle/>
                    <a:p>
                      <a:r>
                        <a:rPr lang="tr-TR" dirty="0"/>
                        <a:t>Anlamları yoktur.</a:t>
                      </a:r>
                    </a:p>
                  </a:txBody>
                  <a:tcPr/>
                </a:tc>
                <a:extLst>
                  <a:ext uri="{0D108BD9-81ED-4DB2-BD59-A6C34878D82A}">
                    <a16:rowId xmlns:a16="http://schemas.microsoft.com/office/drawing/2014/main" val="614079055"/>
                  </a:ext>
                </a:extLst>
              </a:tr>
              <a:tr h="917980">
                <a:tc>
                  <a:txBody>
                    <a:bodyPr/>
                    <a:lstStyle/>
                    <a:p>
                      <a:r>
                        <a:rPr lang="tr-TR" dirty="0"/>
                        <a:t>İçeriğin nasıl davranması gerektiğini açıklar.</a:t>
                      </a:r>
                    </a:p>
                  </a:txBody>
                  <a:tcPr/>
                </a:tc>
                <a:tc>
                  <a:txBody>
                    <a:bodyPr/>
                    <a:lstStyle/>
                    <a:p>
                      <a:r>
                        <a:rPr lang="tr-TR" dirty="0"/>
                        <a:t>Herhangi bir şey içerebilir.</a:t>
                      </a:r>
                    </a:p>
                  </a:txBody>
                  <a:tcPr/>
                </a:tc>
                <a:extLst>
                  <a:ext uri="{0D108BD9-81ED-4DB2-BD59-A6C34878D82A}">
                    <a16:rowId xmlns:a16="http://schemas.microsoft.com/office/drawing/2014/main" val="1680936129"/>
                  </a:ext>
                </a:extLst>
              </a:tr>
              <a:tr h="917980">
                <a:tc>
                  <a:txBody>
                    <a:bodyPr/>
                    <a:lstStyle/>
                    <a:p>
                      <a:r>
                        <a:rPr lang="tr-TR" dirty="0"/>
                        <a:t>Kendilerine özgü öznitelikleri olan yapılardır.</a:t>
                      </a:r>
                    </a:p>
                  </a:txBody>
                  <a:tcPr/>
                </a:tc>
                <a:tc>
                  <a:txBody>
                    <a:bodyPr/>
                    <a:lstStyle/>
                    <a:p>
                      <a:r>
                        <a:rPr lang="tr-TR" dirty="0"/>
                        <a:t>‘</a:t>
                      </a:r>
                      <a:r>
                        <a:rPr lang="tr-TR" dirty="0" err="1"/>
                        <a:t>class</a:t>
                      </a:r>
                      <a:r>
                        <a:rPr lang="tr-TR" dirty="0"/>
                        <a:t>’  özniteliği bu yapılarla çalışmak için kullanılır.</a:t>
                      </a:r>
                    </a:p>
                  </a:txBody>
                  <a:tcPr/>
                </a:tc>
                <a:extLst>
                  <a:ext uri="{0D108BD9-81ED-4DB2-BD59-A6C34878D82A}">
                    <a16:rowId xmlns:a16="http://schemas.microsoft.com/office/drawing/2014/main" val="2365530346"/>
                  </a:ext>
                </a:extLst>
              </a:tr>
            </a:tbl>
          </a:graphicData>
        </a:graphic>
      </p:graphicFrame>
    </p:spTree>
    <p:extLst>
      <p:ext uri="{BB962C8B-B14F-4D97-AF65-F5344CB8AC3E}">
        <p14:creationId xmlns:p14="http://schemas.microsoft.com/office/powerpoint/2010/main" val="144453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C734-0196-4066-A5FC-58FA001D33DC}"/>
              </a:ext>
            </a:extLst>
          </p:cNvPr>
          <p:cNvSpPr>
            <a:spLocks noGrp="1"/>
          </p:cNvSpPr>
          <p:nvPr>
            <p:ph type="title"/>
          </p:nvPr>
        </p:nvSpPr>
        <p:spPr>
          <a:xfrm>
            <a:off x="1141413" y="337352"/>
            <a:ext cx="9905998" cy="985422"/>
          </a:xfrm>
        </p:spPr>
        <p:txBody>
          <a:bodyPr/>
          <a:lstStyle/>
          <a:p>
            <a:pPr algn="ctr"/>
            <a:r>
              <a:rPr lang="tr-TR" dirty="0" err="1">
                <a:solidFill>
                  <a:srgbClr val="FF0000"/>
                </a:solidFill>
              </a:rPr>
              <a:t>Colspan</a:t>
            </a:r>
            <a:r>
              <a:rPr lang="tr-TR" dirty="0">
                <a:solidFill>
                  <a:srgbClr val="FF0000"/>
                </a:solidFill>
              </a:rPr>
              <a:t> ve </a:t>
            </a:r>
            <a:r>
              <a:rPr lang="tr-TR" dirty="0" err="1">
                <a:solidFill>
                  <a:srgbClr val="FF0000"/>
                </a:solidFill>
              </a:rPr>
              <a:t>rowspan</a:t>
            </a:r>
            <a:r>
              <a:rPr lang="tr-TR" dirty="0">
                <a:solidFill>
                  <a:srgbClr val="FF0000"/>
                </a:solidFill>
              </a:rPr>
              <a:t> nedir ?</a:t>
            </a:r>
          </a:p>
        </p:txBody>
      </p:sp>
      <p:sp>
        <p:nvSpPr>
          <p:cNvPr id="3" name="Content Placeholder 2">
            <a:extLst>
              <a:ext uri="{FF2B5EF4-FFF2-40B4-BE49-F238E27FC236}">
                <a16:creationId xmlns:a16="http://schemas.microsoft.com/office/drawing/2014/main" id="{0E9344A1-B72E-4370-A4DE-A9D8F697B42B}"/>
              </a:ext>
            </a:extLst>
          </p:cNvPr>
          <p:cNvSpPr>
            <a:spLocks noGrp="1"/>
          </p:cNvSpPr>
          <p:nvPr>
            <p:ph idx="1"/>
          </p:nvPr>
        </p:nvSpPr>
        <p:spPr>
          <a:xfrm>
            <a:off x="1141412" y="1367162"/>
            <a:ext cx="9905999" cy="985421"/>
          </a:xfrm>
        </p:spPr>
        <p:txBody>
          <a:bodyPr>
            <a:normAutofit/>
          </a:bodyPr>
          <a:lstStyle/>
          <a:p>
            <a:r>
              <a:rPr lang="tr-TR" dirty="0"/>
              <a:t>Tablo hücrelerini birleştirirken yatay elemanlar için </a:t>
            </a:r>
            <a:r>
              <a:rPr lang="tr-TR" dirty="0" err="1"/>
              <a:t>colspan</a:t>
            </a:r>
            <a:r>
              <a:rPr lang="tr-TR" dirty="0"/>
              <a:t> dikey elemanlar için </a:t>
            </a:r>
            <a:r>
              <a:rPr lang="tr-TR" dirty="0" err="1"/>
              <a:t>rowspan</a:t>
            </a:r>
            <a:r>
              <a:rPr lang="tr-TR" dirty="0"/>
              <a:t> kullanıyoruz.</a:t>
            </a:r>
          </a:p>
        </p:txBody>
      </p:sp>
      <p:pic>
        <p:nvPicPr>
          <p:cNvPr id="4" name="Picture 3">
            <a:extLst>
              <a:ext uri="{FF2B5EF4-FFF2-40B4-BE49-F238E27FC236}">
                <a16:creationId xmlns:a16="http://schemas.microsoft.com/office/drawing/2014/main" id="{6584F901-A1E5-43C3-9D2D-6C6670CD2496}"/>
              </a:ext>
            </a:extLst>
          </p:cNvPr>
          <p:cNvPicPr>
            <a:picLocks noChangeAspect="1"/>
          </p:cNvPicPr>
          <p:nvPr/>
        </p:nvPicPr>
        <p:blipFill>
          <a:blip r:embed="rId2"/>
          <a:stretch>
            <a:fillRect/>
          </a:stretch>
        </p:blipFill>
        <p:spPr>
          <a:xfrm>
            <a:off x="3727789" y="2396971"/>
            <a:ext cx="7319622" cy="4044401"/>
          </a:xfrm>
          <a:prstGeom prst="rect">
            <a:avLst/>
          </a:prstGeom>
        </p:spPr>
      </p:pic>
    </p:spTree>
    <p:extLst>
      <p:ext uri="{BB962C8B-B14F-4D97-AF65-F5344CB8AC3E}">
        <p14:creationId xmlns:p14="http://schemas.microsoft.com/office/powerpoint/2010/main" val="4046579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151</TotalTime>
  <Words>712</Words>
  <Application>Microsoft Office PowerPoint</Application>
  <PresentationFormat>Widescreen</PresentationFormat>
  <Paragraphs>64</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Tw Cen MT</vt:lpstr>
      <vt:lpstr>Circuit</vt:lpstr>
      <vt:lpstr>1.Hafta 1.gün</vt:lpstr>
      <vt:lpstr>PowerPoint Presentation</vt:lpstr>
      <vt:lpstr>PowerPoint Presentation</vt:lpstr>
      <vt:lpstr>HTTP yapısı nedir ne için kullanılır?  </vt:lpstr>
      <vt:lpstr>npm  nodejs nedir?</vt:lpstr>
      <vt:lpstr>Neden java 8 kullanılıyor?</vt:lpstr>
      <vt:lpstr>PowerPoint Presentation</vt:lpstr>
      <vt:lpstr>Semantic ve non-semantic ELEMANLARIN FARKLARI</vt:lpstr>
      <vt:lpstr>Colspan ve rowspan nedir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1.Hafta 1.gün</dc:title>
  <dc:creator>EMRE YILDIZ</dc:creator>
  <cp:lastModifiedBy>EMRE YILDIZ</cp:lastModifiedBy>
  <cp:revision>16</cp:revision>
  <dcterms:created xsi:type="dcterms:W3CDTF">2022-05-23T19:25:20Z</dcterms:created>
  <dcterms:modified xsi:type="dcterms:W3CDTF">2022-05-24T22:47:43Z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1f6e3689-f26f-4db5-9933-98e4471b70f7</vt:lpwstr>
  </property>
  <property fmtid="{D5CDD505-2E9C-101B-9397-08002B2CF9AE}" pid="3" name="TURKCELLCLASSIFICATION">
    <vt:lpwstr>TURKCELL DAHİLİ</vt:lpwstr>
  </property>
</Properties>
</file>