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5"/>
  </p:normalViewPr>
  <p:slideViewPr>
    <p:cSldViewPr snapToGrid="0">
      <p:cViewPr varScale="1">
        <p:scale>
          <a:sx n="100" d="100"/>
          <a:sy n="100" d="100"/>
        </p:scale>
        <p:origin x="1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BA49-08B7-5D40-83A3-5057124C3D31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AF78-48E6-0040-B403-87BB966401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2791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BA49-08B7-5D40-83A3-5057124C3D31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AF78-48E6-0040-B403-87BB966401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105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BA49-08B7-5D40-83A3-5057124C3D31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AF78-48E6-0040-B403-87BB966401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003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BA49-08B7-5D40-83A3-5057124C3D31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AF78-48E6-0040-B403-87BB966401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33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BA49-08B7-5D40-83A3-5057124C3D31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AF78-48E6-0040-B403-87BB966401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441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BA49-08B7-5D40-83A3-5057124C3D31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AF78-48E6-0040-B403-87BB966401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830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BA49-08B7-5D40-83A3-5057124C3D31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AF78-48E6-0040-B403-87BB9664012F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9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BA49-08B7-5D40-83A3-5057124C3D31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AF78-48E6-0040-B403-87BB966401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256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BA49-08B7-5D40-83A3-5057124C3D31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AF78-48E6-0040-B403-87BB966401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254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BA49-08B7-5D40-83A3-5057124C3D31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AF78-48E6-0040-B403-87BB966401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296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5A0BA49-08B7-5D40-83A3-5057124C3D31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AF78-48E6-0040-B403-87BB966401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280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5A0BA49-08B7-5D40-83A3-5057124C3D31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1A4AF78-48E6-0040-B403-87BB966401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130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B337A4-45DB-2057-1F4A-25560F1C7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Dsa</a:t>
            </a:r>
            <a:r>
              <a:rPr lang="tr-TR" dirty="0"/>
              <a:t> 210 </a:t>
            </a:r>
            <a:r>
              <a:rPr lang="tr-TR" dirty="0" err="1"/>
              <a:t>term</a:t>
            </a:r>
            <a:r>
              <a:rPr lang="tr-TR" dirty="0"/>
              <a:t> </a:t>
            </a:r>
            <a:r>
              <a:rPr lang="tr-TR" dirty="0" err="1"/>
              <a:t>project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EFD8560-5F01-C173-98EF-7C1ACE53D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Emre Yontucu 32463</a:t>
            </a:r>
          </a:p>
        </p:txBody>
      </p:sp>
    </p:spTree>
    <p:extLst>
      <p:ext uri="{BB962C8B-B14F-4D97-AF65-F5344CB8AC3E}">
        <p14:creationId xmlns:p14="http://schemas.microsoft.com/office/powerpoint/2010/main" val="2878544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0CE0D0-CCDC-5AD2-2247-824E46B3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r-TR" sz="2400" dirty="0" err="1">
                <a:solidFill>
                  <a:schemeClr val="tx1"/>
                </a:solidFill>
              </a:rPr>
              <a:t>Food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categorıes</a:t>
            </a:r>
            <a:endParaRPr lang="tr-TR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ekran görüntüsü, çizgi, metin, diyagram içeren bir resim&#10;&#10;Açıklama otomatik olarak oluşturuldu">
            <a:extLst>
              <a:ext uri="{FF2B5EF4-FFF2-40B4-BE49-F238E27FC236}">
                <a16:creationId xmlns:a16="http://schemas.microsoft.com/office/drawing/2014/main" id="{8F8F275A-71F0-4D17-8677-C642812B7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3607" y="442314"/>
            <a:ext cx="5408612" cy="2711187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B8196ED-45EE-F700-2B71-24B789736DDB}"/>
              </a:ext>
            </a:extLst>
          </p:cNvPr>
          <p:cNvSpPr txBox="1"/>
          <p:nvPr/>
        </p:nvSpPr>
        <p:spPr>
          <a:xfrm>
            <a:off x="5896178" y="3436090"/>
            <a:ext cx="55234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Traditional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food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like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kebap,lahmacun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is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least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expensive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has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most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predictable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spending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pattern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Other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has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highest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variability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indicating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that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it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might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include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luxury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occasional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items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Spending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on 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Home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Made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Fast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Food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is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moderate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with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Home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Made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having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slightly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higher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median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spending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than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Fast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Food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plot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highlights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differences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in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spending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behavior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across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food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categories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with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clear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distinctions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between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consistency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variability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1618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272D99-0F5C-AAF7-74DC-751FFD1C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tx1"/>
                </a:solidFill>
              </a:rPr>
              <a:t>HYPOTHESIS TESTING AND P-VALUE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484629-56D2-2C75-495A-1F598FBC6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585" y="3281280"/>
            <a:ext cx="5475890" cy="3862552"/>
          </a:xfrm>
        </p:spPr>
        <p:txBody>
          <a:bodyPr anchor="ctr">
            <a:normAutofit/>
          </a:bodyPr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output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shows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daily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spending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frequency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results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of a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hypothesis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test.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test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compares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weekday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weekend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spending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T-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statistic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is </a:t>
            </a:r>
            <a:r>
              <a:rPr lang="tr-TR" dirty="0"/>
              <a:t>-</a:t>
            </a:r>
            <a:r>
              <a:rPr lang="tr-TR" dirty="0">
                <a:solidFill>
                  <a:srgbClr val="FF0000"/>
                </a:solidFill>
              </a:rPr>
              <a:t>0.288</a:t>
            </a:r>
            <a:r>
              <a:rPr lang="tr-TR" b="0" i="0" u="none" strike="noStrike" dirty="0">
                <a:solidFill>
                  <a:srgbClr val="FF0000"/>
                </a:solidFill>
                <a:effectLst/>
                <a:latin typeface="-webkit-standard"/>
              </a:rPr>
              <a:t> 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P-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value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is </a:t>
            </a:r>
            <a:r>
              <a:rPr lang="tr-TR" dirty="0">
                <a:solidFill>
                  <a:srgbClr val="FF0000"/>
                </a:solidFill>
              </a:rPr>
              <a:t>0.773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Since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P-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value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greater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than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0.05,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conclusion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that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no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significant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difference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between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weekday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weekend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spending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results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saved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in a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report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named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tr-TR" dirty="0" err="1">
                <a:solidFill>
                  <a:srgbClr val="FF0000"/>
                </a:solidFill>
              </a:rPr>
              <a:t>Spending_Frequency_Hypothesis_Testing_Report_Numpy_Only.txt</a:t>
            </a:r>
            <a:r>
              <a:rPr lang="tr-TR" b="0" i="0" u="none" strike="noStrike" dirty="0">
                <a:solidFill>
                  <a:srgbClr val="FF0000"/>
                </a:solidFill>
                <a:effectLst/>
                <a:latin typeface="-webkit-standard"/>
              </a:rPr>
              <a:t>.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5" name="Resim 4" descr="metin, 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39E6BEC8-A65A-2CE8-A770-B2B101B2C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1276"/>
            <a:ext cx="5064585" cy="328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32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EA1F16-99A0-34F4-EA4C-A330D017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354" y="410447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r-TR" sz="2400" dirty="0" err="1">
                <a:solidFill>
                  <a:schemeClr val="tx1"/>
                </a:solidFill>
              </a:rPr>
              <a:t>dEFINING</a:t>
            </a:r>
            <a:r>
              <a:rPr lang="tr-TR" sz="2400" dirty="0">
                <a:solidFill>
                  <a:schemeClr val="tx1"/>
                </a:solidFill>
              </a:rPr>
              <a:t> HYPOTHESIS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9CBF3E-4E7E-EB90-8E02-19104BEC7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061" y="-1631644"/>
            <a:ext cx="7243493" cy="5252722"/>
          </a:xfrm>
        </p:spPr>
        <p:txBody>
          <a:bodyPr anchor="ctr">
            <a:normAutofit/>
          </a:bodyPr>
          <a:lstStyle/>
          <a:p>
            <a:r>
              <a:rPr lang="tr-TR" b="1" dirty="0" err="1">
                <a:solidFill>
                  <a:schemeClr val="bg1"/>
                </a:solidFill>
              </a:rPr>
              <a:t>Null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Hypothesis</a:t>
            </a:r>
            <a:r>
              <a:rPr lang="tr-TR" b="1" dirty="0">
                <a:solidFill>
                  <a:schemeClr val="bg1"/>
                </a:solidFill>
              </a:rPr>
              <a:t> (H₀):</a:t>
            </a:r>
            <a:r>
              <a:rPr lang="tr-TR" dirty="0">
                <a:solidFill>
                  <a:schemeClr val="bg1"/>
                </a:solidFill>
              </a:rPr>
              <a:t> </a:t>
            </a:r>
            <a:r>
              <a:rPr lang="tr-TR" dirty="0" err="1">
                <a:solidFill>
                  <a:schemeClr val="bg1"/>
                </a:solidFill>
              </a:rPr>
              <a:t>There</a:t>
            </a:r>
            <a:r>
              <a:rPr lang="tr-TR" dirty="0">
                <a:solidFill>
                  <a:schemeClr val="bg1"/>
                </a:solidFill>
              </a:rPr>
              <a:t> is </a:t>
            </a:r>
            <a:r>
              <a:rPr lang="tr-TR" dirty="0" err="1">
                <a:solidFill>
                  <a:schemeClr val="bg1"/>
                </a:solidFill>
              </a:rPr>
              <a:t>no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significant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difference</a:t>
            </a:r>
            <a:r>
              <a:rPr lang="tr-TR" dirty="0">
                <a:solidFill>
                  <a:schemeClr val="bg1"/>
                </a:solidFill>
              </a:rPr>
              <a:t> in </a:t>
            </a:r>
            <a:r>
              <a:rPr lang="tr-TR" dirty="0" err="1">
                <a:solidFill>
                  <a:schemeClr val="bg1"/>
                </a:solidFill>
              </a:rPr>
              <a:t>daily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spending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amounts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between</a:t>
            </a:r>
            <a:r>
              <a:rPr lang="tr-TR" dirty="0">
                <a:solidFill>
                  <a:schemeClr val="bg1"/>
                </a:solidFill>
              </a:rPr>
              <a:t> </a:t>
            </a:r>
            <a:r>
              <a:rPr lang="tr-TR" b="1" dirty="0" err="1">
                <a:solidFill>
                  <a:schemeClr val="bg1"/>
                </a:solidFill>
              </a:rPr>
              <a:t>Weekdays</a:t>
            </a:r>
            <a:r>
              <a:rPr lang="tr-TR" dirty="0">
                <a:solidFill>
                  <a:schemeClr val="bg1"/>
                </a:solidFill>
              </a:rPr>
              <a:t> 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 </a:t>
            </a:r>
            <a:r>
              <a:rPr lang="tr-TR" b="1" dirty="0" err="1">
                <a:solidFill>
                  <a:schemeClr val="bg1"/>
                </a:solidFill>
              </a:rPr>
              <a:t>Weekends</a:t>
            </a:r>
            <a:r>
              <a:rPr lang="tr-TR" dirty="0" err="1">
                <a:solidFill>
                  <a:schemeClr val="bg1"/>
                </a:solidFill>
              </a:rPr>
              <a:t>.</a:t>
            </a:r>
            <a:r>
              <a:rPr lang="tr-TR" b="1" dirty="0" err="1">
                <a:solidFill>
                  <a:schemeClr val="bg1"/>
                </a:solidFill>
              </a:rPr>
              <a:t>Alternative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Hypothesis</a:t>
            </a:r>
            <a:r>
              <a:rPr lang="tr-TR" b="1" dirty="0">
                <a:solidFill>
                  <a:schemeClr val="bg1"/>
                </a:solidFill>
              </a:rPr>
              <a:t> (Hₐ):</a:t>
            </a:r>
            <a:r>
              <a:rPr lang="tr-TR" dirty="0">
                <a:solidFill>
                  <a:schemeClr val="bg1"/>
                </a:solidFill>
              </a:rPr>
              <a:t> </a:t>
            </a:r>
            <a:r>
              <a:rPr lang="tr-TR" dirty="0" err="1">
                <a:solidFill>
                  <a:schemeClr val="bg1"/>
                </a:solidFill>
              </a:rPr>
              <a:t>There</a:t>
            </a:r>
            <a:r>
              <a:rPr lang="tr-TR" dirty="0">
                <a:solidFill>
                  <a:schemeClr val="bg1"/>
                </a:solidFill>
              </a:rPr>
              <a:t> is a </a:t>
            </a:r>
            <a:r>
              <a:rPr lang="tr-TR" dirty="0" err="1">
                <a:solidFill>
                  <a:schemeClr val="bg1"/>
                </a:solidFill>
              </a:rPr>
              <a:t>significant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difference</a:t>
            </a:r>
            <a:r>
              <a:rPr lang="tr-TR" dirty="0">
                <a:solidFill>
                  <a:schemeClr val="bg1"/>
                </a:solidFill>
              </a:rPr>
              <a:t> in </a:t>
            </a:r>
            <a:r>
              <a:rPr lang="tr-TR" dirty="0" err="1">
                <a:solidFill>
                  <a:schemeClr val="bg1"/>
                </a:solidFill>
              </a:rPr>
              <a:t>daily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spending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amounts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between</a:t>
            </a:r>
            <a:r>
              <a:rPr lang="tr-TR" dirty="0">
                <a:solidFill>
                  <a:schemeClr val="bg1"/>
                </a:solidFill>
              </a:rPr>
              <a:t> </a:t>
            </a:r>
            <a:r>
              <a:rPr lang="tr-TR" b="1" dirty="0" err="1">
                <a:solidFill>
                  <a:schemeClr val="bg1"/>
                </a:solidFill>
              </a:rPr>
              <a:t>Weekdays</a:t>
            </a:r>
            <a:r>
              <a:rPr lang="tr-TR" dirty="0">
                <a:solidFill>
                  <a:schemeClr val="bg1"/>
                </a:solidFill>
              </a:rPr>
              <a:t> 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 </a:t>
            </a:r>
            <a:r>
              <a:rPr lang="tr-TR" b="1" dirty="0" err="1">
                <a:solidFill>
                  <a:schemeClr val="bg1"/>
                </a:solidFill>
              </a:rPr>
              <a:t>Weekends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EDE6782-6065-E197-F864-83C62E894ADE}"/>
              </a:ext>
            </a:extLst>
          </p:cNvPr>
          <p:cNvSpPr txBox="1"/>
          <p:nvPr/>
        </p:nvSpPr>
        <p:spPr>
          <a:xfrm>
            <a:off x="5523470" y="1631091"/>
            <a:ext cx="6668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b="1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Selecting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 Test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Statistic</a:t>
            </a:r>
            <a:br>
              <a:rPr lang="tr-TR" dirty="0"/>
            </a:b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selected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independent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samples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 T-test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because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comparing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means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of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daily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spending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amounts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between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two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independent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groups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(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Weekdays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Weekends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).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C98632C-5E9F-A0D4-090A-C67690FD3BE4}"/>
              </a:ext>
            </a:extLst>
          </p:cNvPr>
          <p:cNvSpPr txBox="1"/>
          <p:nvPr/>
        </p:nvSpPr>
        <p:spPr>
          <a:xfrm>
            <a:off x="5528416" y="3277243"/>
            <a:ext cx="6663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Determining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Significance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 Level</a:t>
            </a:r>
            <a:br>
              <a:rPr lang="tr-TR" dirty="0"/>
            </a:b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significance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level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(</a:t>
            </a:r>
            <a:r>
              <a:rPr lang="el-G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α)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was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set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0.05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representing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 5% risk of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rejecting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null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hypothesis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when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it is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true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639B2A9A-9661-C518-C85A-179B1297DD2A}"/>
              </a:ext>
            </a:extLst>
          </p:cNvPr>
          <p:cNvSpPr txBox="1"/>
          <p:nvPr/>
        </p:nvSpPr>
        <p:spPr>
          <a:xfrm>
            <a:off x="5523470" y="4646396"/>
            <a:ext cx="6668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aligns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with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your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analysis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hypothesis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testing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results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shown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your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project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where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P-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value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(0.773)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was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greater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than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0.05,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leading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conclusion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that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no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significant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difference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spending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between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weekdays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weekends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tr-TR" dirty="0"/>
          </a:p>
        </p:txBody>
      </p:sp>
      <p:pic>
        <p:nvPicPr>
          <p:cNvPr id="9" name="Google Shape;175;p17">
            <a:extLst>
              <a:ext uri="{FF2B5EF4-FFF2-40B4-BE49-F238E27FC236}">
                <a16:creationId xmlns:a16="http://schemas.microsoft.com/office/drawing/2014/main" id="{5274E169-04A9-5BF8-EB2B-DD316122F4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-50000" t="-50000" r="-50000" b="-50000"/>
          <a:stretch/>
        </p:blipFill>
        <p:spPr>
          <a:xfrm>
            <a:off x="-2094875" y="770713"/>
            <a:ext cx="9447145" cy="6528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8624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05CCE0-41C6-166E-7F2A-E4805D0D3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r-TR" sz="2400" dirty="0" err="1">
                <a:solidFill>
                  <a:schemeClr val="tx1"/>
                </a:solidFill>
              </a:rPr>
              <a:t>Purpose</a:t>
            </a:r>
            <a:r>
              <a:rPr lang="tr-TR" sz="2400" dirty="0">
                <a:solidFill>
                  <a:schemeClr val="tx1"/>
                </a:solidFill>
              </a:rPr>
              <a:t> of </a:t>
            </a:r>
            <a:r>
              <a:rPr lang="tr-TR" sz="2400" dirty="0" err="1">
                <a:solidFill>
                  <a:schemeClr val="tx1"/>
                </a:solidFill>
              </a:rPr>
              <a:t>the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project</a:t>
            </a:r>
            <a:endParaRPr lang="tr-TR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D350D5-8DBE-6BD4-AD74-C87CFC51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algn="l"/>
            <a:r>
              <a:rPr lang="tr-TR" b="0" i="0" u="none" strike="noStrike" dirty="0" err="1">
                <a:solidFill>
                  <a:srgbClr val="1F2328"/>
                </a:solidFill>
                <a:effectLst/>
              </a:rPr>
              <a:t>The</a:t>
            </a:r>
            <a:r>
              <a:rPr lang="tr-TR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</a:rPr>
              <a:t>purpose</a:t>
            </a:r>
            <a:r>
              <a:rPr lang="tr-TR" b="0" i="0" u="none" strike="noStrike" dirty="0">
                <a:solidFill>
                  <a:srgbClr val="1F2328"/>
                </a:solidFill>
                <a:effectLst/>
              </a:rPr>
              <a:t> of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</a:rPr>
              <a:t>this</a:t>
            </a:r>
            <a:r>
              <a:rPr lang="tr-TR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</a:rPr>
              <a:t>project</a:t>
            </a:r>
            <a:r>
              <a:rPr lang="tr-TR" b="0" i="0" u="none" strike="noStrike" dirty="0">
                <a:solidFill>
                  <a:srgbClr val="1F2328"/>
                </a:solidFill>
                <a:effectLst/>
              </a:rPr>
              <a:t> is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</a:rPr>
              <a:t>to</a:t>
            </a:r>
            <a:r>
              <a:rPr lang="tr-TR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</a:rPr>
              <a:t>analyze</a:t>
            </a:r>
            <a:r>
              <a:rPr lang="tr-TR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</a:rPr>
              <a:t>the</a:t>
            </a:r>
            <a:r>
              <a:rPr lang="tr-TR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</a:rPr>
              <a:t>personal</a:t>
            </a:r>
            <a:r>
              <a:rPr lang="tr-TR" b="0" i="0" u="none" strike="noStrike" dirty="0">
                <a:solidFill>
                  <a:srgbClr val="1F2328"/>
                </a:solidFill>
                <a:effectLst/>
              </a:rPr>
              <a:t> data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</a:rPr>
              <a:t>from</a:t>
            </a:r>
            <a:r>
              <a:rPr lang="tr-TR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</a:rPr>
              <a:t>Ticket</a:t>
            </a:r>
            <a:r>
              <a:rPr lang="tr-TR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</a:rPr>
              <a:t>Restaurant</a:t>
            </a:r>
            <a:r>
              <a:rPr lang="tr-TR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</a:rPr>
              <a:t>Card</a:t>
            </a:r>
            <a:r>
              <a:rPr lang="tr-TR" b="0" i="0" u="none" strike="noStrike" dirty="0">
                <a:solidFill>
                  <a:srgbClr val="1F2328"/>
                </a:solidFill>
                <a:effectLst/>
              </a:rPr>
              <a:t>.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</a:rPr>
              <a:t>By</a:t>
            </a:r>
            <a:r>
              <a:rPr lang="tr-TR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</a:rPr>
              <a:t>examining</a:t>
            </a:r>
            <a:r>
              <a:rPr lang="tr-TR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</a:rPr>
              <a:t>this</a:t>
            </a:r>
            <a:r>
              <a:rPr lang="tr-TR" b="0" i="0" u="none" strike="noStrike" dirty="0">
                <a:solidFill>
                  <a:srgbClr val="1F2328"/>
                </a:solidFill>
                <a:effectLst/>
              </a:rPr>
              <a:t> data I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</a:rPr>
              <a:t>aim</a:t>
            </a:r>
            <a:r>
              <a:rPr lang="tr-TR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</a:rPr>
              <a:t>to</a:t>
            </a:r>
            <a:r>
              <a:rPr lang="tr-TR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</a:rPr>
              <a:t>gain</a:t>
            </a:r>
            <a:r>
              <a:rPr lang="tr-TR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</a:rPr>
              <a:t>depper</a:t>
            </a:r>
            <a:r>
              <a:rPr lang="tr-TR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</a:rPr>
              <a:t>insights</a:t>
            </a:r>
            <a:r>
              <a:rPr lang="tr-TR" b="0" i="0" u="none" strike="noStrike" dirty="0">
                <a:solidFill>
                  <a:srgbClr val="1F2328"/>
                </a:solidFill>
                <a:effectLst/>
              </a:rPr>
              <a:t> of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</a:rPr>
              <a:t>by</a:t>
            </a:r>
            <a:r>
              <a:rPr lang="tr-TR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</a:rPr>
              <a:t>spending</a:t>
            </a:r>
            <a:r>
              <a:rPr lang="tr-TR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</a:rPr>
              <a:t>habits</a:t>
            </a:r>
            <a:r>
              <a:rPr lang="tr-TR" b="0" i="0" u="none" strike="noStrike" dirty="0">
                <a:solidFill>
                  <a:srgbClr val="1F2328"/>
                </a:solidFill>
                <a:effectLst/>
              </a:rPr>
              <a:t>.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</a:rPr>
              <a:t>So</a:t>
            </a:r>
            <a:r>
              <a:rPr lang="tr-TR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</a:rPr>
              <a:t>that</a:t>
            </a:r>
            <a:r>
              <a:rPr lang="tr-TR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</a:rPr>
              <a:t>this</a:t>
            </a:r>
            <a:r>
              <a:rPr lang="tr-TR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</a:rPr>
              <a:t>project</a:t>
            </a:r>
            <a:r>
              <a:rPr lang="tr-TR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</a:rPr>
              <a:t>mainly</a:t>
            </a:r>
            <a:r>
              <a:rPr lang="tr-TR" b="0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</a:rPr>
              <a:t>focuses</a:t>
            </a:r>
            <a:r>
              <a:rPr lang="tr-TR" b="0" i="0" u="none" strike="noStrike" dirty="0">
                <a:solidFill>
                  <a:srgbClr val="1F2328"/>
                </a:solidFill>
                <a:effectLst/>
              </a:rPr>
              <a:t> on:</a:t>
            </a:r>
          </a:p>
          <a:p>
            <a:pPr algn="l"/>
            <a:r>
              <a:rPr lang="tr-TR" b="1" i="0" u="none" strike="noStrike" dirty="0">
                <a:solidFill>
                  <a:srgbClr val="1F2328"/>
                </a:solidFill>
                <a:effectLst/>
              </a:rPr>
              <a:t>•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</a:rPr>
              <a:t>Observing</a:t>
            </a:r>
            <a:r>
              <a:rPr lang="tr-TR" b="1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</a:rPr>
              <a:t>my</a:t>
            </a:r>
            <a:r>
              <a:rPr lang="tr-TR" b="1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</a:rPr>
              <a:t>eating</a:t>
            </a:r>
            <a:r>
              <a:rPr lang="tr-TR" b="1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</a:rPr>
              <a:t>behaviours</a:t>
            </a:r>
            <a:r>
              <a:rPr lang="tr-TR" b="1" i="0" u="none" strike="noStrike" dirty="0">
                <a:solidFill>
                  <a:srgbClr val="1F2328"/>
                </a:solidFill>
                <a:effectLst/>
              </a:rPr>
              <a:t>.</a:t>
            </a:r>
          </a:p>
          <a:p>
            <a:pPr algn="l"/>
            <a:r>
              <a:rPr lang="tr-TR" b="1" i="0" u="none" strike="noStrike" dirty="0">
                <a:solidFill>
                  <a:srgbClr val="1F2328"/>
                </a:solidFill>
                <a:effectLst/>
              </a:rPr>
              <a:t>•How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</a:rPr>
              <a:t>my</a:t>
            </a:r>
            <a:r>
              <a:rPr lang="tr-TR" b="1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</a:rPr>
              <a:t>spending</a:t>
            </a:r>
            <a:r>
              <a:rPr lang="tr-TR" b="1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</a:rPr>
              <a:t>habits</a:t>
            </a:r>
            <a:r>
              <a:rPr lang="tr-TR" b="1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</a:rPr>
              <a:t>change</a:t>
            </a:r>
            <a:r>
              <a:rPr lang="tr-TR" b="1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</a:rPr>
              <a:t>between</a:t>
            </a:r>
            <a:r>
              <a:rPr lang="tr-TR" b="1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</a:rPr>
              <a:t>summer</a:t>
            </a:r>
            <a:r>
              <a:rPr lang="tr-TR" b="1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</a:rPr>
              <a:t>and</a:t>
            </a:r>
            <a:r>
              <a:rPr lang="tr-TR" b="1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</a:rPr>
              <a:t>school</a:t>
            </a:r>
            <a:r>
              <a:rPr lang="tr-TR" b="1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</a:rPr>
              <a:t>period</a:t>
            </a:r>
            <a:r>
              <a:rPr lang="tr-TR" b="1" i="0" u="none" strike="noStrike" dirty="0">
                <a:solidFill>
                  <a:srgbClr val="1F2328"/>
                </a:solidFill>
                <a:effectLst/>
              </a:rPr>
              <a:t>.</a:t>
            </a:r>
          </a:p>
          <a:p>
            <a:pPr algn="l"/>
            <a:r>
              <a:rPr lang="tr-TR" b="1" i="0" u="none" strike="noStrike" dirty="0">
                <a:solidFill>
                  <a:srgbClr val="1F2328"/>
                </a:solidFill>
                <a:effectLst/>
              </a:rPr>
              <a:t>•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</a:rPr>
              <a:t>Identifying</a:t>
            </a:r>
            <a:r>
              <a:rPr lang="tr-TR" b="1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</a:rPr>
              <a:t>the</a:t>
            </a:r>
            <a:r>
              <a:rPr lang="tr-TR" b="1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</a:rPr>
              <a:t>food</a:t>
            </a:r>
            <a:r>
              <a:rPr lang="tr-TR" b="1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</a:rPr>
              <a:t>categories</a:t>
            </a:r>
            <a:r>
              <a:rPr lang="tr-TR" b="1" i="0" u="none" strike="noStrike" dirty="0">
                <a:solidFill>
                  <a:srgbClr val="1F2328"/>
                </a:solidFill>
                <a:effectLst/>
              </a:rPr>
              <a:t> I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</a:rPr>
              <a:t>spend</a:t>
            </a:r>
            <a:r>
              <a:rPr lang="tr-TR" b="1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</a:rPr>
              <a:t>most</a:t>
            </a:r>
            <a:r>
              <a:rPr lang="tr-TR" b="1" i="0" u="none" strike="noStrike" dirty="0">
                <a:solidFill>
                  <a:srgbClr val="1F2328"/>
                </a:solidFill>
                <a:effectLst/>
              </a:rPr>
              <a:t> on.</a:t>
            </a:r>
          </a:p>
          <a:p>
            <a:pPr algn="l"/>
            <a:r>
              <a:rPr lang="tr-TR" b="1" i="0" u="none" strike="noStrike" dirty="0">
                <a:solidFill>
                  <a:srgbClr val="1F2328"/>
                </a:solidFill>
                <a:effectLst/>
              </a:rPr>
              <a:t>•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</a:rPr>
              <a:t>Tracking</a:t>
            </a:r>
            <a:r>
              <a:rPr lang="tr-TR" b="1" i="0" u="none" strike="noStrike" dirty="0">
                <a:solidFill>
                  <a:srgbClr val="1F2328"/>
                </a:solidFill>
                <a:effectLst/>
              </a:rPr>
              <a:t> how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</a:rPr>
              <a:t>quickly</a:t>
            </a:r>
            <a:r>
              <a:rPr lang="tr-TR" b="1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</a:rPr>
              <a:t>my</a:t>
            </a:r>
            <a:r>
              <a:rPr lang="tr-TR" b="1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</a:rPr>
              <a:t>balance</a:t>
            </a:r>
            <a:r>
              <a:rPr lang="tr-TR" b="1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</a:rPr>
              <a:t>depletes</a:t>
            </a:r>
            <a:r>
              <a:rPr lang="tr-TR" b="1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</a:rPr>
              <a:t>after</a:t>
            </a:r>
            <a:r>
              <a:rPr lang="tr-TR" b="1" i="0" u="none" strike="noStrike" dirty="0">
                <a:solidFill>
                  <a:srgbClr val="1F2328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</a:rPr>
              <a:t>each</a:t>
            </a:r>
            <a:r>
              <a:rPr lang="tr-TR" b="1" i="0" u="none" strike="noStrike" dirty="0">
                <a:solidFill>
                  <a:srgbClr val="1F2328"/>
                </a:solidFill>
                <a:effectLst/>
              </a:rPr>
              <a:t> top-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</a:rPr>
              <a:t>up</a:t>
            </a:r>
            <a:r>
              <a:rPr lang="tr-TR" b="1" i="0" u="none" strike="noStrike" dirty="0">
                <a:solidFill>
                  <a:srgbClr val="1F2328"/>
                </a:solidFill>
                <a:effectLst/>
              </a:rPr>
              <a:t>.</a:t>
            </a: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321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0A625C-30D8-A347-97F2-F098322F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73" y="757220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17D038-4567-9555-93F1-6976598E3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 algn="l">
              <a:buNone/>
            </a:pP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The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following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tools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will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be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used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in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this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project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</a:p>
          <a:p>
            <a:pPr marL="0" indent="0" algn="l">
              <a:buNone/>
            </a:pP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Python</a:t>
            </a:r>
            <a:r>
              <a:rPr lang="tr-TR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</a:p>
          <a:p>
            <a:pPr marL="0" indent="0" algn="l">
              <a:buNone/>
            </a:pPr>
            <a:r>
              <a:rPr lang="tr-TR" b="1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•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Pandas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For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data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structuring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•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Matplotlib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and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Seaborn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For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visualization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•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Numpy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For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mathematical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computations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•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Jupyter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Notebook: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For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coding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and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analysis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•Excel: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For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handling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the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raw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data.</a:t>
            </a:r>
          </a:p>
          <a:p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5" name="Resim 4" descr="metin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99AA438-C72E-98CF-575E-0C2BF859B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73" y="2942797"/>
            <a:ext cx="3467100" cy="774700"/>
          </a:xfrm>
          <a:prstGeom prst="rect">
            <a:avLst/>
          </a:prstGeom>
        </p:spPr>
      </p:pic>
      <p:pic>
        <p:nvPicPr>
          <p:cNvPr id="7" name="Resim 6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39A5EE27-7399-BE02-29D0-714E352B8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789" y="4960264"/>
            <a:ext cx="7772400" cy="150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21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BD14DF-A27C-371B-5944-CF2E2B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algn="l"/>
            <a:r>
              <a:rPr lang="tr-TR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The</a:t>
            </a:r>
            <a:r>
              <a:rPr lang="tr-TR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data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was</a:t>
            </a:r>
            <a:r>
              <a:rPr lang="tr-TR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retrieved</a:t>
            </a:r>
            <a:r>
              <a:rPr lang="tr-TR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from</a:t>
            </a:r>
            <a:r>
              <a:rPr lang="tr-TR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Ticket</a:t>
            </a:r>
            <a:r>
              <a:rPr lang="tr-TR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Restaurant</a:t>
            </a:r>
            <a:r>
              <a:rPr lang="tr-TR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application</a:t>
            </a:r>
            <a:r>
              <a:rPr lang="tr-TR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and</a:t>
            </a:r>
            <a:r>
              <a:rPr lang="tr-TR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exported</a:t>
            </a:r>
            <a:r>
              <a:rPr lang="tr-TR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in Excel format.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This</a:t>
            </a:r>
            <a:r>
              <a:rPr lang="tr-TR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Excel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table</a:t>
            </a:r>
            <a:r>
              <a:rPr lang="tr-TR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shows</a:t>
            </a:r>
            <a:r>
              <a:rPr lang="tr-TR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the</a:t>
            </a:r>
            <a:r>
              <a:rPr lang="tr-TR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Name of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the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restaurant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that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the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transaction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took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place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Date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that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where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the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transaction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took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place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The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amount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of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spending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during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the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transaction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Balance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left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after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the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transaction</a:t>
            </a:r>
            <a:r>
              <a:rPr lang="tr-TR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5" name="Resim 4" descr="metin, ekran görüntüsü, menü, sayı, numara içeren bir resim&#10;&#10;Açıklama otomatik olarak oluşturuldu">
            <a:extLst>
              <a:ext uri="{FF2B5EF4-FFF2-40B4-BE49-F238E27FC236}">
                <a16:creationId xmlns:a16="http://schemas.microsoft.com/office/drawing/2014/main" id="{BB07F8ED-1565-F9C0-D18F-B370AF2DD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77" y="1717589"/>
            <a:ext cx="4911434" cy="361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94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A5F328-6E21-4C80-CB01-A36291E0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r-TR" sz="2400" dirty="0" err="1">
                <a:solidFill>
                  <a:schemeClr val="tx1"/>
                </a:solidFill>
              </a:rPr>
              <a:t>Balance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deplatıon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analysıs</a:t>
            </a:r>
            <a:endParaRPr lang="tr-TR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ekran görüntüsü, çizgi, metin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04BC7CBE-0A9B-4FF9-9F31-0985DC1F8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72985"/>
            <a:ext cx="5408612" cy="3371121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4396A31B-234C-AD7D-DA54-C5CD4609BC13}"/>
              </a:ext>
            </a:extLst>
          </p:cNvPr>
          <p:cNvSpPr txBox="1"/>
          <p:nvPr/>
        </p:nvSpPr>
        <p:spPr>
          <a:xfrm>
            <a:off x="5361836" y="3428999"/>
            <a:ext cx="68769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scatter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plot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titled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Balance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Depletion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 Analysis"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depicts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relationship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between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duration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 (in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days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)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on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x-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axis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amount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depleted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 (in TRY)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on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y-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axis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6F435F9D-0083-59F1-9E4C-DFD49781441E}"/>
              </a:ext>
            </a:extLst>
          </p:cNvPr>
          <p:cNvSpPr txBox="1"/>
          <p:nvPr/>
        </p:nvSpPr>
        <p:spPr>
          <a:xfrm>
            <a:off x="5315061" y="4666592"/>
            <a:ext cx="5496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In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first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10-20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days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higher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spending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occurred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balance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was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depleted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more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rapidly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during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period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6032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969DEA-CA26-FCFC-185E-81D0E441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r-TR" sz="2400" dirty="0" err="1">
                <a:solidFill>
                  <a:schemeClr val="tx1"/>
                </a:solidFill>
              </a:rPr>
              <a:t>Hıghest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spendıngs</a:t>
            </a:r>
            <a:endParaRPr lang="tr-TR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ekran görüntüsü, öykü gelişim çizgisi; kumpas; grafiğini çıkarma, diyagram içeren bir resim&#10;&#10;Açıklama otomatik olarak oluşturuldu">
            <a:extLst>
              <a:ext uri="{FF2B5EF4-FFF2-40B4-BE49-F238E27FC236}">
                <a16:creationId xmlns:a16="http://schemas.microsoft.com/office/drawing/2014/main" id="{42743660-AB4A-EBEE-8267-74ED9CC64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3607" y="545565"/>
            <a:ext cx="5408612" cy="2727107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BE102C48-39C3-A4AA-471C-3134E7C3F701}"/>
              </a:ext>
            </a:extLst>
          </p:cNvPr>
          <p:cNvSpPr txBox="1"/>
          <p:nvPr/>
        </p:nvSpPr>
        <p:spPr>
          <a:xfrm>
            <a:off x="5595260" y="3731741"/>
            <a:ext cx="65967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plot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shows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spending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amounts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top 10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restaurants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in TRY. 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Akademi Gurme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Little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Caesars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have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big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range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of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spending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with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some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high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amounts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 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Pizza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Bulls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has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smallest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range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meaning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people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spend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similar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amounts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 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McDonald’s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has a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balanced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shape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while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Lens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Bigchefs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has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more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high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spending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Spending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very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different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between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restaurants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0719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CFED7F-8E4F-D66F-EC1D-E340548B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tx1"/>
                </a:solidFill>
              </a:rPr>
              <a:t>WEEKDAYS VS WEEKEND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, ekran görüntüsü, diyagram, çizgi içeren bir resim&#10;&#10;Açıklama otomatik olarak oluşturuldu">
            <a:extLst>
              <a:ext uri="{FF2B5EF4-FFF2-40B4-BE49-F238E27FC236}">
                <a16:creationId xmlns:a16="http://schemas.microsoft.com/office/drawing/2014/main" id="{6E00F6AF-ABFC-03F5-2A3B-63D4C07B4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3607" y="523872"/>
            <a:ext cx="5408612" cy="3042344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F3D447B7-C982-DD8D-CD8B-4371E6B206E5}"/>
              </a:ext>
            </a:extLst>
          </p:cNvPr>
          <p:cNvSpPr txBox="1"/>
          <p:nvPr/>
        </p:nvSpPr>
        <p:spPr>
          <a:xfrm>
            <a:off x="5654046" y="4090090"/>
            <a:ext cx="6007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bar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chart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compares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spending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on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weekdays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weekends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in TRY.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Weekday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spending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green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bars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 is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consistently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higher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than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weekend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spending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pink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bars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).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highest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spending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occurs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from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Monday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Friday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while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Saturday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Sunday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show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lower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total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amounts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suggests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that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spending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more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frequent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larger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on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weekdays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compared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weekends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9189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359380-7909-2BD5-3B49-5BB77911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r-TR" sz="2400" dirty="0" err="1">
                <a:solidFill>
                  <a:schemeClr val="tx1"/>
                </a:solidFill>
              </a:rPr>
              <a:t>Summer</a:t>
            </a:r>
            <a:r>
              <a:rPr lang="tr-TR" sz="2400" dirty="0">
                <a:solidFill>
                  <a:schemeClr val="tx1"/>
                </a:solidFill>
              </a:rPr>
              <a:t> break </a:t>
            </a:r>
            <a:r>
              <a:rPr lang="tr-TR" sz="2400" dirty="0" err="1">
                <a:solidFill>
                  <a:schemeClr val="tx1"/>
                </a:solidFill>
              </a:rPr>
              <a:t>vs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school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perıod</a:t>
            </a:r>
            <a:endParaRPr lang="tr-TR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ekran görüntüsü, çizgi, metin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1FFF071E-1626-9604-810F-C3998D235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9224" y="333191"/>
            <a:ext cx="5408612" cy="3398990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23E37C9-7B94-F866-8910-998E39EAE7B1}"/>
              </a:ext>
            </a:extLst>
          </p:cNvPr>
          <p:cNvSpPr txBox="1"/>
          <p:nvPr/>
        </p:nvSpPr>
        <p:spPr>
          <a:xfrm>
            <a:off x="5943600" y="3863929"/>
            <a:ext cx="59065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line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chart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shows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total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spending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(in TRY)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during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school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period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summer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Spending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during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school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period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is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much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higher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around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25,000 TRY,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while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summer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spending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drops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significantly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below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5,000 TRY.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indicates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that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spending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is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more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frequent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larger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during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school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period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compared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summer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months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sharp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decline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highlights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notable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difference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in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spending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habits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between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these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two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periods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3444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C45E29-18F3-C5AC-3C00-B18865D9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tx1"/>
                </a:solidFill>
              </a:rPr>
              <a:t>TOTAL SPENDING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metin, ekran görüntüsü, çizgi, diyagram içeren bir resim&#10;&#10;Açıklama otomatik olarak oluşturuldu">
            <a:extLst>
              <a:ext uri="{FF2B5EF4-FFF2-40B4-BE49-F238E27FC236}">
                <a16:creationId xmlns:a16="http://schemas.microsoft.com/office/drawing/2014/main" id="{815FF413-3E4C-E072-EAF3-FEF0C4EE1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247" y="148281"/>
            <a:ext cx="5117120" cy="3763028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33884757-83A7-5133-6536-0FF9BF880BA2}"/>
              </a:ext>
            </a:extLst>
          </p:cNvPr>
          <p:cNvSpPr txBox="1"/>
          <p:nvPr/>
        </p:nvSpPr>
        <p:spPr>
          <a:xfrm>
            <a:off x="5505833" y="4149198"/>
            <a:ext cx="64953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bar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chart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compares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total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spending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(in TRY)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during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school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period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summer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Unlike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previous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chart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spending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in 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summer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significantly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higher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exceeding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400,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while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spending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during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school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period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lower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around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200.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indicates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that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more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money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spent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during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summer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possibly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due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increased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activities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vacations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leisure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expenses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8179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ket">
  <a:themeElements>
    <a:clrScheme name="Gri Tonlamalı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843</Words>
  <Application>Microsoft Macintosh PowerPoint</Application>
  <PresentationFormat>Geniş ekran</PresentationFormat>
  <Paragraphs>47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-apple-system</vt:lpstr>
      <vt:lpstr>-webkit-standard</vt:lpstr>
      <vt:lpstr>Arial</vt:lpstr>
      <vt:lpstr>Gill Sans MT</vt:lpstr>
      <vt:lpstr>Paket</vt:lpstr>
      <vt:lpstr>Dsa 210 term project</vt:lpstr>
      <vt:lpstr>Purpose of the project</vt:lpstr>
      <vt:lpstr>TOOLS</vt:lpstr>
      <vt:lpstr>PowerPoint Sunusu</vt:lpstr>
      <vt:lpstr>Balance deplatıon analysıs</vt:lpstr>
      <vt:lpstr>Hıghest spendıngs</vt:lpstr>
      <vt:lpstr>WEEKDAYS VS WEEKEND</vt:lpstr>
      <vt:lpstr>Summer break vs school perıod</vt:lpstr>
      <vt:lpstr>TOTAL SPENDING</vt:lpstr>
      <vt:lpstr>Food categorıes</vt:lpstr>
      <vt:lpstr>HYPOTHESIS TESTING AND P-VALUE</vt:lpstr>
      <vt:lpstr>dEFINING HYPOTHESIS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210 term project</dc:title>
  <dc:creator>Emre Yontucu</dc:creator>
  <cp:lastModifiedBy>Emre Yontucu</cp:lastModifiedBy>
  <cp:revision>2</cp:revision>
  <dcterms:created xsi:type="dcterms:W3CDTF">2025-01-10T10:48:37Z</dcterms:created>
  <dcterms:modified xsi:type="dcterms:W3CDTF">2025-01-10T15:08:55Z</dcterms:modified>
</cp:coreProperties>
</file>