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26"/>
    <p:restoredTop sz="94626"/>
  </p:normalViewPr>
  <p:slideViewPr>
    <p:cSldViewPr snapToGrid="0" snapToObjects="1">
      <p:cViewPr varScale="1">
        <p:scale>
          <a:sx n="57" d="100"/>
          <a:sy n="57" d="100"/>
        </p:scale>
        <p:origin x="184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E706709-A457-4944-8ADF-5440927CE702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3756A03-72AC-6A46-A2AF-6B26E7CA29CC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0525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6709-A457-4944-8ADF-5440927CE702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6A03-72AC-6A46-A2AF-6B26E7CA2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81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6709-A457-4944-8ADF-5440927CE702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6A03-72AC-6A46-A2AF-6B26E7CA2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7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6709-A457-4944-8ADF-5440927CE702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6A03-72AC-6A46-A2AF-6B26E7CA2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5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706709-A457-4944-8ADF-5440927CE702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756A03-72AC-6A46-A2AF-6B26E7CA29C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79307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6709-A457-4944-8ADF-5440927CE702}" type="datetimeFigureOut">
              <a:rPr lang="en-US" smtClean="0"/>
              <a:t>4/21/19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6A03-72AC-6A46-A2AF-6B26E7CA2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825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6709-A457-4944-8ADF-5440927CE702}" type="datetimeFigureOut">
              <a:rPr lang="en-US" smtClean="0"/>
              <a:t>4/21/19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6A03-72AC-6A46-A2AF-6B26E7CA2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4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6709-A457-4944-8ADF-5440927CE702}" type="datetimeFigureOut">
              <a:rPr lang="en-US" smtClean="0"/>
              <a:t>4/21/19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6A03-72AC-6A46-A2AF-6B26E7CA2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8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6709-A457-4944-8ADF-5440927CE702}" type="datetimeFigureOut">
              <a:rPr lang="en-US" smtClean="0"/>
              <a:t>4/21/19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6A03-72AC-6A46-A2AF-6B26E7CA2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9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706709-A457-4944-8ADF-5440927CE702}" type="datetimeFigureOut">
              <a:rPr lang="en-US" smtClean="0"/>
              <a:t>4/21/19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756A03-72AC-6A46-A2AF-6B26E7CA29C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11909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706709-A457-4944-8ADF-5440927CE702}" type="datetimeFigureOut">
              <a:rPr lang="en-US" smtClean="0"/>
              <a:t>4/21/19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756A03-72AC-6A46-A2AF-6B26E7CA29C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074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E706709-A457-4944-8ADF-5440927CE702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3756A03-72AC-6A46-A2AF-6B26E7CA29C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860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  <p:sldLayoutId id="2147484055" r:id="rId4"/>
    <p:sldLayoutId id="2147484056" r:id="rId5"/>
    <p:sldLayoutId id="2147484057" r:id="rId6"/>
    <p:sldLayoutId id="2147484058" r:id="rId7"/>
    <p:sldLayoutId id="2147484059" r:id="rId8"/>
    <p:sldLayoutId id="2147484060" r:id="rId9"/>
    <p:sldLayoutId id="2147484061" r:id="rId10"/>
    <p:sldLayoutId id="214748406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7C30-085A-3049-BC6B-FB9CF09A76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Sunspots!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7740C-6596-E74B-B26F-7ECB7BD909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Emre Yurtbay – STAT 421</a:t>
            </a:r>
          </a:p>
        </p:txBody>
      </p:sp>
    </p:spTree>
    <p:extLst>
      <p:ext uri="{BB962C8B-B14F-4D97-AF65-F5344CB8AC3E}">
        <p14:creationId xmlns:p14="http://schemas.microsoft.com/office/powerpoint/2010/main" val="326214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8E01-7923-5042-B570-4E8D602F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Sunspots?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CE006-4359-224B-9C02-152F53A35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Temporary phenomena on the Sun's photosphere that appear as spots darker than the surrounding areas</a:t>
            </a:r>
          </a:p>
          <a:p>
            <a:r>
              <a:rPr lang="en-US" dirty="0"/>
              <a:t>Sunspot occurrence can be used to help predict many things</a:t>
            </a:r>
          </a:p>
          <a:p>
            <a:pPr lvl="1"/>
            <a:r>
              <a:rPr lang="en-US" dirty="0"/>
              <a:t>Space Weather</a:t>
            </a:r>
          </a:p>
          <a:p>
            <a:pPr lvl="1"/>
            <a:r>
              <a:rPr lang="en-US" dirty="0"/>
              <a:t>Earth Climate</a:t>
            </a:r>
          </a:p>
          <a:p>
            <a:pPr lvl="1"/>
            <a:r>
              <a:rPr lang="en-US" dirty="0"/>
              <a:t>State of the Ionosphere</a:t>
            </a:r>
          </a:p>
          <a:p>
            <a:r>
              <a:rPr lang="en-US" dirty="0"/>
              <a:t>Data we are looking at are </a:t>
            </a:r>
            <a:r>
              <a:rPr lang="en-US" u="sng" dirty="0"/>
              <a:t>yearly sunspot counts</a:t>
            </a:r>
          </a:p>
          <a:p>
            <a:pPr lvl="1"/>
            <a:r>
              <a:rPr lang="en-US" dirty="0"/>
              <a:t>Wolf’s Number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A4CDB1-01DC-044C-9E88-B79D586BE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329" y="3538537"/>
            <a:ext cx="3032383" cy="303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563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DA195-FB9A-6F45-9DA9-95BD0CAEB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70591"/>
          </a:xfrm>
        </p:spPr>
        <p:txBody>
          <a:bodyPr/>
          <a:lstStyle/>
          <a:p>
            <a:r>
              <a:rPr lang="en-US" dirty="0"/>
              <a:t>Key Questions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2A39F-02D1-2F48-8C95-C78FAA1FC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594568"/>
            <a:ext cx="9601200" cy="3581400"/>
          </a:xfrm>
        </p:spPr>
        <p:txBody>
          <a:bodyPr/>
          <a:lstStyle/>
          <a:p>
            <a:r>
              <a:rPr lang="en-US" dirty="0"/>
              <a:t>Can we build a Hidden Markov Model to label years as having low, moderate, and high sunspot activity? Can we find the transition probability from one of these states to another?</a:t>
            </a:r>
          </a:p>
          <a:p>
            <a:r>
              <a:rPr lang="en-US" dirty="0"/>
              <a:t>Can we build a forecast that can help us accurately predict Wolf’s Number many years in advance?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6EA40F-90D4-2041-9094-9E351281A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348" y="3291327"/>
            <a:ext cx="6999178" cy="337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F5F02-563B-7B49-B1A1-A6E15EE9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D7A8B-2465-1E4E-AB46-D912E6461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Sunspots are a rather good phenomenon to model with a Markov chain because the present Wolf’s Number is heavily dependent on past Wolf’s Numbers</a:t>
            </a:r>
          </a:p>
          <a:p>
            <a:r>
              <a:rPr lang="en-US" dirty="0"/>
              <a:t>Fit an HMM of order 1 with 3 hidden states using </a:t>
            </a:r>
            <a:r>
              <a:rPr lang="en-US" dirty="0" err="1"/>
              <a:t>depmix</a:t>
            </a:r>
            <a:endParaRPr lang="en-US" dirty="0"/>
          </a:p>
          <a:p>
            <a:r>
              <a:rPr lang="en-US" dirty="0"/>
              <a:t>S1 = High Intensity, S2 = Moderate Intensity, S3 = Low Intensity</a:t>
            </a:r>
          </a:p>
        </p:txBody>
      </p:sp>
    </p:spTree>
    <p:extLst>
      <p:ext uri="{BB962C8B-B14F-4D97-AF65-F5344CB8AC3E}">
        <p14:creationId xmlns:p14="http://schemas.microsoft.com/office/powerpoint/2010/main" val="308161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CE6973F-4B6B-E040-A7A4-785CC5790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844" y="1534174"/>
            <a:ext cx="4670105" cy="466152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29E8CE-222C-C040-8411-71DA033EF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052" y="2628899"/>
            <a:ext cx="4777561" cy="2104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3430E6-49E5-364E-ABF8-3A58707E6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016" y="1910168"/>
            <a:ext cx="3010900" cy="71873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2C5A6F3-2543-0E47-B512-39CED5E70151}"/>
              </a:ext>
            </a:extLst>
          </p:cNvPr>
          <p:cNvSpPr/>
          <p:nvPr/>
        </p:nvSpPr>
        <p:spPr>
          <a:xfrm>
            <a:off x="1960510" y="1085925"/>
            <a:ext cx="3287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Graph Theoretic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917449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4D3472-EFA2-EF4C-AB42-E3B0B8CDD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414" y="866554"/>
            <a:ext cx="9048897" cy="514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374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DF2AD-4427-8945-BF38-3E77C5F1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Modeling and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99E00-B3F6-694F-B72F-0D572AAEE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Hidden Markov Model was very useful in 1 step ahead forecasts, but what if we want to forecast farther into the future?</a:t>
            </a:r>
          </a:p>
          <a:p>
            <a:r>
              <a:rPr lang="en-US" dirty="0"/>
              <a:t>Used </a:t>
            </a:r>
            <a:r>
              <a:rPr lang="en-US" dirty="0" err="1"/>
              <a:t>auto.arima</a:t>
            </a:r>
            <a:r>
              <a:rPr lang="en-US" dirty="0"/>
              <a:t>() to find the optimal ARIMA model</a:t>
            </a:r>
          </a:p>
          <a:p>
            <a:r>
              <a:rPr lang="en-US" dirty="0"/>
              <a:t>ARIMA(3, 1, 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C5376C-1807-9F47-8507-F7C03A7BD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472" y="3924300"/>
            <a:ext cx="33274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24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6293E1-950D-BB44-992D-B39239E29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2118" y="615634"/>
            <a:ext cx="8102095" cy="5626732"/>
          </a:xfrm>
        </p:spPr>
      </p:pic>
    </p:spTree>
    <p:extLst>
      <p:ext uri="{BB962C8B-B14F-4D97-AF65-F5344CB8AC3E}">
        <p14:creationId xmlns:p14="http://schemas.microsoft.com/office/powerpoint/2010/main" val="1537935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C69E-2536-EC4C-8CF3-BACC5C68B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E09A1-84E1-DE4A-91E3-F5C6B7BA3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Order 1 HMM seems to be a good way to describe the sunspot cycles</a:t>
            </a:r>
          </a:p>
          <a:p>
            <a:r>
              <a:rPr lang="en-US" dirty="0"/>
              <a:t>Using the HMM, we can produce 1 step ahead forecasts</a:t>
            </a:r>
          </a:p>
          <a:p>
            <a:r>
              <a:rPr lang="en-US" dirty="0"/>
              <a:t>An ARIMA forecast is very helpful for farther forecasts into the future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51349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{C6C77460-73D8-7749-A31E-2FDF67547CCB}tf10001072</Template>
  <TotalTime>519</TotalTime>
  <Words>255</Words>
  <Application>Microsoft Macintosh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Sunspots!</vt:lpstr>
      <vt:lpstr>What are Sunspots?</vt:lpstr>
      <vt:lpstr>Key Questions and Objectives</vt:lpstr>
      <vt:lpstr>Hidden Markov Model</vt:lpstr>
      <vt:lpstr>PowerPoint Presentation</vt:lpstr>
      <vt:lpstr>PowerPoint Presentation</vt:lpstr>
      <vt:lpstr>ARIMA Modeling and Forecasting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Sunspots!</dc:title>
  <dc:creator>Emre  Yurtbay</dc:creator>
  <cp:lastModifiedBy>Emre  Yurtbay</cp:lastModifiedBy>
  <cp:revision>12</cp:revision>
  <dcterms:created xsi:type="dcterms:W3CDTF">2019-04-17T00:51:16Z</dcterms:created>
  <dcterms:modified xsi:type="dcterms:W3CDTF">2019-04-21T14:05:47Z</dcterms:modified>
</cp:coreProperties>
</file>