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446" r:id="rId3"/>
    <p:sldId id="435" r:id="rId4"/>
    <p:sldId id="443" r:id="rId5"/>
    <p:sldId id="445" r:id="rId6"/>
    <p:sldId id="440" r:id="rId7"/>
    <p:sldId id="441" r:id="rId8"/>
    <p:sldId id="442" r:id="rId9"/>
    <p:sldId id="444" r:id="rId10"/>
    <p:sldId id="437" r:id="rId11"/>
    <p:sldId id="438" r:id="rId12"/>
    <p:sldId id="439" r:id="rId13"/>
    <p:sldId id="416" r:id="rId14"/>
    <p:sldId id="433" r:id="rId15"/>
    <p:sldId id="434" r:id="rId1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0000"/>
    <a:srgbClr val="FF6600"/>
    <a:srgbClr val="FFFF66"/>
    <a:srgbClr val="99CCFF"/>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71" autoAdjust="0"/>
    <p:restoredTop sz="94505" autoAdjust="0"/>
  </p:normalViewPr>
  <p:slideViewPr>
    <p:cSldViewPr snapToObjects="1">
      <p:cViewPr>
        <p:scale>
          <a:sx n="118" d="100"/>
          <a:sy n="118" d="100"/>
        </p:scale>
        <p:origin x="-300" y="4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2E8EC308-6887-42A1-8FC4-4DA574D562B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99046618-31DB-49F8-8893-C6022A7E77D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12A8EAF9-A099-4688-B356-62928BD3930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F517AFAB-B9C3-4E72-A637-CF8FBF9224A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459CEAC1-7ADC-49D9-87CE-DD8233A491A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6" name="Rectangle 6"/>
          <p:cNvSpPr>
            <a:spLocks noGrp="1" noChangeArrowheads="1"/>
          </p:cNvSpPr>
          <p:nvPr>
            <p:ph type="sldNum" sz="quarter" idx="12"/>
          </p:nvPr>
        </p:nvSpPr>
        <p:spPr>
          <a:ln/>
        </p:spPr>
        <p:txBody>
          <a:bodyPr/>
          <a:lstStyle>
            <a:lvl1pPr>
              <a:defRPr/>
            </a:lvl1pPr>
          </a:lstStyle>
          <a:p>
            <a:pPr>
              <a:defRPr/>
            </a:pPr>
            <a:fld id="{22606514-BE5F-4376-BF94-2A8AD9087CA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7" name="Rectangle 6"/>
          <p:cNvSpPr>
            <a:spLocks noGrp="1" noChangeArrowheads="1"/>
          </p:cNvSpPr>
          <p:nvPr>
            <p:ph type="sldNum" sz="quarter" idx="12"/>
          </p:nvPr>
        </p:nvSpPr>
        <p:spPr>
          <a:ln/>
        </p:spPr>
        <p:txBody>
          <a:bodyPr/>
          <a:lstStyle>
            <a:lvl1pPr>
              <a:defRPr/>
            </a:lvl1pPr>
          </a:lstStyle>
          <a:p>
            <a:pPr>
              <a:defRPr/>
            </a:pPr>
            <a:fld id="{236D603C-8B72-4651-85B2-0FCB763EEFF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9" name="Rectangle 6"/>
          <p:cNvSpPr>
            <a:spLocks noGrp="1" noChangeArrowheads="1"/>
          </p:cNvSpPr>
          <p:nvPr>
            <p:ph type="sldNum" sz="quarter" idx="12"/>
          </p:nvPr>
        </p:nvSpPr>
        <p:spPr>
          <a:ln/>
        </p:spPr>
        <p:txBody>
          <a:bodyPr/>
          <a:lstStyle>
            <a:lvl1pPr>
              <a:defRPr/>
            </a:lvl1pPr>
          </a:lstStyle>
          <a:p>
            <a:pPr>
              <a:defRPr/>
            </a:pPr>
            <a:fld id="{A2E1545D-5DDF-4D2D-9033-BBF53268EB9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5" name="Rectangle 6"/>
          <p:cNvSpPr>
            <a:spLocks noGrp="1" noChangeArrowheads="1"/>
          </p:cNvSpPr>
          <p:nvPr>
            <p:ph type="sldNum" sz="quarter" idx="12"/>
          </p:nvPr>
        </p:nvSpPr>
        <p:spPr>
          <a:ln/>
        </p:spPr>
        <p:txBody>
          <a:bodyPr/>
          <a:lstStyle>
            <a:lvl1pPr>
              <a:defRPr/>
            </a:lvl1pPr>
          </a:lstStyle>
          <a:p>
            <a:pPr>
              <a:defRPr/>
            </a:pPr>
            <a:fld id="{EB68356E-9845-4703-8B46-25AFA696B7C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4" name="Rectangle 6"/>
          <p:cNvSpPr>
            <a:spLocks noGrp="1" noChangeArrowheads="1"/>
          </p:cNvSpPr>
          <p:nvPr>
            <p:ph type="sldNum" sz="quarter" idx="12"/>
          </p:nvPr>
        </p:nvSpPr>
        <p:spPr>
          <a:ln/>
        </p:spPr>
        <p:txBody>
          <a:bodyPr/>
          <a:lstStyle>
            <a:lvl1pPr>
              <a:defRPr/>
            </a:lvl1pPr>
          </a:lstStyle>
          <a:p>
            <a:pPr>
              <a:defRPr/>
            </a:pPr>
            <a:fld id="{71F130BD-7789-4D93-A104-C5287A9EBB6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7" name="Rectangle 6"/>
          <p:cNvSpPr>
            <a:spLocks noGrp="1" noChangeArrowheads="1"/>
          </p:cNvSpPr>
          <p:nvPr>
            <p:ph type="sldNum" sz="quarter" idx="12"/>
          </p:nvPr>
        </p:nvSpPr>
        <p:spPr>
          <a:ln/>
        </p:spPr>
        <p:txBody>
          <a:bodyPr/>
          <a:lstStyle>
            <a:lvl1pPr>
              <a:defRPr/>
            </a:lvl1pPr>
          </a:lstStyle>
          <a:p>
            <a:pPr>
              <a:defRPr/>
            </a:pPr>
            <a:fld id="{14F16C49-66B5-4D6F-8A08-99CE2DE4BCC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Emergency Measures Radio Group (EMRG) - Ottawa ARES</a:t>
            </a:r>
          </a:p>
        </p:txBody>
      </p:sp>
      <p:sp>
        <p:nvSpPr>
          <p:cNvPr id="7" name="Rectangle 6"/>
          <p:cNvSpPr>
            <a:spLocks noGrp="1" noChangeArrowheads="1"/>
          </p:cNvSpPr>
          <p:nvPr>
            <p:ph type="sldNum" sz="quarter" idx="12"/>
          </p:nvPr>
        </p:nvSpPr>
        <p:spPr>
          <a:ln/>
        </p:spPr>
        <p:txBody>
          <a:bodyPr/>
          <a:lstStyle>
            <a:lvl1pPr>
              <a:defRPr/>
            </a:lvl1pPr>
          </a:lstStyle>
          <a:p>
            <a:pPr>
              <a:defRPr/>
            </a:pPr>
            <a:fld id="{3FB0984D-7BAC-4B34-A4AF-E029355FE1B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1" name="Rectangle 7"/>
          <p:cNvSpPr>
            <a:spLocks noChangeArrowheads="1"/>
          </p:cNvSpPr>
          <p:nvPr/>
        </p:nvSpPr>
        <p:spPr bwMode="auto">
          <a:xfrm>
            <a:off x="457200" y="6324600"/>
            <a:ext cx="8229600" cy="381000"/>
          </a:xfrm>
          <a:prstGeom prst="rect">
            <a:avLst/>
          </a:prstGeom>
          <a:noFill/>
          <a:ln w="12700">
            <a:solidFill>
              <a:schemeClr val="tx1"/>
            </a:solidFill>
            <a:miter lim="800000"/>
            <a:headEnd/>
            <a:tailEnd/>
          </a:ln>
          <a:effectLst/>
        </p:spPr>
        <p:txBody>
          <a:bodyPr wrap="none" anchor="ctr"/>
          <a:lstStyle/>
          <a:p>
            <a:pPr>
              <a:defRPr/>
            </a:pPr>
            <a:endParaRPr lang="en-US" dirty="0"/>
          </a:p>
        </p:txBody>
      </p:sp>
      <p:sp>
        <p:nvSpPr>
          <p:cNvPr id="1032" name="Text Box 8"/>
          <p:cNvSpPr txBox="1">
            <a:spLocks noChangeArrowheads="1"/>
          </p:cNvSpPr>
          <p:nvPr/>
        </p:nvSpPr>
        <p:spPr bwMode="auto">
          <a:xfrm>
            <a:off x="457200" y="6324600"/>
            <a:ext cx="923925" cy="304800"/>
          </a:xfrm>
          <a:prstGeom prst="rect">
            <a:avLst/>
          </a:prstGeom>
          <a:noFill/>
          <a:ln w="9525">
            <a:noFill/>
            <a:miter lim="800000"/>
            <a:headEnd/>
            <a:tailEnd/>
          </a:ln>
          <a:effectLst/>
        </p:spPr>
        <p:txBody>
          <a:bodyPr>
            <a:spAutoFit/>
          </a:bodyPr>
          <a:lstStyle/>
          <a:p>
            <a:pPr>
              <a:defRPr/>
            </a:pPr>
            <a:r>
              <a:rPr lang="en-US" sz="1400" b="1" dirty="0"/>
              <a:t>emrg.ca</a:t>
            </a:r>
          </a:p>
        </p:txBody>
      </p:sp>
      <p:sp>
        <p:nvSpPr>
          <p:cNvPr id="1029" name="Rectangle 5"/>
          <p:cNvSpPr>
            <a:spLocks noGrp="1" noChangeArrowheads="1"/>
          </p:cNvSpPr>
          <p:nvPr>
            <p:ph type="ftr" sz="quarter" idx="3"/>
          </p:nvPr>
        </p:nvSpPr>
        <p:spPr bwMode="auto">
          <a:xfrm>
            <a:off x="1511300" y="6324600"/>
            <a:ext cx="60325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Emergency Measures Radio Group (EMRG) - Ottawa ARES</a:t>
            </a:r>
          </a:p>
        </p:txBody>
      </p:sp>
      <p:sp>
        <p:nvSpPr>
          <p:cNvPr id="1030" name="Rectangle 6"/>
          <p:cNvSpPr>
            <a:spLocks noGrp="1" noChangeArrowheads="1"/>
          </p:cNvSpPr>
          <p:nvPr>
            <p:ph type="sldNum" sz="quarter" idx="4"/>
          </p:nvPr>
        </p:nvSpPr>
        <p:spPr bwMode="auto">
          <a:xfrm>
            <a:off x="7596188" y="6324600"/>
            <a:ext cx="1090612"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9F5EA66-09FE-45B8-850C-855F29049F5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Black" pitchFamily="34" charset="0"/>
        </a:defRPr>
      </a:lvl2pPr>
      <a:lvl3pPr algn="ctr" rtl="0" eaLnBrk="0" fontAlgn="base" hangingPunct="0">
        <a:spcBef>
          <a:spcPct val="0"/>
        </a:spcBef>
        <a:spcAft>
          <a:spcPct val="0"/>
        </a:spcAft>
        <a:defRPr sz="4000">
          <a:solidFill>
            <a:schemeClr val="tx2"/>
          </a:solidFill>
          <a:latin typeface="Arial Black" pitchFamily="34" charset="0"/>
        </a:defRPr>
      </a:lvl3pPr>
      <a:lvl4pPr algn="ctr" rtl="0" eaLnBrk="0" fontAlgn="base" hangingPunct="0">
        <a:spcBef>
          <a:spcPct val="0"/>
        </a:spcBef>
        <a:spcAft>
          <a:spcPct val="0"/>
        </a:spcAft>
        <a:defRPr sz="4000">
          <a:solidFill>
            <a:schemeClr val="tx2"/>
          </a:solidFill>
          <a:latin typeface="Arial Black" pitchFamily="34" charset="0"/>
        </a:defRPr>
      </a:lvl4pPr>
      <a:lvl5pPr algn="ctr" rtl="0" eaLnBrk="0" fontAlgn="base" hangingPunct="0">
        <a:spcBef>
          <a:spcPct val="0"/>
        </a:spcBef>
        <a:spcAft>
          <a:spcPct val="0"/>
        </a:spcAft>
        <a:defRPr sz="4000">
          <a:solidFill>
            <a:schemeClr val="tx2"/>
          </a:solidFill>
          <a:latin typeface="Arial Black" pitchFamily="34" charset="0"/>
        </a:defRPr>
      </a:lvl5pPr>
      <a:lvl6pPr marL="457200" algn="ctr" rtl="0" eaLnBrk="1" fontAlgn="base" hangingPunct="1">
        <a:spcBef>
          <a:spcPct val="0"/>
        </a:spcBef>
        <a:spcAft>
          <a:spcPct val="0"/>
        </a:spcAft>
        <a:defRPr sz="4000">
          <a:solidFill>
            <a:schemeClr val="tx2"/>
          </a:solidFill>
          <a:latin typeface="Arial Black" pitchFamily="34" charset="0"/>
        </a:defRPr>
      </a:lvl6pPr>
      <a:lvl7pPr marL="914400" algn="ctr" rtl="0" eaLnBrk="1" fontAlgn="base" hangingPunct="1">
        <a:spcBef>
          <a:spcPct val="0"/>
        </a:spcBef>
        <a:spcAft>
          <a:spcPct val="0"/>
        </a:spcAft>
        <a:defRPr sz="4000">
          <a:solidFill>
            <a:schemeClr val="tx2"/>
          </a:solidFill>
          <a:latin typeface="Arial Black" pitchFamily="34" charset="0"/>
        </a:defRPr>
      </a:lvl7pPr>
      <a:lvl8pPr marL="1371600" algn="ctr" rtl="0" eaLnBrk="1" fontAlgn="base" hangingPunct="1">
        <a:spcBef>
          <a:spcPct val="0"/>
        </a:spcBef>
        <a:spcAft>
          <a:spcPct val="0"/>
        </a:spcAft>
        <a:defRPr sz="4000">
          <a:solidFill>
            <a:schemeClr val="tx2"/>
          </a:solidFill>
          <a:latin typeface="Arial Black" pitchFamily="34" charset="0"/>
        </a:defRPr>
      </a:lvl8pPr>
      <a:lvl9pPr marL="1828800" algn="ctr" rtl="0" eaLnBrk="1" fontAlgn="base" hangingPunct="1">
        <a:spcBef>
          <a:spcPct val="0"/>
        </a:spcBef>
        <a:spcAft>
          <a:spcPct val="0"/>
        </a:spcAft>
        <a:defRPr sz="4000">
          <a:solidFill>
            <a:schemeClr val="tx2"/>
          </a:solidFill>
          <a:latin typeface="Arial Black" pitchFamily="34" charset="0"/>
        </a:defRPr>
      </a:lvl9pPr>
    </p:titleStyle>
    <p:bodyStyle>
      <a:lvl1pPr marL="342900" indent="-342900" algn="l" rtl="0" eaLnBrk="0" fontAlgn="base" hangingPunct="0">
        <a:spcBef>
          <a:spcPct val="4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1679575" y="1036638"/>
            <a:ext cx="2016125" cy="1016000"/>
          </a:xfrm>
          <a:prstGeom prst="rect">
            <a:avLst/>
          </a:prstGeom>
          <a:noFill/>
          <a:ln w="9525">
            <a:solidFill>
              <a:schemeClr val="tx1"/>
            </a:solidFill>
            <a:miter lim="800000"/>
            <a:headEnd/>
            <a:tailEnd/>
          </a:ln>
        </p:spPr>
        <p:txBody>
          <a:bodyPr wrap="none" anchor="ctr"/>
          <a:lstStyle/>
          <a:p>
            <a:endParaRPr lang="en-US"/>
          </a:p>
        </p:txBody>
      </p:sp>
      <p:sp>
        <p:nvSpPr>
          <p:cNvPr id="1028" name="Rectangle 5"/>
          <p:cNvSpPr>
            <a:spLocks noChangeArrowheads="1"/>
          </p:cNvSpPr>
          <p:nvPr/>
        </p:nvSpPr>
        <p:spPr bwMode="auto">
          <a:xfrm>
            <a:off x="1679575" y="2052638"/>
            <a:ext cx="2016125" cy="1016000"/>
          </a:xfrm>
          <a:prstGeom prst="rect">
            <a:avLst/>
          </a:prstGeom>
          <a:noFill/>
          <a:ln w="9525">
            <a:solidFill>
              <a:schemeClr val="tx1"/>
            </a:solidFill>
            <a:miter lim="800000"/>
            <a:headEnd/>
            <a:tailEnd/>
          </a:ln>
        </p:spPr>
        <p:txBody>
          <a:bodyPr wrap="none" anchor="ctr"/>
          <a:lstStyle/>
          <a:p>
            <a:endParaRPr lang="en-US"/>
          </a:p>
        </p:txBody>
      </p:sp>
      <p:sp>
        <p:nvSpPr>
          <p:cNvPr id="1029" name="Rectangle 6"/>
          <p:cNvSpPr>
            <a:spLocks noChangeArrowheads="1"/>
          </p:cNvSpPr>
          <p:nvPr/>
        </p:nvSpPr>
        <p:spPr bwMode="auto">
          <a:xfrm>
            <a:off x="3695700" y="1036638"/>
            <a:ext cx="4038600" cy="1016000"/>
          </a:xfrm>
          <a:prstGeom prst="rect">
            <a:avLst/>
          </a:prstGeom>
          <a:noFill/>
          <a:ln w="9525">
            <a:solidFill>
              <a:schemeClr val="tx1"/>
            </a:solidFill>
            <a:miter lim="800000"/>
            <a:headEnd/>
            <a:tailEnd/>
          </a:ln>
        </p:spPr>
        <p:txBody>
          <a:bodyPr wrap="none" anchor="ctr"/>
          <a:lstStyle/>
          <a:p>
            <a:endParaRPr lang="en-US"/>
          </a:p>
        </p:txBody>
      </p:sp>
      <p:sp>
        <p:nvSpPr>
          <p:cNvPr id="1030" name="Rectangle 7"/>
          <p:cNvSpPr>
            <a:spLocks noChangeArrowheads="1"/>
          </p:cNvSpPr>
          <p:nvPr/>
        </p:nvSpPr>
        <p:spPr bwMode="auto">
          <a:xfrm>
            <a:off x="3695700" y="2052638"/>
            <a:ext cx="4038600" cy="1016000"/>
          </a:xfrm>
          <a:prstGeom prst="rect">
            <a:avLst/>
          </a:prstGeom>
          <a:noFill/>
          <a:ln w="9525">
            <a:solidFill>
              <a:schemeClr val="tx1"/>
            </a:solidFill>
            <a:miter lim="800000"/>
            <a:headEnd/>
            <a:tailEnd/>
          </a:ln>
        </p:spPr>
        <p:txBody>
          <a:bodyPr wrap="none" anchor="ctr"/>
          <a:lstStyle/>
          <a:p>
            <a:endParaRPr lang="en-US"/>
          </a:p>
        </p:txBody>
      </p:sp>
      <p:sp>
        <p:nvSpPr>
          <p:cNvPr id="1031" name="Text Box 8"/>
          <p:cNvSpPr txBox="1">
            <a:spLocks noChangeArrowheads="1"/>
          </p:cNvSpPr>
          <p:nvPr/>
        </p:nvSpPr>
        <p:spPr bwMode="auto">
          <a:xfrm>
            <a:off x="3886200" y="1230313"/>
            <a:ext cx="3581400" cy="701675"/>
          </a:xfrm>
          <a:prstGeom prst="rect">
            <a:avLst/>
          </a:prstGeom>
          <a:noFill/>
          <a:ln w="9525">
            <a:noFill/>
            <a:miter lim="800000"/>
            <a:headEnd/>
            <a:tailEnd/>
          </a:ln>
        </p:spPr>
        <p:txBody>
          <a:bodyPr>
            <a:spAutoFit/>
          </a:bodyPr>
          <a:lstStyle/>
          <a:p>
            <a:pPr algn="ctr" eaLnBrk="0" hangingPunct="0"/>
            <a:r>
              <a:rPr lang="en-CA" sz="2000" b="1">
                <a:latin typeface="Bookman Old Style" pitchFamily="18" charset="0"/>
              </a:rPr>
              <a:t>EMERGENCY MEASURES RADIO GROUP</a:t>
            </a:r>
            <a:endParaRPr lang="en-GB" sz="2000" b="1">
              <a:latin typeface="Bookman Old Style" pitchFamily="18" charset="0"/>
            </a:endParaRPr>
          </a:p>
        </p:txBody>
      </p:sp>
      <p:sp>
        <p:nvSpPr>
          <p:cNvPr id="1032" name="Text Box 9"/>
          <p:cNvSpPr txBox="1">
            <a:spLocks noChangeArrowheads="1"/>
          </p:cNvSpPr>
          <p:nvPr/>
        </p:nvSpPr>
        <p:spPr bwMode="auto">
          <a:xfrm>
            <a:off x="4572000" y="2370138"/>
            <a:ext cx="2163763" cy="396875"/>
          </a:xfrm>
          <a:prstGeom prst="rect">
            <a:avLst/>
          </a:prstGeom>
          <a:noFill/>
          <a:ln w="9525">
            <a:noFill/>
            <a:miter lim="800000"/>
            <a:headEnd/>
            <a:tailEnd/>
          </a:ln>
        </p:spPr>
        <p:txBody>
          <a:bodyPr wrap="none">
            <a:spAutoFit/>
          </a:bodyPr>
          <a:lstStyle/>
          <a:p>
            <a:pPr eaLnBrk="0" hangingPunct="0"/>
            <a:r>
              <a:rPr lang="en-CA" sz="2000" b="1">
                <a:latin typeface="Bookman Old Style" pitchFamily="18" charset="0"/>
              </a:rPr>
              <a:t>OTTAWA ARES</a:t>
            </a:r>
            <a:endParaRPr lang="en-GB" sz="2000" b="1">
              <a:latin typeface="Bookman Old Style" pitchFamily="18" charset="0"/>
            </a:endParaRPr>
          </a:p>
        </p:txBody>
      </p:sp>
      <p:sp>
        <p:nvSpPr>
          <p:cNvPr id="1033" name="Text Box 10"/>
          <p:cNvSpPr txBox="1">
            <a:spLocks noChangeArrowheads="1"/>
          </p:cNvSpPr>
          <p:nvPr/>
        </p:nvSpPr>
        <p:spPr bwMode="auto">
          <a:xfrm>
            <a:off x="2624138" y="3068638"/>
            <a:ext cx="4111625" cy="336550"/>
          </a:xfrm>
          <a:prstGeom prst="rect">
            <a:avLst/>
          </a:prstGeom>
          <a:noFill/>
          <a:ln w="9525">
            <a:noFill/>
            <a:miter lim="800000"/>
            <a:headEnd/>
            <a:tailEnd/>
          </a:ln>
        </p:spPr>
        <p:txBody>
          <a:bodyPr wrap="none">
            <a:spAutoFit/>
          </a:bodyPr>
          <a:lstStyle/>
          <a:p>
            <a:pPr eaLnBrk="0" hangingPunct="0"/>
            <a:r>
              <a:rPr lang="en-CA" sz="1600">
                <a:latin typeface="Bookman Old Style" pitchFamily="18" charset="0"/>
              </a:rPr>
              <a:t>Two Names - One Group - One Purpose</a:t>
            </a:r>
            <a:endParaRPr lang="en-GB" sz="1600">
              <a:latin typeface="Bookman Old Style" pitchFamily="18" charset="0"/>
            </a:endParaRPr>
          </a:p>
        </p:txBody>
      </p:sp>
      <p:pic>
        <p:nvPicPr>
          <p:cNvPr id="1034" name="Picture 11" descr="EMRG Logo"/>
          <p:cNvPicPr>
            <a:picLocks noChangeAspect="1" noChangeArrowheads="1"/>
          </p:cNvPicPr>
          <p:nvPr/>
        </p:nvPicPr>
        <p:blipFill>
          <a:blip r:embed="rId3" cstate="print"/>
          <a:srcRect/>
          <a:stretch>
            <a:fillRect/>
          </a:stretch>
        </p:blipFill>
        <p:spPr bwMode="auto">
          <a:xfrm>
            <a:off x="2052638" y="1089025"/>
            <a:ext cx="1300162" cy="842963"/>
          </a:xfrm>
          <a:prstGeom prst="rect">
            <a:avLst/>
          </a:prstGeom>
          <a:noFill/>
          <a:ln w="9525">
            <a:noFill/>
            <a:miter lim="800000"/>
            <a:headEnd/>
            <a:tailEnd/>
          </a:ln>
        </p:spPr>
      </p:pic>
      <p:graphicFrame>
        <p:nvGraphicFramePr>
          <p:cNvPr id="1026" name="Object 12"/>
          <p:cNvGraphicFramePr>
            <a:graphicFrameLocks noChangeAspect="1"/>
          </p:cNvGraphicFramePr>
          <p:nvPr/>
        </p:nvGraphicFramePr>
        <p:xfrm>
          <a:off x="2286000" y="2084388"/>
          <a:ext cx="838200" cy="850900"/>
        </p:xfrm>
        <a:graphic>
          <a:graphicData uri="http://schemas.openxmlformats.org/presentationml/2006/ole">
            <p:oleObj spid="_x0000_s1026" name="Document" r:id="rId4" imgW="838800" imgH="851400" progId="Word.Document.8">
              <p:embed/>
            </p:oleObj>
          </a:graphicData>
        </a:graphic>
      </p:graphicFrame>
      <p:sp>
        <p:nvSpPr>
          <p:cNvPr id="1035" name="Text Box 13"/>
          <p:cNvSpPr txBox="1">
            <a:spLocks noChangeArrowheads="1"/>
          </p:cNvSpPr>
          <p:nvPr/>
        </p:nvSpPr>
        <p:spPr bwMode="auto">
          <a:xfrm>
            <a:off x="381000" y="315913"/>
            <a:ext cx="1524000" cy="304800"/>
          </a:xfrm>
          <a:prstGeom prst="rect">
            <a:avLst/>
          </a:prstGeom>
          <a:noFill/>
          <a:ln w="9525">
            <a:noFill/>
            <a:miter lim="800000"/>
            <a:headEnd/>
            <a:tailEnd/>
          </a:ln>
        </p:spPr>
        <p:txBody>
          <a:bodyPr>
            <a:spAutoFit/>
          </a:bodyPr>
          <a:lstStyle/>
          <a:p>
            <a:pPr eaLnBrk="0" hangingPunct="0"/>
            <a:r>
              <a:rPr lang="en-GB" sz="1400" b="1" dirty="0" smtClean="0"/>
              <a:t>EMRG-801</a:t>
            </a:r>
            <a:endParaRPr lang="en-GB" sz="1400" b="1" dirty="0"/>
          </a:p>
        </p:txBody>
      </p:sp>
      <p:sp>
        <p:nvSpPr>
          <p:cNvPr id="1036" name="Text Box 14"/>
          <p:cNvSpPr txBox="1">
            <a:spLocks noChangeArrowheads="1"/>
          </p:cNvSpPr>
          <p:nvPr/>
        </p:nvSpPr>
        <p:spPr bwMode="auto">
          <a:xfrm>
            <a:off x="5562600" y="315913"/>
            <a:ext cx="3182938" cy="304800"/>
          </a:xfrm>
          <a:prstGeom prst="rect">
            <a:avLst/>
          </a:prstGeom>
          <a:noFill/>
          <a:ln w="9525">
            <a:noFill/>
            <a:miter lim="800000"/>
            <a:headEnd/>
            <a:tailEnd/>
          </a:ln>
        </p:spPr>
        <p:txBody>
          <a:bodyPr>
            <a:spAutoFit/>
          </a:bodyPr>
          <a:lstStyle/>
          <a:p>
            <a:pPr algn="r" eaLnBrk="0" hangingPunct="0"/>
            <a:r>
              <a:rPr lang="en-GB" sz="1400" b="1"/>
              <a:t>Self Study Training Course</a:t>
            </a:r>
          </a:p>
        </p:txBody>
      </p:sp>
      <p:sp>
        <p:nvSpPr>
          <p:cNvPr id="1037" name="Line 15"/>
          <p:cNvSpPr>
            <a:spLocks noChangeShapeType="1"/>
          </p:cNvSpPr>
          <p:nvPr/>
        </p:nvSpPr>
        <p:spPr bwMode="auto">
          <a:xfrm>
            <a:off x="381000" y="762000"/>
            <a:ext cx="8364538" cy="0"/>
          </a:xfrm>
          <a:prstGeom prst="line">
            <a:avLst/>
          </a:prstGeom>
          <a:noFill/>
          <a:ln w="57150" cmpd="thickThin">
            <a:solidFill>
              <a:schemeClr val="tx1"/>
            </a:solidFill>
            <a:round/>
            <a:headEnd/>
            <a:tailEnd/>
          </a:ln>
        </p:spPr>
        <p:txBody>
          <a:bodyPr wrap="none" anchor="ctr"/>
          <a:lstStyle/>
          <a:p>
            <a:endParaRPr lang="en-CA"/>
          </a:p>
        </p:txBody>
      </p:sp>
      <p:sp>
        <p:nvSpPr>
          <p:cNvPr id="2064" name="Text Box 16"/>
          <p:cNvSpPr txBox="1">
            <a:spLocks noChangeArrowheads="1"/>
          </p:cNvSpPr>
          <p:nvPr/>
        </p:nvSpPr>
        <p:spPr bwMode="auto">
          <a:xfrm>
            <a:off x="381000" y="3886200"/>
            <a:ext cx="8364538" cy="1446550"/>
          </a:xfrm>
          <a:prstGeom prst="rect">
            <a:avLst/>
          </a:prstGeom>
          <a:noFill/>
          <a:ln w="9525">
            <a:noFill/>
            <a:miter lim="800000"/>
            <a:headEnd/>
            <a:tailEnd/>
          </a:ln>
          <a:effectLst/>
        </p:spPr>
        <p:txBody>
          <a:bodyPr>
            <a:spAutoFit/>
          </a:bodyPr>
          <a:lstStyle/>
          <a:p>
            <a:pPr algn="ctr" eaLnBrk="0" hangingPunct="0">
              <a:spcBef>
                <a:spcPts val="600"/>
              </a:spcBef>
              <a:defRPr/>
            </a:pPr>
            <a:r>
              <a:rPr lang="en-GB" sz="2800" b="1" dirty="0" smtClean="0">
                <a:effectLst>
                  <a:outerShdw blurRad="38100" dist="38100" dir="2700000" algn="tl">
                    <a:srgbClr val="C0C0C0"/>
                  </a:outerShdw>
                </a:effectLst>
                <a:latin typeface="Arial Black" pitchFamily="34" charset="0"/>
              </a:rPr>
              <a:t>IMS For Amateur Radio</a:t>
            </a:r>
          </a:p>
          <a:p>
            <a:pPr algn="ctr" eaLnBrk="0" hangingPunct="0">
              <a:spcBef>
                <a:spcPts val="2400"/>
              </a:spcBef>
              <a:defRPr/>
            </a:pPr>
            <a:r>
              <a:rPr lang="en-GB" sz="4000" b="1" dirty="0" smtClean="0">
                <a:effectLst>
                  <a:outerShdw blurRad="38100" dist="38100" dir="2700000" algn="tl">
                    <a:srgbClr val="C0C0C0"/>
                  </a:outerShdw>
                </a:effectLst>
                <a:latin typeface="Arial Black" pitchFamily="34" charset="0"/>
              </a:rPr>
              <a:t>Introduction</a:t>
            </a:r>
            <a:endParaRPr lang="en-GB" sz="4000" b="1" dirty="0">
              <a:effectLst>
                <a:outerShdw blurRad="38100" dist="38100" dir="2700000" algn="tl">
                  <a:srgbClr val="C0C0C0"/>
                </a:outerShdw>
              </a:effectLst>
              <a:latin typeface="Arial Black" pitchFamily="34" charset="0"/>
            </a:endParaRPr>
          </a:p>
        </p:txBody>
      </p:sp>
      <p:sp>
        <p:nvSpPr>
          <p:cNvPr id="1039" name="Rectangle 20"/>
          <p:cNvSpPr>
            <a:spLocks noChangeArrowheads="1"/>
          </p:cNvSpPr>
          <p:nvPr/>
        </p:nvSpPr>
        <p:spPr bwMode="auto">
          <a:xfrm>
            <a:off x="381000" y="6326188"/>
            <a:ext cx="8364538" cy="315912"/>
          </a:xfrm>
          <a:prstGeom prst="rect">
            <a:avLst/>
          </a:prstGeom>
          <a:noFill/>
          <a:ln w="9525">
            <a:solidFill>
              <a:schemeClr val="tx1"/>
            </a:solidFill>
            <a:miter lim="800000"/>
            <a:headEnd/>
            <a:tailEnd/>
          </a:ln>
        </p:spPr>
        <p:txBody>
          <a:bodyPr wrap="none" anchor="ctr"/>
          <a:lstStyle/>
          <a:p>
            <a:pPr algn="ctr"/>
            <a:endParaRPr lang="en-US"/>
          </a:p>
        </p:txBody>
      </p:sp>
      <p:sp>
        <p:nvSpPr>
          <p:cNvPr id="1040" name="Text Box 22"/>
          <p:cNvSpPr txBox="1">
            <a:spLocks noChangeArrowheads="1"/>
          </p:cNvSpPr>
          <p:nvPr/>
        </p:nvSpPr>
        <p:spPr bwMode="auto">
          <a:xfrm>
            <a:off x="381000" y="6326188"/>
            <a:ext cx="2916238" cy="307975"/>
          </a:xfrm>
          <a:prstGeom prst="rect">
            <a:avLst/>
          </a:prstGeom>
          <a:noFill/>
          <a:ln w="9525">
            <a:noFill/>
            <a:miter lim="800000"/>
            <a:headEnd/>
            <a:tailEnd/>
          </a:ln>
        </p:spPr>
        <p:txBody>
          <a:bodyPr wrap="none">
            <a:spAutoFit/>
          </a:bodyPr>
          <a:lstStyle/>
          <a:p>
            <a:r>
              <a:rPr lang="en-US" sz="1400" dirty="0"/>
              <a:t>Date Of Last Change:  </a:t>
            </a:r>
            <a:r>
              <a:rPr lang="en-US" sz="1400" dirty="0" smtClean="0"/>
              <a:t>2011-04-02</a:t>
            </a:r>
            <a:endParaRPr lang="en-US" sz="1400" dirty="0"/>
          </a:p>
        </p:txBody>
      </p:sp>
      <p:sp>
        <p:nvSpPr>
          <p:cNvPr id="1041" name="Text Box 24"/>
          <p:cNvSpPr txBox="1">
            <a:spLocks noChangeArrowheads="1"/>
          </p:cNvSpPr>
          <p:nvPr/>
        </p:nvSpPr>
        <p:spPr bwMode="auto">
          <a:xfrm>
            <a:off x="7467600" y="6337300"/>
            <a:ext cx="1179875" cy="307777"/>
          </a:xfrm>
          <a:prstGeom prst="rect">
            <a:avLst/>
          </a:prstGeom>
          <a:noFill/>
          <a:ln w="9525">
            <a:noFill/>
            <a:miter lim="800000"/>
            <a:headEnd/>
            <a:tailEnd/>
          </a:ln>
        </p:spPr>
        <p:txBody>
          <a:bodyPr wrap="none">
            <a:spAutoFit/>
          </a:bodyPr>
          <a:lstStyle/>
          <a:p>
            <a:r>
              <a:rPr lang="en-US" sz="1400" dirty="0"/>
              <a:t>Version:  </a:t>
            </a:r>
            <a:r>
              <a:rPr lang="en-US" sz="1400" dirty="0" smtClean="0"/>
              <a:t>0.1</a:t>
            </a:r>
            <a:endParaRPr lang="en-US" sz="1400" dirty="0"/>
          </a:p>
        </p:txBody>
      </p:sp>
      <p:sp>
        <p:nvSpPr>
          <p:cNvPr id="1042" name="Text Box 22"/>
          <p:cNvSpPr txBox="1">
            <a:spLocks noChangeArrowheads="1"/>
          </p:cNvSpPr>
          <p:nvPr/>
        </p:nvSpPr>
        <p:spPr bwMode="auto">
          <a:xfrm>
            <a:off x="381000" y="6018213"/>
            <a:ext cx="3302000" cy="307975"/>
          </a:xfrm>
          <a:prstGeom prst="rect">
            <a:avLst/>
          </a:prstGeom>
          <a:noFill/>
          <a:ln w="9525">
            <a:noFill/>
            <a:miter lim="800000"/>
            <a:headEnd/>
            <a:tailEnd/>
          </a:ln>
        </p:spPr>
        <p:txBody>
          <a:bodyPr wrap="none">
            <a:spAutoFit/>
          </a:bodyPr>
          <a:lstStyle/>
          <a:p>
            <a:r>
              <a:rPr lang="en-US" sz="1400"/>
              <a:t>Prepared By: Peter Gamble – VE3BQP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General IMS Training</a:t>
            </a:r>
            <a:endParaRPr lang="en-CA" b="1" dirty="0">
              <a:solidFill>
                <a:srgbClr val="00206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pPr marL="0" indent="0">
              <a:buNone/>
            </a:pPr>
            <a:r>
              <a:rPr lang="en-US" sz="2000" dirty="0" smtClean="0"/>
              <a:t>This set of training documents covers all aspects of using IMS for Amateur Radio from introduction to working with multiple EOCs.</a:t>
            </a:r>
          </a:p>
          <a:p>
            <a:r>
              <a:rPr lang="en-US" sz="2000" dirty="0" smtClean="0"/>
              <a:t>801	Introduction</a:t>
            </a:r>
            <a:endParaRPr lang="en-CA" sz="2000" dirty="0" smtClean="0"/>
          </a:p>
          <a:p>
            <a:r>
              <a:rPr lang="en-US" sz="2000" dirty="0" smtClean="0"/>
              <a:t>802	Understanding Emergency Response</a:t>
            </a:r>
            <a:endParaRPr lang="en-CA" sz="2000" dirty="0" smtClean="0"/>
          </a:p>
          <a:p>
            <a:r>
              <a:rPr lang="en-US" sz="2000" dirty="0" smtClean="0"/>
              <a:t>803	Why Not Use ARCT</a:t>
            </a:r>
          </a:p>
          <a:p>
            <a:r>
              <a:rPr lang="en-US" sz="2000" dirty="0" smtClean="0"/>
              <a:t>804	Getting Started With IMS</a:t>
            </a:r>
            <a:endParaRPr lang="en-CA" sz="2000" dirty="0" smtClean="0"/>
          </a:p>
          <a:p>
            <a:r>
              <a:rPr lang="en-US" sz="2000" dirty="0" smtClean="0"/>
              <a:t>805	Implementing IMS</a:t>
            </a:r>
            <a:endParaRPr lang="en-CA" sz="2000" dirty="0" smtClean="0"/>
          </a:p>
          <a:p>
            <a:r>
              <a:rPr lang="en-US" sz="2000" dirty="0" smtClean="0"/>
              <a:t>806	Advanced IMS</a:t>
            </a:r>
            <a:endParaRPr lang="en-CA" sz="2000" dirty="0" smtClean="0"/>
          </a:p>
          <a:p>
            <a:r>
              <a:rPr lang="en-US" sz="2000" dirty="0" smtClean="0"/>
              <a:t>807	IMS Resource Management</a:t>
            </a:r>
            <a:endParaRPr lang="en-CA" sz="2000" dirty="0" smtClean="0"/>
          </a:p>
          <a:p>
            <a:r>
              <a:rPr lang="en-US" sz="2000" dirty="0" smtClean="0"/>
              <a:t>808	IMS Identification</a:t>
            </a:r>
            <a:endParaRPr lang="en-CA" sz="2000" dirty="0" smtClean="0"/>
          </a:p>
          <a:p>
            <a:r>
              <a:rPr lang="en-US" sz="2000" dirty="0" smtClean="0"/>
              <a:t>809	IMS Forms</a:t>
            </a:r>
            <a:endParaRPr lang="en-CA" sz="2000" dirty="0" smtClean="0"/>
          </a:p>
          <a:p>
            <a:endParaRPr lang="en-CA" sz="2000" dirty="0"/>
          </a:p>
        </p:txBody>
      </p:sp>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solidFill>
                  <a:srgbClr val="002060"/>
                </a:solidFill>
                <a:effectLst>
                  <a:outerShdw blurRad="38100" dist="38100" dir="2700000" algn="tl">
                    <a:srgbClr val="000000">
                      <a:alpha val="43137"/>
                    </a:srgbClr>
                  </a:outerShdw>
                </a:effectLst>
              </a:rPr>
              <a:t>Training For IMS Positions</a:t>
            </a:r>
            <a:endParaRPr lang="en-CA"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029200"/>
          </a:xfrm>
        </p:spPr>
        <p:txBody>
          <a:bodyPr/>
          <a:lstStyle/>
          <a:p>
            <a:pPr marL="0" indent="0">
              <a:buNone/>
            </a:pPr>
            <a:r>
              <a:rPr lang="en-US" sz="2000" dirty="0" smtClean="0"/>
              <a:t>These documents explain the roles and responsibilities for each of these IMS positions, including which forms to complete.</a:t>
            </a:r>
          </a:p>
          <a:p>
            <a:r>
              <a:rPr lang="en-US" sz="2000" dirty="0" smtClean="0"/>
              <a:t>821	Director</a:t>
            </a:r>
            <a:endParaRPr lang="en-CA" sz="2000" dirty="0" smtClean="0"/>
          </a:p>
          <a:p>
            <a:r>
              <a:rPr lang="en-US" sz="2000" dirty="0" smtClean="0"/>
              <a:t>822	Liaison</a:t>
            </a:r>
            <a:endParaRPr lang="en-CA" sz="2000" dirty="0" smtClean="0"/>
          </a:p>
          <a:p>
            <a:r>
              <a:rPr lang="en-US" sz="2000" dirty="0" smtClean="0"/>
              <a:t>823 	Safety Officer</a:t>
            </a:r>
            <a:endParaRPr lang="en-CA" sz="2000" dirty="0" smtClean="0"/>
          </a:p>
          <a:p>
            <a:r>
              <a:rPr lang="en-US" sz="2000" dirty="0" smtClean="0"/>
              <a:t>824	Information Officer</a:t>
            </a:r>
            <a:endParaRPr lang="en-CA" sz="2000" dirty="0" smtClean="0"/>
          </a:p>
          <a:p>
            <a:r>
              <a:rPr lang="en-US" sz="2000" dirty="0" smtClean="0"/>
              <a:t>825	Operations Section Chief</a:t>
            </a:r>
            <a:endParaRPr lang="en-CA" sz="2000" dirty="0" smtClean="0"/>
          </a:p>
          <a:p>
            <a:r>
              <a:rPr lang="en-US" sz="2000" dirty="0" smtClean="0"/>
              <a:t>826	Planning Section Chief</a:t>
            </a:r>
            <a:endParaRPr lang="en-CA" sz="2000" dirty="0" smtClean="0"/>
          </a:p>
          <a:p>
            <a:r>
              <a:rPr lang="en-US" sz="2000" dirty="0" smtClean="0"/>
              <a:t>827	Logistics Section Chief</a:t>
            </a:r>
            <a:endParaRPr lang="en-CA" sz="2000" dirty="0" smtClean="0"/>
          </a:p>
          <a:p>
            <a:r>
              <a:rPr lang="en-US" sz="2000" dirty="0" smtClean="0"/>
              <a:t>828	Admin &amp; Finance Section Chief</a:t>
            </a:r>
            <a:endParaRPr lang="en-CA" sz="2000" dirty="0" smtClean="0"/>
          </a:p>
          <a:p>
            <a:r>
              <a:rPr lang="en-US" sz="2000" dirty="0" smtClean="0"/>
              <a:t>829	Resource Unit Leader</a:t>
            </a:r>
            <a:endParaRPr lang="en-CA" sz="2000" dirty="0" smtClean="0"/>
          </a:p>
          <a:p>
            <a:r>
              <a:rPr lang="en-US" sz="2000" dirty="0" smtClean="0"/>
              <a:t>830	Staging Manager</a:t>
            </a:r>
            <a:endParaRPr lang="en-CA" sz="2000" dirty="0" smtClean="0"/>
          </a:p>
          <a:p>
            <a:endParaRPr lang="en-CA" sz="2000" dirty="0"/>
          </a:p>
        </p:txBody>
      </p:sp>
      <p:sp>
        <p:nvSpPr>
          <p:cNvPr id="4" name="Footer Placeholder 3"/>
          <p:cNvSpPr>
            <a:spLocks noGrp="1"/>
          </p:cNvSpPr>
          <p:nvPr>
            <p:ph type="ftr" sz="quarter" idx="11"/>
          </p:nvPr>
        </p:nvSpPr>
        <p:spPr/>
        <p:txBody>
          <a:bodyPr/>
          <a:lstStyle/>
          <a:p>
            <a:pPr>
              <a:defRPr/>
            </a:pPr>
            <a:r>
              <a:rPr lang="en-US" smtClean="0"/>
              <a:t>Emergency Measures Radio Group (EMRG) - Ottawa ARES</a:t>
            </a:r>
            <a:endParaRPr lang="en-US"/>
          </a:p>
        </p:txBody>
      </p:sp>
      <p:sp>
        <p:nvSpPr>
          <p:cNvPr id="5" name="Slide Number Placeholder 4"/>
          <p:cNvSpPr>
            <a:spLocks noGrp="1"/>
          </p:cNvSpPr>
          <p:nvPr>
            <p:ph type="sldNum" sz="quarter" idx="12"/>
          </p:nvPr>
        </p:nvSpPr>
        <p:spPr/>
        <p:txBody>
          <a:bodyPr/>
          <a:lstStyle/>
          <a:p>
            <a:pPr>
              <a:defRPr/>
            </a:pPr>
            <a:fld id="{459CEAC1-7ADC-49D9-87CE-DD8233A491AE}"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IMS Support Documents</a:t>
            </a:r>
            <a:endParaRPr lang="en-CA"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sz="2000" dirty="0" smtClean="0"/>
              <a:t>These documents are references or guides to support IMS implementation. They are not training material, but must be reviewed as part of training.</a:t>
            </a:r>
          </a:p>
          <a:p>
            <a:r>
              <a:rPr lang="en-US" sz="2000" dirty="0" smtClean="0"/>
              <a:t>851	IMS Forms Supplemental Instructions</a:t>
            </a:r>
            <a:endParaRPr lang="en-CA" sz="2000" dirty="0" smtClean="0"/>
          </a:p>
          <a:p>
            <a:endParaRPr lang="en-CA" sz="2000" dirty="0"/>
          </a:p>
        </p:txBody>
      </p:sp>
      <p:sp>
        <p:nvSpPr>
          <p:cNvPr id="4" name="Footer Placeholder 3"/>
          <p:cNvSpPr>
            <a:spLocks noGrp="1"/>
          </p:cNvSpPr>
          <p:nvPr>
            <p:ph type="ftr" sz="quarter" idx="11"/>
          </p:nvPr>
        </p:nvSpPr>
        <p:spPr/>
        <p:txBody>
          <a:bodyPr/>
          <a:lstStyle/>
          <a:p>
            <a:pPr>
              <a:defRPr/>
            </a:pPr>
            <a:r>
              <a:rPr lang="en-US" smtClean="0"/>
              <a:t>Emergency Measures Radio Group (EMRG) - Ottawa ARES</a:t>
            </a:r>
            <a:endParaRPr lang="en-US"/>
          </a:p>
        </p:txBody>
      </p:sp>
      <p:sp>
        <p:nvSpPr>
          <p:cNvPr id="5" name="Slide Number Placeholder 4"/>
          <p:cNvSpPr>
            <a:spLocks noGrp="1"/>
          </p:cNvSpPr>
          <p:nvPr>
            <p:ph type="sldNum" sz="quarter" idx="12"/>
          </p:nvPr>
        </p:nvSpPr>
        <p:spPr/>
        <p:txBody>
          <a:bodyPr/>
          <a:lstStyle/>
          <a:p>
            <a:pPr>
              <a:defRPr/>
            </a:pPr>
            <a:fld id="{459CEAC1-7ADC-49D9-87CE-DD8233A491AE}"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Review</a:t>
            </a:r>
          </a:p>
        </p:txBody>
      </p:sp>
      <p:sp>
        <p:nvSpPr>
          <p:cNvPr id="47107" name="Content Placeholder 2"/>
          <p:cNvSpPr>
            <a:spLocks noGrp="1"/>
          </p:cNvSpPr>
          <p:nvPr>
            <p:ph idx="1"/>
          </p:nvPr>
        </p:nvSpPr>
        <p:spPr/>
        <p:txBody>
          <a:bodyPr/>
          <a:lstStyle/>
          <a:p>
            <a:r>
              <a:rPr lang="en-US" smtClean="0"/>
              <a:t>To be added</a:t>
            </a:r>
          </a:p>
        </p:txBody>
      </p:sp>
      <p:sp>
        <p:nvSpPr>
          <p:cNvPr id="47108" name="Footer Placeholder 3"/>
          <p:cNvSpPr>
            <a:spLocks noGrp="1"/>
          </p:cNvSpPr>
          <p:nvPr>
            <p:ph type="ftr" sz="quarter" idx="11"/>
          </p:nvPr>
        </p:nvSpPr>
        <p:spPr>
          <a:noFill/>
        </p:spPr>
        <p:txBody>
          <a:bodyPr/>
          <a:lstStyle/>
          <a:p>
            <a:r>
              <a:rPr lang="en-US" smtClean="0"/>
              <a:t>Emergency Measures Radio Group (EMRG) - Ottawa ARES</a:t>
            </a:r>
          </a:p>
        </p:txBody>
      </p:sp>
      <p:sp>
        <p:nvSpPr>
          <p:cNvPr id="47109" name="Slide Number Placeholder 4"/>
          <p:cNvSpPr>
            <a:spLocks noGrp="1"/>
          </p:cNvSpPr>
          <p:nvPr>
            <p:ph type="sldNum" sz="quarter" idx="12"/>
          </p:nvPr>
        </p:nvSpPr>
        <p:spPr>
          <a:noFill/>
        </p:spPr>
        <p:txBody>
          <a:bodyPr/>
          <a:lstStyle/>
          <a:p>
            <a:fld id="{50ABF92C-80C6-48D8-8CAC-EC341D170DE5}"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Answers</a:t>
            </a:r>
          </a:p>
        </p:txBody>
      </p:sp>
      <p:sp>
        <p:nvSpPr>
          <p:cNvPr id="47107" name="Content Placeholder 2"/>
          <p:cNvSpPr>
            <a:spLocks noGrp="1"/>
          </p:cNvSpPr>
          <p:nvPr>
            <p:ph idx="1"/>
          </p:nvPr>
        </p:nvSpPr>
        <p:spPr/>
        <p:txBody>
          <a:bodyPr/>
          <a:lstStyle/>
          <a:p>
            <a:r>
              <a:rPr lang="en-US" smtClean="0"/>
              <a:t>To be added</a:t>
            </a:r>
          </a:p>
        </p:txBody>
      </p:sp>
      <p:sp>
        <p:nvSpPr>
          <p:cNvPr id="47108" name="Footer Placeholder 3"/>
          <p:cNvSpPr>
            <a:spLocks noGrp="1"/>
          </p:cNvSpPr>
          <p:nvPr>
            <p:ph type="ftr" sz="quarter" idx="11"/>
          </p:nvPr>
        </p:nvSpPr>
        <p:spPr>
          <a:noFill/>
        </p:spPr>
        <p:txBody>
          <a:bodyPr/>
          <a:lstStyle/>
          <a:p>
            <a:r>
              <a:rPr lang="en-US" smtClean="0"/>
              <a:t>Emergency Measures Radio Group (EMRG) - Ottawa ARES</a:t>
            </a:r>
          </a:p>
        </p:txBody>
      </p:sp>
      <p:sp>
        <p:nvSpPr>
          <p:cNvPr id="47109" name="Slide Number Placeholder 4"/>
          <p:cNvSpPr>
            <a:spLocks noGrp="1"/>
          </p:cNvSpPr>
          <p:nvPr>
            <p:ph type="sldNum" sz="quarter" idx="12"/>
          </p:nvPr>
        </p:nvSpPr>
        <p:spPr>
          <a:noFill/>
        </p:spPr>
        <p:txBody>
          <a:bodyPr/>
          <a:lstStyle/>
          <a:p>
            <a:fld id="{50ABF92C-80C6-48D8-8CAC-EC341D170DE5}"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Emergency Measures Radio Group (EMRG) - Ottawa ARES</a:t>
            </a:r>
            <a:endParaRPr lang="en-US"/>
          </a:p>
        </p:txBody>
      </p:sp>
      <p:sp>
        <p:nvSpPr>
          <p:cNvPr id="5" name="Slide Number Placeholder 4"/>
          <p:cNvSpPr>
            <a:spLocks noGrp="1"/>
          </p:cNvSpPr>
          <p:nvPr>
            <p:ph type="sldNum" sz="quarter" idx="12"/>
          </p:nvPr>
        </p:nvSpPr>
        <p:spPr/>
        <p:txBody>
          <a:bodyPr/>
          <a:lstStyle/>
          <a:p>
            <a:pPr>
              <a:defRPr/>
            </a:pPr>
            <a:fld id="{459CEAC1-7ADC-49D9-87CE-DD8233A491AE}" type="slidenum">
              <a:rPr lang="en-US" smtClean="0"/>
              <a:pPr>
                <a:defRPr/>
              </a:pPr>
              <a:t>15</a:t>
            </a:fld>
            <a:endParaRPr lang="en-US" dirty="0"/>
          </a:p>
        </p:txBody>
      </p:sp>
      <p:sp>
        <p:nvSpPr>
          <p:cNvPr id="6" name="Text Box 4"/>
          <p:cNvSpPr txBox="1">
            <a:spLocks noChangeArrowheads="1"/>
          </p:cNvSpPr>
          <p:nvPr/>
        </p:nvSpPr>
        <p:spPr bwMode="auto">
          <a:xfrm>
            <a:off x="1978025" y="450850"/>
            <a:ext cx="5403850" cy="914400"/>
          </a:xfrm>
          <a:prstGeom prst="rect">
            <a:avLst/>
          </a:prstGeom>
          <a:noFill/>
          <a:ln w="9525">
            <a:noFill/>
            <a:miter lim="800000"/>
            <a:headEnd/>
            <a:tailEnd/>
          </a:ln>
        </p:spPr>
        <p:txBody>
          <a:bodyPr wrap="none">
            <a:spAutoFit/>
          </a:bodyPr>
          <a:lstStyle/>
          <a:p>
            <a:pPr eaLnBrk="0" hangingPunct="0"/>
            <a:r>
              <a:rPr lang="en-GB" sz="5400" b="1" dirty="0" err="1">
                <a:solidFill>
                  <a:srgbClr val="002060"/>
                </a:solidFill>
                <a:effectLst>
                  <a:outerShdw blurRad="38100" dist="38100" dir="2700000" algn="tl">
                    <a:srgbClr val="000000">
                      <a:alpha val="43137"/>
                    </a:srgbClr>
                  </a:outerShdw>
                </a:effectLst>
                <a:latin typeface="Arial Black" pitchFamily="34" charset="0"/>
              </a:rPr>
              <a:t>www.emrg.ca</a:t>
            </a:r>
            <a:endParaRPr lang="en-GB" sz="5400" b="1" dirty="0">
              <a:solidFill>
                <a:srgbClr val="002060"/>
              </a:solidFill>
              <a:effectLst>
                <a:outerShdw blurRad="38100" dist="38100" dir="2700000" algn="tl">
                  <a:srgbClr val="000000">
                    <a:alpha val="43137"/>
                  </a:srgbClr>
                </a:outerShdw>
              </a:effectLst>
              <a:latin typeface="Arial Black" pitchFamily="34" charset="0"/>
            </a:endParaRPr>
          </a:p>
        </p:txBody>
      </p:sp>
      <p:sp>
        <p:nvSpPr>
          <p:cNvPr id="7" name="Text Box 5"/>
          <p:cNvSpPr txBox="1">
            <a:spLocks noChangeArrowheads="1"/>
          </p:cNvSpPr>
          <p:nvPr/>
        </p:nvSpPr>
        <p:spPr bwMode="auto">
          <a:xfrm>
            <a:off x="952500" y="1714500"/>
            <a:ext cx="7493000" cy="3431709"/>
          </a:xfrm>
          <a:prstGeom prst="rect">
            <a:avLst/>
          </a:prstGeom>
          <a:noFill/>
          <a:ln w="9525">
            <a:noFill/>
            <a:miter lim="800000"/>
            <a:headEnd/>
            <a:tailEnd/>
          </a:ln>
        </p:spPr>
        <p:txBody>
          <a:bodyPr>
            <a:spAutoFit/>
          </a:bodyPr>
          <a:lstStyle/>
          <a:p>
            <a:pPr algn="just" eaLnBrk="0" hangingPunct="0"/>
            <a:r>
              <a:rPr lang="en-GB" sz="2400" b="0" dirty="0"/>
              <a:t>The EMRG web site provides information related to Amateur radio emergency communications, specifically as it relates to the City of Ottawa.</a:t>
            </a:r>
          </a:p>
          <a:p>
            <a:pPr marL="762000" lvl="1" indent="-469900" algn="just" eaLnBrk="0" hangingPunct="0">
              <a:spcBef>
                <a:spcPts val="600"/>
              </a:spcBef>
              <a:buFont typeface="Wingdings" pitchFamily="2" charset="2"/>
              <a:buChar char="§"/>
            </a:pPr>
            <a:r>
              <a:rPr lang="en-GB" sz="2400" b="0" dirty="0"/>
              <a:t>Project Information</a:t>
            </a:r>
          </a:p>
          <a:p>
            <a:pPr marL="762000" lvl="1" indent="-469900" algn="just" eaLnBrk="0" hangingPunct="0">
              <a:spcBef>
                <a:spcPts val="600"/>
              </a:spcBef>
              <a:buFont typeface="Wingdings" pitchFamily="2" charset="2"/>
              <a:buChar char="§"/>
            </a:pPr>
            <a:r>
              <a:rPr lang="en-GB" sz="2400" b="0" dirty="0"/>
              <a:t>Newsletters</a:t>
            </a:r>
          </a:p>
          <a:p>
            <a:pPr marL="762000" lvl="1" indent="-469900" algn="just" eaLnBrk="0" hangingPunct="0">
              <a:spcBef>
                <a:spcPts val="600"/>
              </a:spcBef>
              <a:buFont typeface="Wingdings" pitchFamily="2" charset="2"/>
              <a:buChar char="§"/>
            </a:pPr>
            <a:r>
              <a:rPr lang="en-GB" sz="2400" b="0" dirty="0"/>
              <a:t>Upcoming Events</a:t>
            </a:r>
          </a:p>
          <a:p>
            <a:pPr marL="762000" lvl="1" indent="-469900" algn="just" eaLnBrk="0" hangingPunct="0">
              <a:spcBef>
                <a:spcPts val="600"/>
              </a:spcBef>
              <a:buFont typeface="Wingdings" pitchFamily="2" charset="2"/>
              <a:buChar char="§"/>
            </a:pPr>
            <a:r>
              <a:rPr lang="en-GB" sz="2400" b="0" dirty="0"/>
              <a:t>Documentation</a:t>
            </a:r>
          </a:p>
          <a:p>
            <a:pPr marL="762000" lvl="1" indent="-469900" algn="just" eaLnBrk="0" hangingPunct="0">
              <a:spcBef>
                <a:spcPts val="600"/>
              </a:spcBef>
              <a:buFont typeface="Wingdings" pitchFamily="2" charset="2"/>
              <a:buChar char="§"/>
            </a:pPr>
            <a:r>
              <a:rPr lang="en-GB" sz="2400" b="0" dirty="0"/>
              <a:t>Links to related information</a:t>
            </a:r>
          </a:p>
        </p:txBody>
      </p:sp>
      <p:sp>
        <p:nvSpPr>
          <p:cNvPr id="8" name="Text Box 6"/>
          <p:cNvSpPr txBox="1">
            <a:spLocks noChangeArrowheads="1"/>
          </p:cNvSpPr>
          <p:nvPr/>
        </p:nvSpPr>
        <p:spPr bwMode="auto">
          <a:xfrm>
            <a:off x="1435100" y="5475288"/>
            <a:ext cx="2514600" cy="457200"/>
          </a:xfrm>
          <a:prstGeom prst="rect">
            <a:avLst/>
          </a:prstGeom>
          <a:noFill/>
          <a:ln w="9525">
            <a:noFill/>
            <a:miter lim="800000"/>
            <a:headEnd/>
            <a:tailEnd/>
          </a:ln>
        </p:spPr>
        <p:txBody>
          <a:bodyPr>
            <a:spAutoFit/>
          </a:bodyPr>
          <a:lstStyle/>
          <a:p>
            <a:pPr algn="ctr" eaLnBrk="0" hangingPunct="0"/>
            <a:r>
              <a:rPr lang="en-GB" sz="2400" b="0"/>
              <a:t>Information:  </a:t>
            </a:r>
            <a:endParaRPr lang="en-GB" sz="1800" b="0"/>
          </a:p>
        </p:txBody>
      </p:sp>
      <p:pic>
        <p:nvPicPr>
          <p:cNvPr id="9" name="Picture 8" descr="training email address image.jpg"/>
          <p:cNvPicPr>
            <a:picLocks noChangeAspect="1"/>
          </p:cNvPicPr>
          <p:nvPr/>
        </p:nvPicPr>
        <p:blipFill>
          <a:blip r:embed="rId2" cstate="print"/>
          <a:stretch>
            <a:fillRect/>
          </a:stretch>
        </p:blipFill>
        <p:spPr>
          <a:xfrm>
            <a:off x="3810000" y="5475288"/>
            <a:ext cx="3276600" cy="4095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914400"/>
            <a:ext cx="7772400" cy="4419599"/>
          </a:xfrm>
        </p:spPr>
        <p:txBody>
          <a:bodyPr/>
          <a:lstStyle/>
          <a:p>
            <a:pPr lvl="0"/>
            <a:r>
              <a:rPr lang="en-US" sz="2400" dirty="0" smtClean="0">
                <a:solidFill>
                  <a:schemeClr val="tx1"/>
                </a:solidFill>
              </a:rPr>
              <a:t>There is only one Incident Management System (IMS), which is used by everyone, including Amateur Radio. </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This </a:t>
            </a:r>
            <a:r>
              <a:rPr lang="en-US" sz="2400" dirty="0" smtClean="0">
                <a:solidFill>
                  <a:schemeClr val="tx1"/>
                </a:solidFill>
              </a:rPr>
              <a:t>set of documentation </a:t>
            </a:r>
            <a:r>
              <a:rPr lang="en-US" sz="2400" dirty="0" smtClean="0">
                <a:solidFill>
                  <a:schemeClr val="tx1"/>
                </a:solidFill>
              </a:rPr>
              <a:t>explains how to apply the standard IMS to Amateur Radio activities.</a:t>
            </a:r>
            <a:br>
              <a:rPr lang="en-US" sz="2400" dirty="0" smtClean="0">
                <a:solidFill>
                  <a:schemeClr val="tx1"/>
                </a:solidFill>
              </a:rPr>
            </a:br>
            <a:endParaRPr lang="en-CA" sz="2400" dirty="0"/>
          </a:p>
        </p:txBody>
      </p:sp>
      <p:sp>
        <p:nvSpPr>
          <p:cNvPr id="4" name="Footer Placeholder 3"/>
          <p:cNvSpPr>
            <a:spLocks noGrp="1"/>
          </p:cNvSpPr>
          <p:nvPr>
            <p:ph type="ftr" sz="quarter" idx="11"/>
          </p:nvPr>
        </p:nvSpPr>
        <p:spPr/>
        <p:txBody>
          <a:bodyPr/>
          <a:lstStyle/>
          <a:p>
            <a:pPr>
              <a:defRPr/>
            </a:pPr>
            <a:r>
              <a:rPr lang="en-US" smtClean="0"/>
              <a:t>Emergency Measures Radio Group (EMRG) - Ottawa ARES</a:t>
            </a:r>
            <a:endParaRPr lang="en-US"/>
          </a:p>
        </p:txBody>
      </p:sp>
      <p:sp>
        <p:nvSpPr>
          <p:cNvPr id="5" name="Slide Number Placeholder 4"/>
          <p:cNvSpPr>
            <a:spLocks noGrp="1"/>
          </p:cNvSpPr>
          <p:nvPr>
            <p:ph type="sldNum" sz="quarter" idx="12"/>
          </p:nvPr>
        </p:nvSpPr>
        <p:spPr/>
        <p:txBody>
          <a:bodyPr/>
          <a:lstStyle/>
          <a:p>
            <a:pPr>
              <a:defRPr/>
            </a:pPr>
            <a:fld id="{459CEAC1-7ADC-49D9-87CE-DD8233A491A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3</a:t>
            </a:fld>
            <a:endParaRPr lang="en-US" dirty="0"/>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000" b="1" kern="0" dirty="0" smtClean="0">
                <a:solidFill>
                  <a:srgbClr val="002060"/>
                </a:solidFill>
                <a:effectLst>
                  <a:outerShdw blurRad="38100" dist="38100" dir="2700000" algn="tl">
                    <a:srgbClr val="000000">
                      <a:alpha val="43137"/>
                    </a:srgbClr>
                  </a:outerShdw>
                </a:effectLst>
                <a:latin typeface="+mj-lt"/>
                <a:ea typeface="+mj-ea"/>
                <a:cs typeface="+mj-cs"/>
              </a:rPr>
              <a:t>Document Development</a:t>
            </a:r>
            <a:endParaRPr kumimoji="0" lang="en-CA" sz="4000" b="1"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457200" y="1219200"/>
            <a:ext cx="8229600" cy="5105400"/>
          </a:xfrm>
          <a:prstGeom prst="rect">
            <a:avLst/>
          </a:prstGeom>
        </p:spPr>
        <p:txBody>
          <a:bodyPr/>
          <a:lstStyle/>
          <a:p>
            <a:pPr marL="342900" lvl="0" indent="-342900" eaLnBrk="0" hangingPunct="0">
              <a:spcBef>
                <a:spcPts val="1200"/>
              </a:spcBef>
              <a:buFontTx/>
              <a:buChar char="•"/>
              <a:defRPr/>
            </a:pPr>
            <a:r>
              <a:rPr kumimoji="0" lang="en-US" sz="2000" b="0" u="none" strike="noStrike" kern="0" cap="none" spc="0" normalizeH="0" baseline="0" noProof="0" dirty="0" smtClean="0">
                <a:ln>
                  <a:noFill/>
                </a:ln>
                <a:solidFill>
                  <a:schemeClr val="tx1"/>
                </a:solidFill>
                <a:effectLst/>
                <a:uLnTx/>
                <a:uFillTx/>
                <a:latin typeface="+mn-lt"/>
                <a:ea typeface="+mn-ea"/>
                <a:cs typeface="+mn-cs"/>
              </a:rPr>
              <a:t>The</a:t>
            </a:r>
            <a:r>
              <a:rPr kumimoji="0" lang="en-US" sz="2000" b="0" u="none" strike="noStrike" kern="0" cap="none" spc="0" normalizeH="0" noProof="0" dirty="0" smtClean="0">
                <a:ln>
                  <a:noFill/>
                </a:ln>
                <a:solidFill>
                  <a:schemeClr val="tx1"/>
                </a:solidFill>
                <a:effectLst/>
                <a:uLnTx/>
                <a:uFillTx/>
                <a:latin typeface="+mn-lt"/>
                <a:ea typeface="+mn-ea"/>
                <a:cs typeface="+mn-cs"/>
              </a:rPr>
              <a:t> </a:t>
            </a:r>
            <a:r>
              <a:rPr kumimoji="0" lang="en-US" sz="2000" b="0" i="1" u="none" strike="noStrike" kern="0" cap="none" spc="0" normalizeH="0" baseline="0" noProof="0" dirty="0" smtClean="0">
                <a:ln>
                  <a:noFill/>
                </a:ln>
                <a:solidFill>
                  <a:schemeClr val="tx1"/>
                </a:solidFill>
                <a:effectLst/>
                <a:uLnTx/>
                <a:uFillTx/>
                <a:latin typeface="+mn-lt"/>
                <a:ea typeface="+mn-ea"/>
                <a:cs typeface="+mn-cs"/>
              </a:rPr>
              <a:t>IMS For Amateur Radio </a:t>
            </a:r>
            <a:r>
              <a:rPr lang="en-US" sz="2000" kern="0" dirty="0" smtClean="0">
                <a:latin typeface="+mn-lt"/>
              </a:rPr>
              <a:t>documentation</a:t>
            </a:r>
            <a:r>
              <a:rPr kumimoji="0" lang="en-US" sz="2000" b="0" i="0" u="none" strike="noStrike" kern="0" cap="none" spc="0" normalizeH="0" baseline="0" noProof="0" dirty="0" smtClean="0">
                <a:ln>
                  <a:noFill/>
                </a:ln>
                <a:solidFill>
                  <a:schemeClr val="tx1"/>
                </a:solidFill>
                <a:effectLst/>
                <a:uLnTx/>
                <a:uFillTx/>
                <a:latin typeface="+mn-lt"/>
                <a:ea typeface="+mn-ea"/>
                <a:cs typeface="+mn-cs"/>
              </a:rPr>
              <a:t> was created by Peter Gamble (VE3BQP) for the Emergency Measures Radio Group (EMRG), also known as Ottawa ARES.   </a:t>
            </a:r>
          </a:p>
          <a:p>
            <a:pPr marL="342900" marR="0" lvl="0" indent="-342900" algn="ctr" defTabSz="914400" rtl="0" eaLnBrk="0" fontAlgn="base" latinLnBrk="0" hangingPunct="0">
              <a:lnSpc>
                <a:spcPct val="100000"/>
              </a:lnSpc>
              <a:spcBef>
                <a:spcPts val="600"/>
              </a:spcBef>
              <a:spcAft>
                <a:spcPct val="0"/>
              </a:spcAft>
              <a:buClrTx/>
              <a:buSzTx/>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Website:  www.emrg.ca	Email: ve3bqp at rac.ca</a:t>
            </a:r>
          </a:p>
          <a:p>
            <a:pPr marL="342900" indent="-342900" eaLnBrk="0" hangingPunct="0">
              <a:spcBef>
                <a:spcPts val="1800"/>
              </a:spcBef>
              <a:buFontTx/>
              <a:buChar char="•"/>
              <a:defRPr/>
            </a:pPr>
            <a:r>
              <a:rPr lang="en-US" sz="2000" kern="0" dirty="0" smtClean="0">
                <a:latin typeface="+mn-lt"/>
              </a:rPr>
              <a:t>This documentation is in its early development and will require several reviews and updates before it can be considered final versions. Comments are welcome: ve3bqp at rac.ca</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IMS For Amateur Radio will be shared and refined within the Capital – Seaway</a:t>
            </a:r>
            <a:r>
              <a:rPr kumimoji="0" lang="en-US" sz="2000" b="0" i="0" u="none" strike="noStrike" kern="0" cap="none" spc="0" normalizeH="0" noProof="0" dirty="0" smtClean="0">
                <a:ln>
                  <a:noFill/>
                </a:ln>
                <a:solidFill>
                  <a:schemeClr val="tx1"/>
                </a:solidFill>
                <a:effectLst/>
                <a:uLnTx/>
                <a:uFillTx/>
                <a:latin typeface="+mn-lt"/>
                <a:ea typeface="+mn-ea"/>
                <a:cs typeface="+mn-cs"/>
              </a:rPr>
              <a:t> ARES District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Eastern Ontario), and will be integrated with the District Mutual Aid Plan (DMAP).</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a:t>
            </a:r>
            <a:r>
              <a:rPr kumimoji="0" lang="en-US" sz="2000" b="0" i="0" u="none" strike="noStrike" kern="0" cap="none" spc="0" normalizeH="0" noProof="0" dirty="0" smtClean="0">
                <a:ln>
                  <a:noFill/>
                </a:ln>
                <a:solidFill>
                  <a:schemeClr val="tx1"/>
                </a:solidFill>
                <a:effectLst/>
                <a:uLnTx/>
                <a:uFillTx/>
                <a:latin typeface="+mn-lt"/>
                <a:ea typeface="+mn-ea"/>
                <a:cs typeface="+mn-cs"/>
              </a:rPr>
              <a:t> documentation is being reviewed with the City of Ottawa, the Province of Ontario and other ICS/IMS practitioners, to ensure that it follows ICS/IMS standard practices.</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4</a:t>
            </a:fld>
            <a:endParaRPr lang="en-US" dirty="0"/>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j-lt"/>
                <a:ea typeface="+mj-ea"/>
                <a:cs typeface="+mj-cs"/>
              </a:rPr>
              <a:t>Objectives</a:t>
            </a:r>
            <a:endParaRPr kumimoji="0" lang="en-CA" sz="4000" b="1"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457200" y="1417638"/>
            <a:ext cx="8229600" cy="4906962"/>
          </a:xfrm>
          <a:prstGeom prst="rect">
            <a:avLst/>
          </a:prstGeom>
        </p:spPr>
        <p:txBody>
          <a:bodyPr/>
          <a:lstStyle/>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objective for this documentation is to define how to implement IMS for Amateur Radio, in a way that is simple to understand and implement, includes a complete end to end solution with supporting documentation, and is supported by clients and Emergency Management Ontario (EMO). </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Development of IMS For Amateur Radio must include clients and partners to help shape it into something that fits with their IMS structure and expectations. This cannot be something that Amateurs develop in isolation.</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r>
              <a:rPr lang="en-US" sz="2000" kern="0" noProof="0" dirty="0" smtClean="0">
                <a:latin typeface="+mn-lt"/>
              </a:rPr>
              <a:t>Anyone is welcome to use this documentation. Identifying EMRG – Ottawa ARES as the source would be appreciated.</a:t>
            </a:r>
          </a:p>
          <a:p>
            <a:pPr marL="342900" marR="0" lvl="0" indent="-342900" algn="l" defTabSz="914400" rtl="0" eaLnBrk="0" fontAlgn="base" latinLnBrk="0" hangingPunct="0">
              <a:lnSpc>
                <a:spcPct val="100000"/>
              </a:lnSpc>
              <a:spcBef>
                <a:spcPts val="18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002060"/>
                </a:solidFill>
                <a:effectLst>
                  <a:outerShdw blurRad="38100" dist="38100" dir="2700000" algn="tl">
                    <a:srgbClr val="000000">
                      <a:alpha val="43137"/>
                    </a:srgbClr>
                  </a:outerShdw>
                </a:effectLst>
              </a:rPr>
              <a:t>End to End Solution</a:t>
            </a:r>
            <a:endParaRPr lang="en-CA" b="1" dirty="0">
              <a:solidFill>
                <a:srgbClr val="00206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pPr>
              <a:spcBef>
                <a:spcPts val="1800"/>
              </a:spcBef>
            </a:pPr>
            <a:r>
              <a:rPr lang="en-US" sz="2000" dirty="0" smtClean="0"/>
              <a:t>End to End solution means creating documentation with examples, check lists, and templates, that allow the Amateur Radio IMS structure to be easily implemented and managed by Amateurs with limited knowledge and practice. Some knowledge and skill is required, but the Amateurs are also volunteers.</a:t>
            </a:r>
          </a:p>
          <a:p>
            <a:pPr>
              <a:spcBef>
                <a:spcPts val="1800"/>
              </a:spcBef>
            </a:pPr>
            <a:r>
              <a:rPr lang="en-US" sz="2000" dirty="0" smtClean="0"/>
              <a:t>Templates for example can include blank boxes for a basic IMS structure, so the Director can fill in names for the positions required. The structure for a basic event will be quite similar across events and having a template is much easier than trying to design a structure from scratch each time.</a:t>
            </a:r>
          </a:p>
          <a:p>
            <a:pPr>
              <a:spcBef>
                <a:spcPts val="1800"/>
              </a:spcBef>
            </a:pPr>
            <a:r>
              <a:rPr lang="en-US" sz="2000" dirty="0" smtClean="0"/>
              <a:t>Position checklists will help people verify that they are doing all the things they need to do and are completing the forms required for their position. This will include who needs the completed form.</a:t>
            </a:r>
            <a:endParaRPr lang="en-CA" sz="2000" dirty="0"/>
          </a:p>
        </p:txBody>
      </p:sp>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6</a:t>
            </a:fld>
            <a:endParaRPr lang="en-US" dirty="0"/>
          </a:p>
        </p:txBody>
      </p:sp>
      <p:sp>
        <p:nvSpPr>
          <p:cNvPr id="4" name="Title 5"/>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rgbClr val="002060"/>
                </a:solidFill>
                <a:effectLst>
                  <a:outerShdw blurRad="38100" dist="38100" dir="2700000" algn="tl">
                    <a:srgbClr val="000000">
                      <a:alpha val="43137"/>
                    </a:srgbClr>
                  </a:outerShdw>
                </a:effectLst>
                <a:uLnTx/>
                <a:uFillTx/>
                <a:latin typeface="+mj-lt"/>
                <a:ea typeface="+mj-ea"/>
                <a:cs typeface="+mj-cs"/>
              </a:rPr>
              <a:t>ICS, IMS, NIMS ?</a:t>
            </a:r>
            <a:endParaRPr kumimoji="0" lang="en-US" sz="4000" b="0"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6"/>
          <p:cNvSpPr txBox="1">
            <a:spLocks/>
          </p:cNvSpPr>
          <p:nvPr/>
        </p:nvSpPr>
        <p:spPr>
          <a:xfrm>
            <a:off x="457200" y="1676400"/>
            <a:ext cx="8229600" cy="4648200"/>
          </a:xfrm>
          <a:prstGeom prst="rect">
            <a:avLst/>
          </a:prstGeom>
        </p:spPr>
        <p:txBody>
          <a:bodyPr/>
          <a:lstStyle/>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documentation </a:t>
            </a:r>
            <a:r>
              <a:rPr kumimoji="0" lang="en-US" sz="2000" b="0" i="0" u="none" strike="noStrike" kern="0" cap="none" spc="0" normalizeH="0" baseline="0" noProof="0" dirty="0" smtClean="0">
                <a:ln>
                  <a:noFill/>
                </a:ln>
                <a:solidFill>
                  <a:schemeClr val="tx1"/>
                </a:solidFill>
                <a:effectLst/>
                <a:uLnTx/>
                <a:uFillTx/>
                <a:latin typeface="+mn-lt"/>
                <a:ea typeface="+mn-ea"/>
                <a:cs typeface="+mn-cs"/>
              </a:rPr>
              <a:t>will refer to the Incident Management System (IMS) because that is the direction taken by Emergency Management Ontario (EMO) and this document was written in Ontario Canada.</a:t>
            </a:r>
          </a:p>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IMS is built on the ICS (Incident Command System).</a:t>
            </a:r>
          </a:p>
          <a:p>
            <a:pPr marL="342900" lvl="0" indent="-342900" algn="just" eaLnBrk="0" hangingPunct="0">
              <a:spcBef>
                <a:spcPts val="1800"/>
              </a:spcBef>
              <a:buFontTx/>
              <a:buChar char="•"/>
              <a:defRPr/>
            </a:pPr>
            <a:r>
              <a:rPr lang="en-US" sz="2000" kern="0" dirty="0" smtClean="0">
                <a:latin typeface="+mn-lt"/>
              </a:rPr>
              <a:t>Some would argue that IMS is ICS, with a slight name change.</a:t>
            </a:r>
          </a:p>
          <a:p>
            <a:pPr marL="342900" lvl="0" indent="-342900" algn="just" eaLnBrk="0" hangingPunct="0">
              <a:spcBef>
                <a:spcPts val="1800"/>
              </a:spcBef>
              <a:buFontTx/>
              <a:buChar char="•"/>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IMS can be thought of as the multi agency, </a:t>
            </a:r>
            <a:r>
              <a:rPr lang="en-US" sz="2000" kern="0" dirty="0" smtClean="0">
                <a:latin typeface="+mn-lt"/>
              </a:rPr>
              <a:t>multi site implementation of </a:t>
            </a:r>
            <a:r>
              <a:rPr kumimoji="0" lang="en-US" sz="2000" b="0" i="0" u="none" strike="noStrike" kern="0" cap="none" spc="0" normalizeH="0" baseline="0" noProof="0" dirty="0" smtClean="0">
                <a:ln>
                  <a:noFill/>
                </a:ln>
                <a:solidFill>
                  <a:schemeClr val="tx1"/>
                </a:solidFill>
                <a:effectLst/>
                <a:uLnTx/>
                <a:uFillTx/>
                <a:latin typeface="+mn-lt"/>
                <a:ea typeface="+mn-ea"/>
                <a:cs typeface="+mn-cs"/>
              </a:rPr>
              <a:t>ICS, while ICS is used for single site management. </a:t>
            </a:r>
          </a:p>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National Incident Management System (NIMS) is a US Federal directive to implement a standard Incident Management System Nationally.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7</a:t>
            </a:fld>
            <a:endParaRPr lang="en-US" dirty="0"/>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rgbClr val="002060"/>
                </a:solidFill>
                <a:effectLst>
                  <a:outerShdw blurRad="38100" dist="38100" dir="2700000" algn="tl">
                    <a:srgbClr val="000000">
                      <a:alpha val="43137"/>
                    </a:srgbClr>
                  </a:outerShdw>
                </a:effectLst>
                <a:uLnTx/>
                <a:uFillTx/>
                <a:latin typeface="+mj-lt"/>
                <a:ea typeface="+mj-ea"/>
                <a:cs typeface="+mj-cs"/>
              </a:rPr>
              <a:t>Amateur Radio IMS</a:t>
            </a:r>
            <a:endParaRPr kumimoji="0" lang="en-US" sz="4000" b="0"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a:lstStyle/>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There are numerous views about Amateur radio emergency communications and how it fits in with the IMS. Most views simply require Amateur radio operators to take IMS courses and make the clients (Officials) responsible for implementation. </a:t>
            </a:r>
          </a:p>
          <a:p>
            <a:pPr marL="742950" marR="0" lvl="1" indent="-285750" algn="just" defTabSz="914400" rtl="0" eaLnBrk="0" fontAlgn="base" latinLnBrk="0" hangingPunct="0">
              <a:lnSpc>
                <a:spcPct val="100000"/>
              </a:lnSpc>
              <a:spcBef>
                <a:spcPts val="600"/>
              </a:spcBef>
              <a:spcAft>
                <a:spcPct val="0"/>
              </a:spcAft>
              <a:buClrTx/>
              <a:buSzTx/>
              <a:buFont typeface="Wingdings" pitchFamily="2" charset="2"/>
              <a:buChar char="q"/>
              <a:tabLst/>
              <a:defRPr/>
            </a:pPr>
            <a:r>
              <a:rPr kumimoji="0" lang="en-US" sz="1800" b="0" i="0" u="none" strike="noStrike" kern="0" cap="none" spc="0" normalizeH="0" baseline="0" noProof="0" dirty="0" smtClean="0">
                <a:ln>
                  <a:noFill/>
                </a:ln>
                <a:solidFill>
                  <a:schemeClr val="tx1"/>
                </a:solidFill>
                <a:effectLst/>
                <a:uLnTx/>
                <a:uFillTx/>
                <a:latin typeface="+mn-lt"/>
              </a:rPr>
              <a:t>EMRG-803, </a:t>
            </a:r>
            <a:r>
              <a:rPr kumimoji="0" lang="en-US" sz="1800" b="0" i="1" u="none" strike="noStrike" kern="0" cap="none" spc="0" normalizeH="0" baseline="0" noProof="0" dirty="0" smtClean="0">
                <a:ln>
                  <a:noFill/>
                </a:ln>
                <a:solidFill>
                  <a:schemeClr val="tx1"/>
                </a:solidFill>
                <a:effectLst/>
                <a:uLnTx/>
                <a:uFillTx/>
                <a:latin typeface="+mn-lt"/>
              </a:rPr>
              <a:t>Why Not Use ARCT, </a:t>
            </a:r>
            <a:r>
              <a:rPr kumimoji="0" lang="en-US" sz="1800" b="0" i="0" u="none" strike="noStrike" kern="0" cap="none" spc="0" normalizeH="0" baseline="0" noProof="0" dirty="0" smtClean="0">
                <a:ln>
                  <a:noFill/>
                </a:ln>
                <a:solidFill>
                  <a:schemeClr val="tx1"/>
                </a:solidFill>
                <a:effectLst/>
                <a:uLnTx/>
                <a:uFillTx/>
                <a:latin typeface="+mn-lt"/>
              </a:rPr>
              <a:t>describes why this is not a solution.</a:t>
            </a:r>
          </a:p>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This document, </a:t>
            </a:r>
            <a:r>
              <a:rPr kumimoji="0" lang="en-US" sz="2000" b="0" i="1" u="none" strike="noStrike" kern="0" cap="none" spc="0" normalizeH="0" baseline="0" noProof="0" dirty="0" smtClean="0">
                <a:ln>
                  <a:noFill/>
                </a:ln>
                <a:solidFill>
                  <a:schemeClr val="tx1"/>
                </a:solidFill>
                <a:effectLst/>
                <a:uLnTx/>
                <a:uFillTx/>
                <a:latin typeface="+mn-lt"/>
                <a:ea typeface="+mn-ea"/>
                <a:cs typeface="+mn-cs"/>
              </a:rPr>
              <a:t>EMRG-801 Introduction</a:t>
            </a:r>
            <a:r>
              <a:rPr kumimoji="0" lang="en-US" sz="2000" b="0" i="0" u="none" strike="noStrike" kern="0" cap="none" spc="0" normalizeH="0" baseline="0" noProof="0" dirty="0" smtClean="0">
                <a:ln>
                  <a:noFill/>
                </a:ln>
                <a:solidFill>
                  <a:schemeClr val="tx1"/>
                </a:solidFill>
                <a:effectLst/>
                <a:uLnTx/>
                <a:uFillTx/>
                <a:latin typeface="+mn-lt"/>
                <a:ea typeface="+mn-ea"/>
                <a:cs typeface="+mn-cs"/>
              </a:rPr>
              <a:t>, describes the set of documentation</a:t>
            </a:r>
            <a:r>
              <a:rPr kumimoji="0" lang="en-US" sz="2000" b="0" i="0" u="none" strike="noStrike" kern="0" cap="none" spc="0" normalizeH="0" noProof="0" dirty="0" smtClean="0">
                <a:ln>
                  <a:noFill/>
                </a:ln>
                <a:solidFill>
                  <a:schemeClr val="tx1"/>
                </a:solidFill>
                <a:effectLst/>
                <a:uLnTx/>
                <a:uFillTx/>
                <a:latin typeface="+mn-lt"/>
                <a:ea typeface="+mn-ea"/>
                <a:cs typeface="+mn-cs"/>
              </a:rPr>
              <a:t> that supports understanding and implementing IMS for Amateur Radio.</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There is only one Incident Management System (IMS), which is used by everyone, including Amateur Radio. This documentation explains how to apply the standard IMS to Amateur Radio activities.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8</a:t>
            </a:fld>
            <a:endParaRPr lang="en-US" dirty="0"/>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rgbClr val="002060"/>
                </a:solidFill>
                <a:effectLst>
                  <a:outerShdw blurRad="38100" dist="38100" dir="2700000" algn="tl">
                    <a:srgbClr val="000000">
                      <a:alpha val="43137"/>
                    </a:srgbClr>
                  </a:outerShdw>
                </a:effectLst>
                <a:uLnTx/>
                <a:uFillTx/>
                <a:latin typeface="+mj-lt"/>
                <a:ea typeface="+mj-ea"/>
                <a:cs typeface="+mj-cs"/>
              </a:rPr>
              <a:t>ICS/IMS Training</a:t>
            </a:r>
            <a:endParaRPr kumimoji="0" lang="en-US" sz="4000" b="0"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457200" y="1417638"/>
            <a:ext cx="8229600" cy="4906962"/>
          </a:xfrm>
          <a:prstGeom prst="rect">
            <a:avLst/>
          </a:prstGeom>
        </p:spPr>
        <p:txBody>
          <a:bodyPr/>
          <a:lstStyle/>
          <a:p>
            <a:pPr marL="342900" marR="0" lvl="0" indent="-342900" algn="just" defTabSz="914400" rtl="0" eaLnBrk="0" fontAlgn="base" latinLnBrk="0" hangingPunct="0">
              <a:lnSpc>
                <a:spcPct val="100000"/>
              </a:lnSpc>
              <a:spcBef>
                <a:spcPct val="40000"/>
              </a:spcBef>
              <a:spcAft>
                <a:spcPct val="0"/>
              </a:spcAft>
              <a:buClrTx/>
              <a:buSzTx/>
              <a:buFontTx/>
              <a:buChar char="•"/>
              <a:tabLst/>
              <a:defRPr/>
            </a:pPr>
            <a:r>
              <a:rPr kumimoji="0" lang="en-US" sz="2000" b="0" i="1" u="none" strike="noStrike" kern="0" cap="none" spc="0" normalizeH="0" baseline="0" noProof="0" dirty="0" smtClean="0">
                <a:ln>
                  <a:noFill/>
                </a:ln>
                <a:solidFill>
                  <a:schemeClr val="tx1"/>
                </a:solidFill>
                <a:effectLst/>
                <a:uLnTx/>
                <a:uFillTx/>
                <a:latin typeface="+mn-lt"/>
                <a:ea typeface="+mn-ea"/>
                <a:cs typeface="+mn-cs"/>
              </a:rPr>
              <a:t>IMS For Amateur Radio </a:t>
            </a:r>
            <a:r>
              <a:rPr kumimoji="0" lang="en-US" sz="2000" b="0" i="0" u="none" strike="noStrike" kern="0" cap="none" spc="0" normalizeH="0" baseline="0" noProof="0" dirty="0" smtClean="0">
                <a:ln>
                  <a:noFill/>
                </a:ln>
                <a:solidFill>
                  <a:schemeClr val="tx1"/>
                </a:solidFill>
                <a:effectLst/>
                <a:uLnTx/>
                <a:uFillTx/>
                <a:latin typeface="+mn-lt"/>
                <a:ea typeface="+mn-ea"/>
                <a:cs typeface="+mn-cs"/>
              </a:rPr>
              <a:t>is a set of training</a:t>
            </a:r>
            <a:r>
              <a:rPr kumimoji="0" lang="en-US" sz="2000" b="0" i="0" u="none" strike="noStrike" kern="0" cap="none" spc="0" normalizeH="0" noProof="0" dirty="0" smtClean="0">
                <a:ln>
                  <a:noFill/>
                </a:ln>
                <a:solidFill>
                  <a:schemeClr val="tx1"/>
                </a:solidFill>
                <a:effectLst/>
                <a:uLnTx/>
                <a:uFillTx/>
                <a:latin typeface="+mn-lt"/>
                <a:ea typeface="+mn-ea"/>
                <a:cs typeface="+mn-cs"/>
              </a:rPr>
              <a:t> and support documents that provide a </a:t>
            </a:r>
            <a:r>
              <a:rPr kumimoji="0" lang="en-US" sz="2000" b="0" i="0" u="none" strike="noStrike" kern="0" cap="none" spc="0" normalizeH="0" baseline="0" noProof="0" dirty="0" smtClean="0">
                <a:ln>
                  <a:noFill/>
                </a:ln>
                <a:solidFill>
                  <a:schemeClr val="tx1"/>
                </a:solidFill>
                <a:effectLst/>
                <a:uLnTx/>
                <a:uFillTx/>
                <a:latin typeface="+mn-lt"/>
                <a:ea typeface="+mn-ea"/>
                <a:cs typeface="+mn-cs"/>
              </a:rPr>
              <a:t>practical look at how Amateur Radio fits into the IMS structure and how IMS can be used</a:t>
            </a:r>
            <a:r>
              <a:rPr kumimoji="0" lang="en-US" sz="2000" b="0" i="0" u="none" strike="noStrike" kern="0" cap="none" spc="0" normalizeH="0" noProof="0" dirty="0" smtClean="0">
                <a:ln>
                  <a:noFill/>
                </a:ln>
                <a:solidFill>
                  <a:schemeClr val="tx1"/>
                </a:solidFill>
                <a:effectLst/>
                <a:uLnTx/>
                <a:uFillTx/>
                <a:latin typeface="+mn-lt"/>
                <a:ea typeface="+mn-ea"/>
                <a:cs typeface="+mn-cs"/>
              </a:rPr>
              <a:t> to manage Amateur Radio service delivery for public service events and in an emergency</a:t>
            </a:r>
            <a:r>
              <a:rPr kumimoji="0" lang="en-US"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This material should be started after working through an ICS/IMS 100 course. It will probably take several reviews of the ICS/IMS 100 course and this material, to get a full understanding.</a:t>
            </a:r>
          </a:p>
          <a:p>
            <a:pPr marL="742950" marR="0" lvl="1" indent="-285750" algn="just" defTabSz="914400" rtl="0" eaLnBrk="0" fontAlgn="base" latinLnBrk="0" hangingPunct="0">
              <a:lnSpc>
                <a:spcPct val="100000"/>
              </a:lnSpc>
              <a:spcBef>
                <a:spcPts val="600"/>
              </a:spcBef>
              <a:spcAft>
                <a:spcPct val="0"/>
              </a:spcAft>
              <a:buClrTx/>
              <a:buSzTx/>
              <a:buFont typeface="Wingdings" pitchFamily="2" charset="2"/>
              <a:buChar char="q"/>
              <a:tabLst/>
              <a:defRPr/>
            </a:pPr>
            <a:r>
              <a:rPr kumimoji="0" lang="en-US" sz="1800" b="0" i="0" u="none" strike="noStrike" kern="0" cap="none" spc="0" normalizeH="0" baseline="0" noProof="0" dirty="0" smtClean="0">
                <a:ln>
                  <a:noFill/>
                </a:ln>
                <a:solidFill>
                  <a:schemeClr val="tx1"/>
                </a:solidFill>
                <a:effectLst/>
                <a:uLnTx/>
                <a:uFillTx/>
                <a:latin typeface="+mn-lt"/>
              </a:rPr>
              <a:t>The ICS/IMS courses are typically focused on forest fire scenarios, making it more difficult for Amateurs to understand how IMS applies. This documentation will explain how Amateur radio fits in.</a:t>
            </a:r>
          </a:p>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Emergency Management Ontario (EMO), IMS 100 training is available online at; </a:t>
            </a:r>
          </a:p>
          <a:p>
            <a:pPr marL="800100" lvl="1" indent="-342900" algn="just" eaLnBrk="0" hangingPunct="0">
              <a:spcBef>
                <a:spcPts val="1200"/>
              </a:spcBef>
            </a:pPr>
            <a:r>
              <a:rPr lang="en-US" sz="1400" kern="0" dirty="0" smtClean="0">
                <a:latin typeface="+mn-lt"/>
              </a:rPr>
              <a:t>http://www.emergencymanagementontario.ca/english/professionals/Training/courses.html</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Emergency Measures Radio Group (EMRG) - Ottawa ARES</a:t>
            </a:r>
            <a:endParaRPr lang="en-US"/>
          </a:p>
        </p:txBody>
      </p:sp>
      <p:sp>
        <p:nvSpPr>
          <p:cNvPr id="3" name="Slide Number Placeholder 2"/>
          <p:cNvSpPr>
            <a:spLocks noGrp="1"/>
          </p:cNvSpPr>
          <p:nvPr>
            <p:ph type="sldNum" sz="quarter" idx="12"/>
          </p:nvPr>
        </p:nvSpPr>
        <p:spPr/>
        <p:txBody>
          <a:bodyPr/>
          <a:lstStyle/>
          <a:p>
            <a:pPr>
              <a:defRPr/>
            </a:pPr>
            <a:fld id="{71F130BD-7789-4D93-A104-C5287A9EBB64}" type="slidenum">
              <a:rPr lang="en-US" smtClean="0"/>
              <a:pPr>
                <a:defRPr/>
              </a:pPr>
              <a:t>9</a:t>
            </a:fld>
            <a:endParaRPr lang="en-US" dirty="0"/>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j-lt"/>
                <a:ea typeface="+mj-ea"/>
                <a:cs typeface="+mj-cs"/>
              </a:rPr>
              <a:t>ICS/IMS Training </a:t>
            </a:r>
            <a:r>
              <a:rPr kumimoji="0" lang="en-US" sz="1600" b="0"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j-lt"/>
                <a:ea typeface="+mj-ea"/>
                <a:cs typeface="+mj-cs"/>
              </a:rPr>
              <a:t>continued</a:t>
            </a:r>
          </a:p>
        </p:txBody>
      </p:sp>
      <p:sp>
        <p:nvSpPr>
          <p:cNvPr id="5" name="Content Placeholder 2"/>
          <p:cNvSpPr txBox="1">
            <a:spLocks/>
          </p:cNvSpPr>
          <p:nvPr/>
        </p:nvSpPr>
        <p:spPr>
          <a:xfrm>
            <a:off x="457200" y="1417638"/>
            <a:ext cx="8229600" cy="4906962"/>
          </a:xfrm>
          <a:prstGeom prst="rect">
            <a:avLst/>
          </a:prstGeom>
        </p:spPr>
        <p:txBody>
          <a:bodyPr/>
          <a:lstStyle/>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For most Amateurs, the ICS/IMS 100 course, plus this material</a:t>
            </a:r>
            <a:r>
              <a:rPr kumimoji="0" lang="en-US" sz="2000" b="0" i="0" u="none" strike="noStrike" kern="0" cap="none" spc="0" normalizeH="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will provide the foundation required. </a:t>
            </a:r>
          </a:p>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Amateurs are encouraged to take other</a:t>
            </a:r>
            <a:r>
              <a:rPr kumimoji="0" lang="en-US" sz="2000" b="0" i="0" u="none" strike="noStrike" kern="0" cap="none" spc="0" normalizeH="0" noProof="0" dirty="0" smtClean="0">
                <a:ln>
                  <a:noFill/>
                </a:ln>
                <a:solidFill>
                  <a:schemeClr val="tx1"/>
                </a:solidFill>
                <a:effectLst/>
                <a:uLnTx/>
                <a:uFillTx/>
                <a:latin typeface="+mn-lt"/>
                <a:ea typeface="+mn-ea"/>
                <a:cs typeface="+mn-cs"/>
              </a:rPr>
              <a:t> levels of </a:t>
            </a:r>
            <a:r>
              <a:rPr kumimoji="0" lang="en-US" sz="2000" b="0" i="0" u="none" strike="noStrike" kern="0" cap="none" spc="0" normalizeH="0" baseline="0" noProof="0" dirty="0" smtClean="0">
                <a:ln>
                  <a:noFill/>
                </a:ln>
                <a:solidFill>
                  <a:schemeClr val="tx1"/>
                </a:solidFill>
                <a:effectLst/>
                <a:uLnTx/>
                <a:uFillTx/>
                <a:latin typeface="+mn-lt"/>
                <a:ea typeface="+mn-ea"/>
                <a:cs typeface="+mn-cs"/>
              </a:rPr>
              <a:t>ICS/IMS training</a:t>
            </a:r>
            <a:r>
              <a:rPr kumimoji="0" lang="en-US" sz="2000" b="0" i="0" u="none" strike="noStrike" kern="0" cap="none" spc="0" normalizeH="0" noProof="0" dirty="0" smtClean="0">
                <a:ln>
                  <a:noFill/>
                </a:ln>
                <a:solidFill>
                  <a:schemeClr val="tx1"/>
                </a:solidFill>
                <a:effectLst/>
                <a:uLnTx/>
                <a:uFillTx/>
                <a:latin typeface="+mn-lt"/>
                <a:ea typeface="+mn-ea"/>
                <a:cs typeface="+mn-cs"/>
              </a:rPr>
              <a:t> if available, but not all amateurs have access, or the time, to complete the training.</a:t>
            </a:r>
          </a:p>
          <a:p>
            <a:pPr marL="342900" marR="0" lvl="0" indent="-342900" algn="just" defTabSz="914400" rtl="0" eaLnBrk="0" fontAlgn="base" latinLnBrk="0" hangingPunct="0">
              <a:lnSpc>
                <a:spcPct val="100000"/>
              </a:lnSpc>
              <a:spcBef>
                <a:spcPts val="1800"/>
              </a:spcBef>
              <a:spcAft>
                <a:spcPct val="0"/>
              </a:spcAft>
              <a:buClrTx/>
              <a:buSzTx/>
              <a:buFontTx/>
              <a:buChar char="•"/>
              <a:tabLst/>
              <a:defRPr/>
            </a:pPr>
            <a:r>
              <a:rPr lang="en-US" sz="2000" kern="0" noProof="0" dirty="0" smtClean="0">
                <a:latin typeface="+mn-lt"/>
              </a:rPr>
              <a:t>Online training is available from several sources for ICS/IMS 100, and there are several complete or partial courses available online for ICS/IMS 200. Learning more is never a bad thing.</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4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MRG-008_Self_Study_Training_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EMRG-008_Self_Study_Training_Template</Template>
  <TotalTime>45004</TotalTime>
  <Words>1066</Words>
  <Application>Microsoft Office PowerPoint</Application>
  <PresentationFormat>On-screen Show (4:3)</PresentationFormat>
  <Paragraphs>112</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EMRG-008_Self_Study_Training_Template</vt:lpstr>
      <vt:lpstr>Document</vt:lpstr>
      <vt:lpstr>Slide 1</vt:lpstr>
      <vt:lpstr>There is only one Incident Management System (IMS), which is used by everyone, including Amateur Radio.   This set of documentation explains how to apply the standard IMS to Amateur Radio activities. </vt:lpstr>
      <vt:lpstr>Slide 3</vt:lpstr>
      <vt:lpstr>Slide 4</vt:lpstr>
      <vt:lpstr>End to End Solution</vt:lpstr>
      <vt:lpstr>Slide 6</vt:lpstr>
      <vt:lpstr>Slide 7</vt:lpstr>
      <vt:lpstr>Slide 8</vt:lpstr>
      <vt:lpstr>Slide 9</vt:lpstr>
      <vt:lpstr>General IMS Training</vt:lpstr>
      <vt:lpstr>Training For IMS Positions</vt:lpstr>
      <vt:lpstr>IMS Support Documents</vt:lpstr>
      <vt:lpstr>Review</vt:lpstr>
      <vt:lpstr>Answers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1056</cp:revision>
  <dcterms:created xsi:type="dcterms:W3CDTF">2010-09-06T09:56:38Z</dcterms:created>
  <dcterms:modified xsi:type="dcterms:W3CDTF">2011-04-02T10:44:43Z</dcterms:modified>
</cp:coreProperties>
</file>