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391" r:id="rId3"/>
    <p:sldId id="437" r:id="rId4"/>
    <p:sldId id="327" r:id="rId5"/>
    <p:sldId id="439" r:id="rId6"/>
    <p:sldId id="438" r:id="rId7"/>
    <p:sldId id="366" r:id="rId8"/>
    <p:sldId id="331" r:id="rId9"/>
    <p:sldId id="328" r:id="rId10"/>
    <p:sldId id="329" r:id="rId11"/>
    <p:sldId id="336" r:id="rId12"/>
    <p:sldId id="326" r:id="rId13"/>
    <p:sldId id="335" r:id="rId14"/>
    <p:sldId id="374" r:id="rId15"/>
    <p:sldId id="378" r:id="rId16"/>
    <p:sldId id="330" r:id="rId17"/>
    <p:sldId id="368" r:id="rId18"/>
    <p:sldId id="371" r:id="rId19"/>
    <p:sldId id="370" r:id="rId20"/>
    <p:sldId id="386" r:id="rId21"/>
    <p:sldId id="385" r:id="rId22"/>
    <p:sldId id="341" r:id="rId23"/>
    <p:sldId id="342" r:id="rId24"/>
    <p:sldId id="337" r:id="rId25"/>
    <p:sldId id="338" r:id="rId26"/>
    <p:sldId id="436" r:id="rId27"/>
    <p:sldId id="365" r:id="rId28"/>
    <p:sldId id="416" r:id="rId29"/>
    <p:sldId id="433" r:id="rId30"/>
    <p:sldId id="434" r:id="rId3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0000"/>
    <a:srgbClr val="FF6600"/>
    <a:srgbClr val="FFFF66"/>
    <a:srgbClr val="99CCFF"/>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505" autoAdjust="0"/>
  </p:normalViewPr>
  <p:slideViewPr>
    <p:cSldViewPr snapToObjects="1">
      <p:cViewPr>
        <p:scale>
          <a:sx n="87" d="100"/>
          <a:sy n="87" d="100"/>
        </p:scale>
        <p:origin x="-594" y="-3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2E8EC308-6887-42A1-8FC4-4DA574D562B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99046618-31DB-49F8-8893-C6022A7E77D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12A8EAF9-A099-4688-B356-62928BD3930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F517AFAB-B9C3-4E72-A637-CF8FBF9224A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459CEAC1-7ADC-49D9-87CE-DD8233A491A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22606514-BE5F-4376-BF94-2A8AD9087CA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7" name="Rectangle 6"/>
          <p:cNvSpPr>
            <a:spLocks noGrp="1" noChangeArrowheads="1"/>
          </p:cNvSpPr>
          <p:nvPr>
            <p:ph type="sldNum" sz="quarter" idx="12"/>
          </p:nvPr>
        </p:nvSpPr>
        <p:spPr>
          <a:ln/>
        </p:spPr>
        <p:txBody>
          <a:bodyPr/>
          <a:lstStyle>
            <a:lvl1pPr>
              <a:defRPr/>
            </a:lvl1pPr>
          </a:lstStyle>
          <a:p>
            <a:pPr>
              <a:defRPr/>
            </a:pPr>
            <a:fld id="{236D603C-8B72-4651-85B2-0FCB763EEFF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9" name="Rectangle 6"/>
          <p:cNvSpPr>
            <a:spLocks noGrp="1" noChangeArrowheads="1"/>
          </p:cNvSpPr>
          <p:nvPr>
            <p:ph type="sldNum" sz="quarter" idx="12"/>
          </p:nvPr>
        </p:nvSpPr>
        <p:spPr>
          <a:ln/>
        </p:spPr>
        <p:txBody>
          <a:bodyPr/>
          <a:lstStyle>
            <a:lvl1pPr>
              <a:defRPr/>
            </a:lvl1pPr>
          </a:lstStyle>
          <a:p>
            <a:pPr>
              <a:defRPr/>
            </a:pPr>
            <a:fld id="{A2E1545D-5DDF-4D2D-9033-BBF53268EB9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5" name="Rectangle 6"/>
          <p:cNvSpPr>
            <a:spLocks noGrp="1" noChangeArrowheads="1"/>
          </p:cNvSpPr>
          <p:nvPr>
            <p:ph type="sldNum" sz="quarter" idx="12"/>
          </p:nvPr>
        </p:nvSpPr>
        <p:spPr>
          <a:ln/>
        </p:spPr>
        <p:txBody>
          <a:bodyPr/>
          <a:lstStyle>
            <a:lvl1pPr>
              <a:defRPr/>
            </a:lvl1pPr>
          </a:lstStyle>
          <a:p>
            <a:pPr>
              <a:defRPr/>
            </a:pPr>
            <a:fld id="{EB68356E-9845-4703-8B46-25AFA696B7C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4" name="Rectangle 6"/>
          <p:cNvSpPr>
            <a:spLocks noGrp="1" noChangeArrowheads="1"/>
          </p:cNvSpPr>
          <p:nvPr>
            <p:ph type="sldNum" sz="quarter" idx="12"/>
          </p:nvPr>
        </p:nvSpPr>
        <p:spPr>
          <a:ln/>
        </p:spPr>
        <p:txBody>
          <a:bodyPr/>
          <a:lstStyle>
            <a:lvl1pPr>
              <a:defRPr/>
            </a:lvl1pPr>
          </a:lstStyle>
          <a:p>
            <a:pPr>
              <a:defRPr/>
            </a:pPr>
            <a:fld id="{71F130BD-7789-4D93-A104-C5287A9EBB6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7" name="Rectangle 6"/>
          <p:cNvSpPr>
            <a:spLocks noGrp="1" noChangeArrowheads="1"/>
          </p:cNvSpPr>
          <p:nvPr>
            <p:ph type="sldNum" sz="quarter" idx="12"/>
          </p:nvPr>
        </p:nvSpPr>
        <p:spPr>
          <a:ln/>
        </p:spPr>
        <p:txBody>
          <a:bodyPr/>
          <a:lstStyle>
            <a:lvl1pPr>
              <a:defRPr/>
            </a:lvl1pPr>
          </a:lstStyle>
          <a:p>
            <a:pPr>
              <a:defRPr/>
            </a:pPr>
            <a:fld id="{14F16C49-66B5-4D6F-8A08-99CE2DE4BCC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7" name="Rectangle 6"/>
          <p:cNvSpPr>
            <a:spLocks noGrp="1" noChangeArrowheads="1"/>
          </p:cNvSpPr>
          <p:nvPr>
            <p:ph type="sldNum" sz="quarter" idx="12"/>
          </p:nvPr>
        </p:nvSpPr>
        <p:spPr>
          <a:ln/>
        </p:spPr>
        <p:txBody>
          <a:bodyPr/>
          <a:lstStyle>
            <a:lvl1pPr>
              <a:defRPr/>
            </a:lvl1pPr>
          </a:lstStyle>
          <a:p>
            <a:pPr>
              <a:defRPr/>
            </a:pPr>
            <a:fld id="{3FB0984D-7BAC-4B34-A4AF-E029355FE1B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1" name="Rectangle 7"/>
          <p:cNvSpPr>
            <a:spLocks noChangeArrowheads="1"/>
          </p:cNvSpPr>
          <p:nvPr/>
        </p:nvSpPr>
        <p:spPr bwMode="auto">
          <a:xfrm>
            <a:off x="457200" y="6324600"/>
            <a:ext cx="8229600" cy="381000"/>
          </a:xfrm>
          <a:prstGeom prst="rect">
            <a:avLst/>
          </a:prstGeom>
          <a:noFill/>
          <a:ln w="12700">
            <a:solidFill>
              <a:schemeClr val="tx1"/>
            </a:solidFill>
            <a:miter lim="800000"/>
            <a:headEnd/>
            <a:tailEnd/>
          </a:ln>
          <a:effectLst/>
        </p:spPr>
        <p:txBody>
          <a:bodyPr wrap="none" anchor="ctr"/>
          <a:lstStyle/>
          <a:p>
            <a:pPr>
              <a:defRPr/>
            </a:pPr>
            <a:endParaRPr lang="en-US" dirty="0"/>
          </a:p>
        </p:txBody>
      </p:sp>
      <p:sp>
        <p:nvSpPr>
          <p:cNvPr id="1032" name="Text Box 8"/>
          <p:cNvSpPr txBox="1">
            <a:spLocks noChangeArrowheads="1"/>
          </p:cNvSpPr>
          <p:nvPr/>
        </p:nvSpPr>
        <p:spPr bwMode="auto">
          <a:xfrm>
            <a:off x="457200" y="6324600"/>
            <a:ext cx="923925" cy="304800"/>
          </a:xfrm>
          <a:prstGeom prst="rect">
            <a:avLst/>
          </a:prstGeom>
          <a:noFill/>
          <a:ln w="9525">
            <a:noFill/>
            <a:miter lim="800000"/>
            <a:headEnd/>
            <a:tailEnd/>
          </a:ln>
          <a:effectLst/>
        </p:spPr>
        <p:txBody>
          <a:bodyPr>
            <a:spAutoFit/>
          </a:bodyPr>
          <a:lstStyle/>
          <a:p>
            <a:pPr>
              <a:defRPr/>
            </a:pPr>
            <a:r>
              <a:rPr lang="en-US" sz="1400" b="1" dirty="0"/>
              <a:t>emrg.ca</a:t>
            </a:r>
          </a:p>
        </p:txBody>
      </p:sp>
      <p:sp>
        <p:nvSpPr>
          <p:cNvPr id="1029" name="Rectangle 5"/>
          <p:cNvSpPr>
            <a:spLocks noGrp="1" noChangeArrowheads="1"/>
          </p:cNvSpPr>
          <p:nvPr>
            <p:ph type="ftr" sz="quarter" idx="3"/>
          </p:nvPr>
        </p:nvSpPr>
        <p:spPr bwMode="auto">
          <a:xfrm>
            <a:off x="1511300" y="6324600"/>
            <a:ext cx="60325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Emergency Measures Radio Group (EMRG) - Ottawa ARES</a:t>
            </a:r>
          </a:p>
        </p:txBody>
      </p:sp>
      <p:sp>
        <p:nvSpPr>
          <p:cNvPr id="1030" name="Rectangle 6"/>
          <p:cNvSpPr>
            <a:spLocks noGrp="1" noChangeArrowheads="1"/>
          </p:cNvSpPr>
          <p:nvPr>
            <p:ph type="sldNum" sz="quarter" idx="4"/>
          </p:nvPr>
        </p:nvSpPr>
        <p:spPr bwMode="auto">
          <a:xfrm>
            <a:off x="7596188" y="6324600"/>
            <a:ext cx="1090612"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9F5EA66-09FE-45B8-850C-855F29049F5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Black" pitchFamily="34" charset="0"/>
        </a:defRPr>
      </a:lvl2pPr>
      <a:lvl3pPr algn="ctr" rtl="0" eaLnBrk="0" fontAlgn="base" hangingPunct="0">
        <a:spcBef>
          <a:spcPct val="0"/>
        </a:spcBef>
        <a:spcAft>
          <a:spcPct val="0"/>
        </a:spcAft>
        <a:defRPr sz="4000">
          <a:solidFill>
            <a:schemeClr val="tx2"/>
          </a:solidFill>
          <a:latin typeface="Arial Black" pitchFamily="34" charset="0"/>
        </a:defRPr>
      </a:lvl3pPr>
      <a:lvl4pPr algn="ctr" rtl="0" eaLnBrk="0" fontAlgn="base" hangingPunct="0">
        <a:spcBef>
          <a:spcPct val="0"/>
        </a:spcBef>
        <a:spcAft>
          <a:spcPct val="0"/>
        </a:spcAft>
        <a:defRPr sz="4000">
          <a:solidFill>
            <a:schemeClr val="tx2"/>
          </a:solidFill>
          <a:latin typeface="Arial Black" pitchFamily="34" charset="0"/>
        </a:defRPr>
      </a:lvl4pPr>
      <a:lvl5pPr algn="ctr" rtl="0" eaLnBrk="0" fontAlgn="base" hangingPunct="0">
        <a:spcBef>
          <a:spcPct val="0"/>
        </a:spcBef>
        <a:spcAft>
          <a:spcPct val="0"/>
        </a:spcAft>
        <a:defRPr sz="4000">
          <a:solidFill>
            <a:schemeClr val="tx2"/>
          </a:solidFill>
          <a:latin typeface="Arial Black" pitchFamily="34" charset="0"/>
        </a:defRPr>
      </a:lvl5pPr>
      <a:lvl6pPr marL="457200" algn="ctr" rtl="0" eaLnBrk="1" fontAlgn="base" hangingPunct="1">
        <a:spcBef>
          <a:spcPct val="0"/>
        </a:spcBef>
        <a:spcAft>
          <a:spcPct val="0"/>
        </a:spcAft>
        <a:defRPr sz="4000">
          <a:solidFill>
            <a:schemeClr val="tx2"/>
          </a:solidFill>
          <a:latin typeface="Arial Black" pitchFamily="34" charset="0"/>
        </a:defRPr>
      </a:lvl6pPr>
      <a:lvl7pPr marL="914400" algn="ctr" rtl="0" eaLnBrk="1" fontAlgn="base" hangingPunct="1">
        <a:spcBef>
          <a:spcPct val="0"/>
        </a:spcBef>
        <a:spcAft>
          <a:spcPct val="0"/>
        </a:spcAft>
        <a:defRPr sz="4000">
          <a:solidFill>
            <a:schemeClr val="tx2"/>
          </a:solidFill>
          <a:latin typeface="Arial Black" pitchFamily="34" charset="0"/>
        </a:defRPr>
      </a:lvl7pPr>
      <a:lvl8pPr marL="1371600" algn="ctr" rtl="0" eaLnBrk="1" fontAlgn="base" hangingPunct="1">
        <a:spcBef>
          <a:spcPct val="0"/>
        </a:spcBef>
        <a:spcAft>
          <a:spcPct val="0"/>
        </a:spcAft>
        <a:defRPr sz="4000">
          <a:solidFill>
            <a:schemeClr val="tx2"/>
          </a:solidFill>
          <a:latin typeface="Arial Black" pitchFamily="34" charset="0"/>
        </a:defRPr>
      </a:lvl8pPr>
      <a:lvl9pPr marL="1828800" algn="ctr" rtl="0" eaLnBrk="1" fontAlgn="base" hangingPunct="1">
        <a:spcBef>
          <a:spcPct val="0"/>
        </a:spcBef>
        <a:spcAft>
          <a:spcPct val="0"/>
        </a:spcAft>
        <a:defRPr sz="4000">
          <a:solidFill>
            <a:schemeClr val="tx2"/>
          </a:solidFill>
          <a:latin typeface="Arial Black" pitchFamily="34" charset="0"/>
        </a:defRPr>
      </a:lvl9pPr>
    </p:titleStyle>
    <p:bodyStyle>
      <a:lvl1pPr marL="342900" indent="-342900" algn="l" rtl="0" eaLnBrk="0" fontAlgn="base" hangingPunct="0">
        <a:spcBef>
          <a:spcPct val="4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4"/>
          <p:cNvSpPr>
            <a:spLocks noChangeArrowheads="1"/>
          </p:cNvSpPr>
          <p:nvPr/>
        </p:nvSpPr>
        <p:spPr bwMode="auto">
          <a:xfrm>
            <a:off x="1679575" y="1036638"/>
            <a:ext cx="2016125" cy="1016000"/>
          </a:xfrm>
          <a:prstGeom prst="rect">
            <a:avLst/>
          </a:prstGeom>
          <a:noFill/>
          <a:ln w="9525">
            <a:solidFill>
              <a:schemeClr val="tx1"/>
            </a:solidFill>
            <a:miter lim="800000"/>
            <a:headEnd/>
            <a:tailEnd/>
          </a:ln>
        </p:spPr>
        <p:txBody>
          <a:bodyPr wrap="none" anchor="ctr"/>
          <a:lstStyle/>
          <a:p>
            <a:endParaRPr lang="en-US"/>
          </a:p>
        </p:txBody>
      </p:sp>
      <p:sp>
        <p:nvSpPr>
          <p:cNvPr id="1028" name="Rectangle 5"/>
          <p:cNvSpPr>
            <a:spLocks noChangeArrowheads="1"/>
          </p:cNvSpPr>
          <p:nvPr/>
        </p:nvSpPr>
        <p:spPr bwMode="auto">
          <a:xfrm>
            <a:off x="1679575" y="2052638"/>
            <a:ext cx="2016125" cy="1016000"/>
          </a:xfrm>
          <a:prstGeom prst="rect">
            <a:avLst/>
          </a:prstGeom>
          <a:noFill/>
          <a:ln w="9525">
            <a:solidFill>
              <a:schemeClr val="tx1"/>
            </a:solidFill>
            <a:miter lim="800000"/>
            <a:headEnd/>
            <a:tailEnd/>
          </a:ln>
        </p:spPr>
        <p:txBody>
          <a:bodyPr wrap="none" anchor="ctr"/>
          <a:lstStyle/>
          <a:p>
            <a:endParaRPr lang="en-US"/>
          </a:p>
        </p:txBody>
      </p:sp>
      <p:sp>
        <p:nvSpPr>
          <p:cNvPr id="1029" name="Rectangle 6"/>
          <p:cNvSpPr>
            <a:spLocks noChangeArrowheads="1"/>
          </p:cNvSpPr>
          <p:nvPr/>
        </p:nvSpPr>
        <p:spPr bwMode="auto">
          <a:xfrm>
            <a:off x="3695700" y="1036638"/>
            <a:ext cx="4038600" cy="1016000"/>
          </a:xfrm>
          <a:prstGeom prst="rect">
            <a:avLst/>
          </a:prstGeom>
          <a:noFill/>
          <a:ln w="9525">
            <a:solidFill>
              <a:schemeClr val="tx1"/>
            </a:solidFill>
            <a:miter lim="800000"/>
            <a:headEnd/>
            <a:tailEnd/>
          </a:ln>
        </p:spPr>
        <p:txBody>
          <a:bodyPr wrap="none" anchor="ctr"/>
          <a:lstStyle/>
          <a:p>
            <a:endParaRPr lang="en-US"/>
          </a:p>
        </p:txBody>
      </p:sp>
      <p:sp>
        <p:nvSpPr>
          <p:cNvPr id="1030" name="Rectangle 7"/>
          <p:cNvSpPr>
            <a:spLocks noChangeArrowheads="1"/>
          </p:cNvSpPr>
          <p:nvPr/>
        </p:nvSpPr>
        <p:spPr bwMode="auto">
          <a:xfrm>
            <a:off x="3695700" y="2052638"/>
            <a:ext cx="4038600" cy="1016000"/>
          </a:xfrm>
          <a:prstGeom prst="rect">
            <a:avLst/>
          </a:prstGeom>
          <a:noFill/>
          <a:ln w="9525">
            <a:solidFill>
              <a:schemeClr val="tx1"/>
            </a:solidFill>
            <a:miter lim="800000"/>
            <a:headEnd/>
            <a:tailEnd/>
          </a:ln>
        </p:spPr>
        <p:txBody>
          <a:bodyPr wrap="none" anchor="ctr"/>
          <a:lstStyle/>
          <a:p>
            <a:endParaRPr lang="en-US"/>
          </a:p>
        </p:txBody>
      </p:sp>
      <p:sp>
        <p:nvSpPr>
          <p:cNvPr id="1031" name="Text Box 8"/>
          <p:cNvSpPr txBox="1">
            <a:spLocks noChangeArrowheads="1"/>
          </p:cNvSpPr>
          <p:nvPr/>
        </p:nvSpPr>
        <p:spPr bwMode="auto">
          <a:xfrm>
            <a:off x="3886200" y="1230313"/>
            <a:ext cx="3581400" cy="701675"/>
          </a:xfrm>
          <a:prstGeom prst="rect">
            <a:avLst/>
          </a:prstGeom>
          <a:noFill/>
          <a:ln w="9525">
            <a:noFill/>
            <a:miter lim="800000"/>
            <a:headEnd/>
            <a:tailEnd/>
          </a:ln>
        </p:spPr>
        <p:txBody>
          <a:bodyPr>
            <a:spAutoFit/>
          </a:bodyPr>
          <a:lstStyle/>
          <a:p>
            <a:pPr algn="ctr" eaLnBrk="0" hangingPunct="0"/>
            <a:r>
              <a:rPr lang="en-CA" sz="2000" b="1">
                <a:latin typeface="Bookman Old Style" pitchFamily="18" charset="0"/>
              </a:rPr>
              <a:t>EMERGENCY MEASURES RADIO GROUP</a:t>
            </a:r>
            <a:endParaRPr lang="en-GB" sz="2000" b="1">
              <a:latin typeface="Bookman Old Style" pitchFamily="18" charset="0"/>
            </a:endParaRPr>
          </a:p>
        </p:txBody>
      </p:sp>
      <p:sp>
        <p:nvSpPr>
          <p:cNvPr id="1032" name="Text Box 9"/>
          <p:cNvSpPr txBox="1">
            <a:spLocks noChangeArrowheads="1"/>
          </p:cNvSpPr>
          <p:nvPr/>
        </p:nvSpPr>
        <p:spPr bwMode="auto">
          <a:xfrm>
            <a:off x="4572000" y="2370138"/>
            <a:ext cx="2163763" cy="396875"/>
          </a:xfrm>
          <a:prstGeom prst="rect">
            <a:avLst/>
          </a:prstGeom>
          <a:noFill/>
          <a:ln w="9525">
            <a:noFill/>
            <a:miter lim="800000"/>
            <a:headEnd/>
            <a:tailEnd/>
          </a:ln>
        </p:spPr>
        <p:txBody>
          <a:bodyPr wrap="none">
            <a:spAutoFit/>
          </a:bodyPr>
          <a:lstStyle/>
          <a:p>
            <a:pPr eaLnBrk="0" hangingPunct="0"/>
            <a:r>
              <a:rPr lang="en-CA" sz="2000" b="1">
                <a:latin typeface="Bookman Old Style" pitchFamily="18" charset="0"/>
              </a:rPr>
              <a:t>OTTAWA ARES</a:t>
            </a:r>
            <a:endParaRPr lang="en-GB" sz="2000" b="1">
              <a:latin typeface="Bookman Old Style" pitchFamily="18" charset="0"/>
            </a:endParaRPr>
          </a:p>
        </p:txBody>
      </p:sp>
      <p:sp>
        <p:nvSpPr>
          <p:cNvPr id="1033" name="Text Box 10"/>
          <p:cNvSpPr txBox="1">
            <a:spLocks noChangeArrowheads="1"/>
          </p:cNvSpPr>
          <p:nvPr/>
        </p:nvSpPr>
        <p:spPr bwMode="auto">
          <a:xfrm>
            <a:off x="2624138" y="3068638"/>
            <a:ext cx="4111625" cy="336550"/>
          </a:xfrm>
          <a:prstGeom prst="rect">
            <a:avLst/>
          </a:prstGeom>
          <a:noFill/>
          <a:ln w="9525">
            <a:noFill/>
            <a:miter lim="800000"/>
            <a:headEnd/>
            <a:tailEnd/>
          </a:ln>
        </p:spPr>
        <p:txBody>
          <a:bodyPr wrap="none">
            <a:spAutoFit/>
          </a:bodyPr>
          <a:lstStyle/>
          <a:p>
            <a:pPr eaLnBrk="0" hangingPunct="0"/>
            <a:r>
              <a:rPr lang="en-CA" sz="1600">
                <a:latin typeface="Bookman Old Style" pitchFamily="18" charset="0"/>
              </a:rPr>
              <a:t>Two Names - One Group - One Purpose</a:t>
            </a:r>
            <a:endParaRPr lang="en-GB" sz="1600">
              <a:latin typeface="Bookman Old Style" pitchFamily="18" charset="0"/>
            </a:endParaRPr>
          </a:p>
        </p:txBody>
      </p:sp>
      <p:pic>
        <p:nvPicPr>
          <p:cNvPr id="1034" name="Picture 11" descr="EMRG Logo"/>
          <p:cNvPicPr>
            <a:picLocks noChangeAspect="1" noChangeArrowheads="1"/>
          </p:cNvPicPr>
          <p:nvPr/>
        </p:nvPicPr>
        <p:blipFill>
          <a:blip r:embed="rId3" cstate="print"/>
          <a:srcRect/>
          <a:stretch>
            <a:fillRect/>
          </a:stretch>
        </p:blipFill>
        <p:spPr bwMode="auto">
          <a:xfrm>
            <a:off x="2052638" y="1089025"/>
            <a:ext cx="1300162" cy="842963"/>
          </a:xfrm>
          <a:prstGeom prst="rect">
            <a:avLst/>
          </a:prstGeom>
          <a:noFill/>
          <a:ln w="9525">
            <a:noFill/>
            <a:miter lim="800000"/>
            <a:headEnd/>
            <a:tailEnd/>
          </a:ln>
        </p:spPr>
      </p:pic>
      <p:graphicFrame>
        <p:nvGraphicFramePr>
          <p:cNvPr id="1026" name="Object 12"/>
          <p:cNvGraphicFramePr>
            <a:graphicFrameLocks noChangeAspect="1"/>
          </p:cNvGraphicFramePr>
          <p:nvPr/>
        </p:nvGraphicFramePr>
        <p:xfrm>
          <a:off x="2286000" y="2084388"/>
          <a:ext cx="838200" cy="850900"/>
        </p:xfrm>
        <a:graphic>
          <a:graphicData uri="http://schemas.openxmlformats.org/presentationml/2006/ole">
            <p:oleObj spid="_x0000_s1026" name="Document" r:id="rId4" imgW="838800" imgH="851400" progId="Word.Document.8">
              <p:embed/>
            </p:oleObj>
          </a:graphicData>
        </a:graphic>
      </p:graphicFrame>
      <p:sp>
        <p:nvSpPr>
          <p:cNvPr id="1035" name="Text Box 13"/>
          <p:cNvSpPr txBox="1">
            <a:spLocks noChangeArrowheads="1"/>
          </p:cNvSpPr>
          <p:nvPr/>
        </p:nvSpPr>
        <p:spPr bwMode="auto">
          <a:xfrm>
            <a:off x="381000" y="315913"/>
            <a:ext cx="1524000" cy="304800"/>
          </a:xfrm>
          <a:prstGeom prst="rect">
            <a:avLst/>
          </a:prstGeom>
          <a:noFill/>
          <a:ln w="9525">
            <a:noFill/>
            <a:miter lim="800000"/>
            <a:headEnd/>
            <a:tailEnd/>
          </a:ln>
        </p:spPr>
        <p:txBody>
          <a:bodyPr>
            <a:spAutoFit/>
          </a:bodyPr>
          <a:lstStyle/>
          <a:p>
            <a:pPr eaLnBrk="0" hangingPunct="0"/>
            <a:r>
              <a:rPr lang="en-GB" sz="1400" b="1" dirty="0" smtClean="0"/>
              <a:t>EMRG-802</a:t>
            </a:r>
            <a:endParaRPr lang="en-GB" sz="1400" b="1" dirty="0"/>
          </a:p>
        </p:txBody>
      </p:sp>
      <p:sp>
        <p:nvSpPr>
          <p:cNvPr id="1036" name="Text Box 14"/>
          <p:cNvSpPr txBox="1">
            <a:spLocks noChangeArrowheads="1"/>
          </p:cNvSpPr>
          <p:nvPr/>
        </p:nvSpPr>
        <p:spPr bwMode="auto">
          <a:xfrm>
            <a:off x="5562600" y="315913"/>
            <a:ext cx="3182938" cy="304800"/>
          </a:xfrm>
          <a:prstGeom prst="rect">
            <a:avLst/>
          </a:prstGeom>
          <a:noFill/>
          <a:ln w="9525">
            <a:noFill/>
            <a:miter lim="800000"/>
            <a:headEnd/>
            <a:tailEnd/>
          </a:ln>
        </p:spPr>
        <p:txBody>
          <a:bodyPr>
            <a:spAutoFit/>
          </a:bodyPr>
          <a:lstStyle/>
          <a:p>
            <a:pPr algn="r" eaLnBrk="0" hangingPunct="0"/>
            <a:r>
              <a:rPr lang="en-GB" sz="1400" b="1"/>
              <a:t>Self Study Training Course</a:t>
            </a:r>
          </a:p>
        </p:txBody>
      </p:sp>
      <p:sp>
        <p:nvSpPr>
          <p:cNvPr id="1037" name="Line 15"/>
          <p:cNvSpPr>
            <a:spLocks noChangeShapeType="1"/>
          </p:cNvSpPr>
          <p:nvPr/>
        </p:nvSpPr>
        <p:spPr bwMode="auto">
          <a:xfrm>
            <a:off x="381000" y="762000"/>
            <a:ext cx="8364538" cy="0"/>
          </a:xfrm>
          <a:prstGeom prst="line">
            <a:avLst/>
          </a:prstGeom>
          <a:noFill/>
          <a:ln w="57150" cmpd="thickThin">
            <a:solidFill>
              <a:schemeClr val="tx1"/>
            </a:solidFill>
            <a:round/>
            <a:headEnd/>
            <a:tailEnd/>
          </a:ln>
        </p:spPr>
        <p:txBody>
          <a:bodyPr wrap="none" anchor="ctr"/>
          <a:lstStyle/>
          <a:p>
            <a:endParaRPr lang="en-CA"/>
          </a:p>
        </p:txBody>
      </p:sp>
      <p:sp>
        <p:nvSpPr>
          <p:cNvPr id="2064" name="Text Box 16"/>
          <p:cNvSpPr txBox="1">
            <a:spLocks noChangeArrowheads="1"/>
          </p:cNvSpPr>
          <p:nvPr/>
        </p:nvSpPr>
        <p:spPr bwMode="auto">
          <a:xfrm>
            <a:off x="381000" y="3886200"/>
            <a:ext cx="8364538" cy="2062103"/>
          </a:xfrm>
          <a:prstGeom prst="rect">
            <a:avLst/>
          </a:prstGeom>
          <a:noFill/>
          <a:ln w="9525">
            <a:noFill/>
            <a:miter lim="800000"/>
            <a:headEnd/>
            <a:tailEnd/>
          </a:ln>
          <a:effectLst/>
        </p:spPr>
        <p:txBody>
          <a:bodyPr>
            <a:spAutoFit/>
          </a:bodyPr>
          <a:lstStyle/>
          <a:p>
            <a:pPr algn="ctr" eaLnBrk="0" hangingPunct="0">
              <a:spcBef>
                <a:spcPts val="600"/>
              </a:spcBef>
              <a:defRPr/>
            </a:pPr>
            <a:r>
              <a:rPr lang="en-GB" sz="2800" b="1" dirty="0" smtClean="0">
                <a:effectLst>
                  <a:outerShdw blurRad="38100" dist="38100" dir="2700000" algn="tl">
                    <a:srgbClr val="C0C0C0"/>
                  </a:outerShdw>
                </a:effectLst>
                <a:latin typeface="Arial Black" pitchFamily="34" charset="0"/>
              </a:rPr>
              <a:t>IMS For Amateur Radio</a:t>
            </a:r>
          </a:p>
          <a:p>
            <a:pPr algn="ctr" eaLnBrk="0" hangingPunct="0">
              <a:spcBef>
                <a:spcPts val="2400"/>
              </a:spcBef>
              <a:defRPr/>
            </a:pPr>
            <a:r>
              <a:rPr lang="en-GB" sz="4000" b="1" dirty="0" smtClean="0">
                <a:effectLst>
                  <a:outerShdw blurRad="38100" dist="38100" dir="2700000" algn="tl">
                    <a:srgbClr val="C0C0C0"/>
                  </a:outerShdw>
                </a:effectLst>
                <a:latin typeface="Arial Black" pitchFamily="34" charset="0"/>
              </a:rPr>
              <a:t>Understanding Emergency Response</a:t>
            </a:r>
            <a:endParaRPr lang="en-GB" sz="4000" b="1" dirty="0">
              <a:effectLst>
                <a:outerShdw blurRad="38100" dist="38100" dir="2700000" algn="tl">
                  <a:srgbClr val="C0C0C0"/>
                </a:outerShdw>
              </a:effectLst>
              <a:latin typeface="Arial Black" pitchFamily="34" charset="0"/>
            </a:endParaRPr>
          </a:p>
        </p:txBody>
      </p:sp>
      <p:sp>
        <p:nvSpPr>
          <p:cNvPr id="1039" name="Rectangle 20"/>
          <p:cNvSpPr>
            <a:spLocks noChangeArrowheads="1"/>
          </p:cNvSpPr>
          <p:nvPr/>
        </p:nvSpPr>
        <p:spPr bwMode="auto">
          <a:xfrm>
            <a:off x="381000" y="6326188"/>
            <a:ext cx="8364538" cy="315912"/>
          </a:xfrm>
          <a:prstGeom prst="rect">
            <a:avLst/>
          </a:prstGeom>
          <a:noFill/>
          <a:ln w="9525">
            <a:solidFill>
              <a:schemeClr val="tx1"/>
            </a:solidFill>
            <a:miter lim="800000"/>
            <a:headEnd/>
            <a:tailEnd/>
          </a:ln>
        </p:spPr>
        <p:txBody>
          <a:bodyPr wrap="none" anchor="ctr"/>
          <a:lstStyle/>
          <a:p>
            <a:pPr algn="ctr"/>
            <a:endParaRPr lang="en-US"/>
          </a:p>
        </p:txBody>
      </p:sp>
      <p:sp>
        <p:nvSpPr>
          <p:cNvPr id="1040" name="Text Box 22"/>
          <p:cNvSpPr txBox="1">
            <a:spLocks noChangeArrowheads="1"/>
          </p:cNvSpPr>
          <p:nvPr/>
        </p:nvSpPr>
        <p:spPr bwMode="auto">
          <a:xfrm>
            <a:off x="381000" y="6326188"/>
            <a:ext cx="2916238" cy="307975"/>
          </a:xfrm>
          <a:prstGeom prst="rect">
            <a:avLst/>
          </a:prstGeom>
          <a:noFill/>
          <a:ln w="9525">
            <a:noFill/>
            <a:miter lim="800000"/>
            <a:headEnd/>
            <a:tailEnd/>
          </a:ln>
        </p:spPr>
        <p:txBody>
          <a:bodyPr wrap="none">
            <a:spAutoFit/>
          </a:bodyPr>
          <a:lstStyle/>
          <a:p>
            <a:r>
              <a:rPr lang="en-US" sz="1400" dirty="0"/>
              <a:t>Date Of Last Change:  </a:t>
            </a:r>
            <a:r>
              <a:rPr lang="en-US" sz="1400" dirty="0" smtClean="0"/>
              <a:t>2011-04-02</a:t>
            </a:r>
            <a:endParaRPr lang="en-US" sz="1400" dirty="0"/>
          </a:p>
        </p:txBody>
      </p:sp>
      <p:sp>
        <p:nvSpPr>
          <p:cNvPr id="1041" name="Text Box 24"/>
          <p:cNvSpPr txBox="1">
            <a:spLocks noChangeArrowheads="1"/>
          </p:cNvSpPr>
          <p:nvPr/>
        </p:nvSpPr>
        <p:spPr bwMode="auto">
          <a:xfrm>
            <a:off x="7467600" y="6337300"/>
            <a:ext cx="1179875" cy="307777"/>
          </a:xfrm>
          <a:prstGeom prst="rect">
            <a:avLst/>
          </a:prstGeom>
          <a:noFill/>
          <a:ln w="9525">
            <a:noFill/>
            <a:miter lim="800000"/>
            <a:headEnd/>
            <a:tailEnd/>
          </a:ln>
        </p:spPr>
        <p:txBody>
          <a:bodyPr wrap="none">
            <a:spAutoFit/>
          </a:bodyPr>
          <a:lstStyle/>
          <a:p>
            <a:r>
              <a:rPr lang="en-US" sz="1400" dirty="0"/>
              <a:t>Version:  </a:t>
            </a:r>
            <a:r>
              <a:rPr lang="en-US" sz="1400" dirty="0" smtClean="0"/>
              <a:t>0.1</a:t>
            </a:r>
            <a:endParaRPr lang="en-US" sz="1400" dirty="0"/>
          </a:p>
        </p:txBody>
      </p:sp>
      <p:sp>
        <p:nvSpPr>
          <p:cNvPr id="1042" name="Text Box 22"/>
          <p:cNvSpPr txBox="1">
            <a:spLocks noChangeArrowheads="1"/>
          </p:cNvSpPr>
          <p:nvPr/>
        </p:nvSpPr>
        <p:spPr bwMode="auto">
          <a:xfrm>
            <a:off x="381000" y="6018213"/>
            <a:ext cx="3302000" cy="307975"/>
          </a:xfrm>
          <a:prstGeom prst="rect">
            <a:avLst/>
          </a:prstGeom>
          <a:noFill/>
          <a:ln w="9525">
            <a:noFill/>
            <a:miter lim="800000"/>
            <a:headEnd/>
            <a:tailEnd/>
          </a:ln>
        </p:spPr>
        <p:txBody>
          <a:bodyPr wrap="none">
            <a:spAutoFit/>
          </a:bodyPr>
          <a:lstStyle/>
          <a:p>
            <a:r>
              <a:rPr lang="en-US" sz="1400"/>
              <a:t>Prepared By: Peter Gamble – VE3BQP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smtClean="0"/>
              <a:t>Emergency Measures Radio Group (EMRG) - Ottawa ARES</a:t>
            </a:r>
          </a:p>
        </p:txBody>
      </p:sp>
      <p:sp>
        <p:nvSpPr>
          <p:cNvPr id="24579" name="Slide Number Placeholder 5"/>
          <p:cNvSpPr>
            <a:spLocks noGrp="1"/>
          </p:cNvSpPr>
          <p:nvPr>
            <p:ph type="sldNum" sz="quarter" idx="12"/>
          </p:nvPr>
        </p:nvSpPr>
        <p:spPr>
          <a:noFill/>
        </p:spPr>
        <p:txBody>
          <a:bodyPr/>
          <a:lstStyle/>
          <a:p>
            <a:fld id="{16460C95-3A4C-4855-B1C1-DFCEE458B944}" type="slidenum">
              <a:rPr lang="en-US" smtClean="0"/>
              <a:pPr/>
              <a:t>10</a:t>
            </a:fld>
            <a:endParaRPr lang="en-US" smtClean="0"/>
          </a:p>
        </p:txBody>
      </p:sp>
      <p:sp>
        <p:nvSpPr>
          <p:cNvPr id="8" name="Rectangle 7"/>
          <p:cNvSpPr/>
          <p:nvPr/>
        </p:nvSpPr>
        <p:spPr>
          <a:xfrm>
            <a:off x="3119437" y="3170238"/>
            <a:ext cx="1281113" cy="766763"/>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b="1" dirty="0">
                <a:solidFill>
                  <a:schemeClr val="tx1"/>
                </a:solidFill>
              </a:rPr>
              <a:t>ESS </a:t>
            </a:r>
            <a:r>
              <a:rPr lang="en-US" sz="1000" b="1" dirty="0">
                <a:solidFill>
                  <a:schemeClr val="tx1"/>
                </a:solidFill>
              </a:rPr>
              <a:t>(Emergency Social Services)</a:t>
            </a:r>
          </a:p>
          <a:p>
            <a:pPr algn="ctr">
              <a:defRPr/>
            </a:pPr>
            <a:r>
              <a:rPr lang="en-US" sz="1000" dirty="0">
                <a:solidFill>
                  <a:schemeClr val="tx1"/>
                </a:solidFill>
              </a:rPr>
              <a:t>Internal Service Provider</a:t>
            </a:r>
          </a:p>
        </p:txBody>
      </p:sp>
      <p:sp>
        <p:nvSpPr>
          <p:cNvPr id="9" name="Rectangle 8"/>
          <p:cNvSpPr/>
          <p:nvPr/>
        </p:nvSpPr>
        <p:spPr>
          <a:xfrm>
            <a:off x="4718050" y="4657726"/>
            <a:ext cx="1212850" cy="56515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rPr>
              <a:t>Red Cross</a:t>
            </a:r>
          </a:p>
          <a:p>
            <a:pPr algn="ctr">
              <a:defRPr/>
            </a:pPr>
            <a:r>
              <a:rPr lang="en-US" sz="1000" dirty="0">
                <a:solidFill>
                  <a:schemeClr val="tx1"/>
                </a:solidFill>
              </a:rPr>
              <a:t>External Service Provider</a:t>
            </a:r>
          </a:p>
        </p:txBody>
      </p:sp>
      <p:sp>
        <p:nvSpPr>
          <p:cNvPr id="10" name="Rectangle 9"/>
          <p:cNvSpPr/>
          <p:nvPr/>
        </p:nvSpPr>
        <p:spPr>
          <a:xfrm>
            <a:off x="1646237" y="4187826"/>
            <a:ext cx="831850" cy="75247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Incident Site(s)</a:t>
            </a:r>
          </a:p>
        </p:txBody>
      </p:sp>
      <p:sp>
        <p:nvSpPr>
          <p:cNvPr id="11" name="Rectangle 10"/>
          <p:cNvSpPr/>
          <p:nvPr/>
        </p:nvSpPr>
        <p:spPr>
          <a:xfrm>
            <a:off x="1511300" y="2830513"/>
            <a:ext cx="1101725" cy="869950"/>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effectLst>
                  <a:outerShdw blurRad="38100" dist="38100" dir="2700000" algn="tl">
                    <a:srgbClr val="000000">
                      <a:alpha val="43137"/>
                    </a:srgbClr>
                  </a:outerShdw>
                </a:effectLst>
              </a:rPr>
              <a:t>EOC</a:t>
            </a:r>
          </a:p>
        </p:txBody>
      </p:sp>
      <p:sp>
        <p:nvSpPr>
          <p:cNvPr id="12" name="Rectangle 11"/>
          <p:cNvSpPr/>
          <p:nvPr/>
        </p:nvSpPr>
        <p:spPr>
          <a:xfrm>
            <a:off x="6552404" y="3170238"/>
            <a:ext cx="1222376" cy="563563"/>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b="1" dirty="0" smtClean="0">
                <a:solidFill>
                  <a:schemeClr val="tx1"/>
                </a:solidFill>
              </a:rPr>
              <a:t>Ottawa ARES</a:t>
            </a:r>
          </a:p>
          <a:p>
            <a:pPr algn="ctr">
              <a:defRPr/>
            </a:pPr>
            <a:r>
              <a:rPr lang="en-US" sz="1200" b="1" dirty="0" smtClean="0">
                <a:solidFill>
                  <a:schemeClr val="tx1"/>
                </a:solidFill>
              </a:rPr>
              <a:t> </a:t>
            </a:r>
            <a:r>
              <a:rPr lang="en-US" sz="1000" dirty="0">
                <a:solidFill>
                  <a:schemeClr val="tx1"/>
                </a:solidFill>
              </a:rPr>
              <a:t>External Service Provider</a:t>
            </a:r>
          </a:p>
        </p:txBody>
      </p:sp>
      <p:cxnSp>
        <p:nvCxnSpPr>
          <p:cNvPr id="13" name="Elbow Connector 32"/>
          <p:cNvCxnSpPr>
            <a:stCxn id="12" idx="2"/>
            <a:endCxn id="9" idx="3"/>
          </p:cNvCxnSpPr>
          <p:nvPr/>
        </p:nvCxnSpPr>
        <p:spPr>
          <a:xfrm rot="5400000">
            <a:off x="5943996" y="3720705"/>
            <a:ext cx="1206500" cy="1232692"/>
          </a:xfrm>
          <a:prstGeom prst="bentConnector2">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1"/>
            <a:endCxn id="8" idx="3"/>
          </p:cNvCxnSpPr>
          <p:nvPr/>
        </p:nvCxnSpPr>
        <p:spPr>
          <a:xfrm rot="10800000" flipV="1">
            <a:off x="4400550" y="3452020"/>
            <a:ext cx="2151854" cy="101600"/>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 idx="0"/>
          </p:cNvCxnSpPr>
          <p:nvPr/>
        </p:nvCxnSpPr>
        <p:spPr>
          <a:xfrm rot="16200000" flipV="1">
            <a:off x="4780160" y="786805"/>
            <a:ext cx="216299" cy="4550567"/>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Elbow Connector 51"/>
          <p:cNvCxnSpPr>
            <a:stCxn id="9" idx="1"/>
            <a:endCxn id="8" idx="2"/>
          </p:cNvCxnSpPr>
          <p:nvPr/>
        </p:nvCxnSpPr>
        <p:spPr>
          <a:xfrm rot="10800000">
            <a:off x="3759200" y="3937001"/>
            <a:ext cx="958850" cy="1003300"/>
          </a:xfrm>
          <a:prstGeom prst="bentConnector2">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18050" y="3871913"/>
            <a:ext cx="1212850" cy="582613"/>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b="1" dirty="0">
                <a:solidFill>
                  <a:schemeClr val="tx1"/>
                </a:solidFill>
              </a:rPr>
              <a:t>Salvation Army</a:t>
            </a:r>
          </a:p>
          <a:p>
            <a:pPr algn="ctr">
              <a:defRPr/>
            </a:pPr>
            <a:r>
              <a:rPr lang="en-US" sz="1000" dirty="0">
                <a:solidFill>
                  <a:schemeClr val="tx1"/>
                </a:solidFill>
              </a:rPr>
              <a:t>External Service Provider</a:t>
            </a:r>
          </a:p>
        </p:txBody>
      </p:sp>
      <p:cxnSp>
        <p:nvCxnSpPr>
          <p:cNvPr id="18" name="Elbow Connector 32"/>
          <p:cNvCxnSpPr>
            <a:stCxn id="12" idx="2"/>
            <a:endCxn id="17" idx="3"/>
          </p:cNvCxnSpPr>
          <p:nvPr/>
        </p:nvCxnSpPr>
        <p:spPr>
          <a:xfrm rot="5400000">
            <a:off x="6332537" y="3332164"/>
            <a:ext cx="429419" cy="1232692"/>
          </a:xfrm>
          <a:prstGeom prst="bentConnector2">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Elbow Connector 51"/>
          <p:cNvCxnSpPr>
            <a:stCxn id="17" idx="1"/>
            <a:endCxn id="8" idx="2"/>
          </p:cNvCxnSpPr>
          <p:nvPr/>
        </p:nvCxnSpPr>
        <p:spPr>
          <a:xfrm rot="10800000">
            <a:off x="3759200" y="3937001"/>
            <a:ext cx="958850" cy="225425"/>
          </a:xfrm>
          <a:prstGeom prst="bentConnector2">
            <a:avLst/>
          </a:prstGeom>
          <a:ln>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0" idx="0"/>
          </p:cNvCxnSpPr>
          <p:nvPr/>
        </p:nvCxnSpPr>
        <p:spPr>
          <a:xfrm rot="5400000">
            <a:off x="1818480" y="3944145"/>
            <a:ext cx="487363" cy="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1"/>
            <a:endCxn id="11" idx="3"/>
          </p:cNvCxnSpPr>
          <p:nvPr/>
        </p:nvCxnSpPr>
        <p:spPr>
          <a:xfrm rot="10800000">
            <a:off x="2613025" y="3265488"/>
            <a:ext cx="506412" cy="287338"/>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594" name="TextBox 21"/>
          <p:cNvSpPr txBox="1">
            <a:spLocks noChangeArrowheads="1"/>
          </p:cNvSpPr>
          <p:nvPr/>
        </p:nvSpPr>
        <p:spPr bwMode="auto">
          <a:xfrm>
            <a:off x="3759199" y="2754312"/>
            <a:ext cx="2483643" cy="307777"/>
          </a:xfrm>
          <a:prstGeom prst="rect">
            <a:avLst/>
          </a:prstGeom>
          <a:solidFill>
            <a:schemeClr val="bg1"/>
          </a:solidFill>
          <a:ln w="9525">
            <a:noFill/>
            <a:miter lim="800000"/>
            <a:headEnd/>
            <a:tailEnd/>
          </a:ln>
        </p:spPr>
        <p:txBody>
          <a:bodyPr wrap="square" lIns="0" tIns="0" rIns="0" bIns="0">
            <a:spAutoFit/>
          </a:bodyPr>
          <a:lstStyle/>
          <a:p>
            <a:pPr algn="ctr"/>
            <a:r>
              <a:rPr lang="en-US" sz="1000" dirty="0"/>
              <a:t>Status reports of all Amateur Radio Activity</a:t>
            </a:r>
          </a:p>
          <a:p>
            <a:pPr algn="ctr"/>
            <a:r>
              <a:rPr lang="en-US" sz="1000" dirty="0"/>
              <a:t>Prioritization if required.</a:t>
            </a:r>
          </a:p>
        </p:txBody>
      </p:sp>
      <p:sp>
        <p:nvSpPr>
          <p:cNvPr id="24595" name="TextBox 22"/>
          <p:cNvSpPr txBox="1">
            <a:spLocks noChangeArrowheads="1"/>
          </p:cNvSpPr>
          <p:nvPr/>
        </p:nvSpPr>
        <p:spPr bwMode="auto">
          <a:xfrm>
            <a:off x="6089650" y="4008438"/>
            <a:ext cx="847725" cy="307975"/>
          </a:xfrm>
          <a:prstGeom prst="rect">
            <a:avLst/>
          </a:prstGeom>
          <a:solidFill>
            <a:schemeClr val="bg1"/>
          </a:solidFill>
          <a:ln w="9525">
            <a:noFill/>
            <a:miter lim="800000"/>
            <a:headEnd/>
            <a:tailEnd/>
          </a:ln>
        </p:spPr>
        <p:txBody>
          <a:bodyPr lIns="0" tIns="0" rIns="0" bIns="0">
            <a:spAutoFit/>
          </a:bodyPr>
          <a:lstStyle/>
          <a:p>
            <a:pPr algn="ctr"/>
            <a:r>
              <a:rPr lang="en-US" sz="1000"/>
              <a:t>Local Service Delivery.</a:t>
            </a:r>
          </a:p>
        </p:txBody>
      </p:sp>
      <p:sp>
        <p:nvSpPr>
          <p:cNvPr id="24596" name="TextBox 23"/>
          <p:cNvSpPr txBox="1">
            <a:spLocks noChangeArrowheads="1"/>
          </p:cNvSpPr>
          <p:nvPr/>
        </p:nvSpPr>
        <p:spPr bwMode="auto">
          <a:xfrm>
            <a:off x="6089650" y="4786313"/>
            <a:ext cx="847725" cy="307975"/>
          </a:xfrm>
          <a:prstGeom prst="rect">
            <a:avLst/>
          </a:prstGeom>
          <a:solidFill>
            <a:schemeClr val="bg1"/>
          </a:solidFill>
          <a:ln w="9525">
            <a:noFill/>
            <a:miter lim="800000"/>
            <a:headEnd/>
            <a:tailEnd/>
          </a:ln>
        </p:spPr>
        <p:txBody>
          <a:bodyPr lIns="0" tIns="0" rIns="0" bIns="0">
            <a:spAutoFit/>
          </a:bodyPr>
          <a:lstStyle/>
          <a:p>
            <a:pPr algn="ctr"/>
            <a:r>
              <a:rPr lang="en-US" sz="1000"/>
              <a:t>Local Service Delivery.</a:t>
            </a:r>
          </a:p>
        </p:txBody>
      </p:sp>
      <p:sp>
        <p:nvSpPr>
          <p:cNvPr id="24597" name="TextBox 24"/>
          <p:cNvSpPr txBox="1">
            <a:spLocks noChangeArrowheads="1"/>
          </p:cNvSpPr>
          <p:nvPr/>
        </p:nvSpPr>
        <p:spPr bwMode="auto">
          <a:xfrm>
            <a:off x="457200" y="1143000"/>
            <a:ext cx="8229600" cy="1400383"/>
          </a:xfrm>
          <a:prstGeom prst="rect">
            <a:avLst/>
          </a:prstGeom>
          <a:noFill/>
          <a:ln w="9525">
            <a:noFill/>
            <a:miter lim="800000"/>
            <a:headEnd/>
            <a:tailEnd/>
          </a:ln>
        </p:spPr>
        <p:txBody>
          <a:bodyPr wrap="square">
            <a:spAutoFit/>
          </a:bodyPr>
          <a:lstStyle/>
          <a:p>
            <a:pPr marL="231775" indent="-231775" algn="just">
              <a:spcBef>
                <a:spcPts val="1800"/>
              </a:spcBef>
              <a:buFont typeface="Arial" charset="0"/>
              <a:buChar char="•"/>
            </a:pPr>
            <a:r>
              <a:rPr lang="en-US" sz="2000" dirty="0" smtClean="0"/>
              <a:t>ESS </a:t>
            </a:r>
            <a:r>
              <a:rPr lang="en-US" sz="2000" dirty="0"/>
              <a:t>may ask the EOC to activate Ottawa ARES. Once activated to support ESS, ESS is the client, not Emergency Management, and Ottawa ARES answers to ESS. </a:t>
            </a:r>
          </a:p>
          <a:p>
            <a:pPr marL="688975" lvl="1" indent="-231775" algn="just">
              <a:spcBef>
                <a:spcPts val="600"/>
              </a:spcBef>
              <a:buFont typeface="Arial" charset="0"/>
              <a:buChar char="•"/>
            </a:pPr>
            <a:r>
              <a:rPr lang="en-US" sz="2000" dirty="0"/>
              <a:t>There is still status reporting from Ottawa ARES to the EOC.</a:t>
            </a:r>
          </a:p>
        </p:txBody>
      </p:sp>
      <p:sp>
        <p:nvSpPr>
          <p:cNvPr id="26" name="Title 1"/>
          <p:cNvSpPr>
            <a:spLocks noGrp="1"/>
          </p:cNvSpPr>
          <p:nvPr>
            <p:ph type="title"/>
          </p:nvPr>
        </p:nvSpPr>
        <p:spPr>
          <a:xfrm>
            <a:off x="457200" y="274638"/>
            <a:ext cx="8229600" cy="639762"/>
          </a:xfrm>
        </p:spPr>
        <p:txBody>
          <a:bodyPr/>
          <a:lstStyle/>
          <a:p>
            <a:pPr eaLnBrk="1" hangingPunct="1">
              <a:defRPr/>
            </a:pPr>
            <a:r>
              <a:rPr lang="en-US" b="1" dirty="0" smtClean="0">
                <a:solidFill>
                  <a:srgbClr val="002060"/>
                </a:solidFill>
                <a:effectLst>
                  <a:outerShdw blurRad="38100" dist="38100" dir="2700000" algn="tl">
                    <a:srgbClr val="000000">
                      <a:alpha val="43137"/>
                    </a:srgbClr>
                  </a:outerShdw>
                </a:effectLst>
              </a:rPr>
              <a:t>Amateur Radio Support</a:t>
            </a:r>
            <a:endParaRPr lang="en-US" b="1" dirty="0">
              <a:solidFill>
                <a:srgbClr val="002060"/>
              </a:solidFill>
              <a:effectLst>
                <a:outerShdw blurRad="38100" dist="38100" dir="2700000" algn="tl">
                  <a:srgbClr val="000000">
                    <a:alpha val="43137"/>
                  </a:srgbClr>
                </a:outerShdw>
              </a:effectLst>
            </a:endParaRPr>
          </a:p>
        </p:txBody>
      </p:sp>
      <p:sp>
        <p:nvSpPr>
          <p:cNvPr id="23" name="TextBox 24"/>
          <p:cNvSpPr txBox="1">
            <a:spLocks noChangeArrowheads="1"/>
          </p:cNvSpPr>
          <p:nvPr/>
        </p:nvSpPr>
        <p:spPr bwMode="auto">
          <a:xfrm>
            <a:off x="457200" y="5410200"/>
            <a:ext cx="8229600" cy="707886"/>
          </a:xfrm>
          <a:prstGeom prst="rect">
            <a:avLst/>
          </a:prstGeom>
          <a:noFill/>
          <a:ln w="9525">
            <a:noFill/>
            <a:miter lim="800000"/>
            <a:headEnd/>
            <a:tailEnd/>
          </a:ln>
        </p:spPr>
        <p:txBody>
          <a:bodyPr>
            <a:spAutoFit/>
          </a:bodyPr>
          <a:lstStyle/>
          <a:p>
            <a:pPr marL="231775" indent="-231775" algn="just">
              <a:spcBef>
                <a:spcPts val="1200"/>
              </a:spcBef>
              <a:buFont typeface="Arial" charset="0"/>
              <a:buChar char="•"/>
            </a:pPr>
            <a:r>
              <a:rPr lang="en-US" sz="2000" dirty="0"/>
              <a:t>The Salvation Army and /or the Red Cross, may </a:t>
            </a:r>
            <a:r>
              <a:rPr lang="en-US" sz="2000" dirty="0" smtClean="0"/>
              <a:t>also request </a:t>
            </a:r>
            <a:r>
              <a:rPr lang="en-US" sz="2000" dirty="0"/>
              <a:t>radio </a:t>
            </a:r>
            <a:r>
              <a:rPr lang="en-US" sz="2000" dirty="0" smtClean="0"/>
              <a:t>communications, </a:t>
            </a:r>
            <a:r>
              <a:rPr lang="en-US" sz="2000" dirty="0"/>
              <a:t>to support their service delivery to ESS.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p:cNvSpPr>
            <a:spLocks noGrp="1"/>
          </p:cNvSpPr>
          <p:nvPr>
            <p:ph type="ftr" sz="quarter" idx="11"/>
          </p:nvPr>
        </p:nvSpPr>
        <p:spPr>
          <a:noFill/>
        </p:spPr>
        <p:txBody>
          <a:bodyPr/>
          <a:lstStyle/>
          <a:p>
            <a:r>
              <a:rPr lang="en-US" smtClean="0"/>
              <a:t>Emergency Measures Radio Group (EMRG) - Ottawa ARES</a:t>
            </a:r>
          </a:p>
        </p:txBody>
      </p:sp>
      <p:sp>
        <p:nvSpPr>
          <p:cNvPr id="26627" name="Slide Number Placeholder 3"/>
          <p:cNvSpPr>
            <a:spLocks noGrp="1"/>
          </p:cNvSpPr>
          <p:nvPr>
            <p:ph type="sldNum" sz="quarter" idx="12"/>
          </p:nvPr>
        </p:nvSpPr>
        <p:spPr>
          <a:noFill/>
        </p:spPr>
        <p:txBody>
          <a:bodyPr/>
          <a:lstStyle/>
          <a:p>
            <a:fld id="{601A8281-251A-425E-A529-746D59CF4419}" type="slidenum">
              <a:rPr lang="en-US" smtClean="0"/>
              <a:pPr/>
              <a:t>11</a:t>
            </a:fld>
            <a:endParaRPr lang="en-US" smtClean="0"/>
          </a:p>
        </p:txBody>
      </p:sp>
      <p:sp>
        <p:nvSpPr>
          <p:cNvPr id="30" name="Title 5"/>
          <p:cNvSpPr>
            <a:spLocks noGrp="1"/>
          </p:cNvSpPr>
          <p:nvPr>
            <p:ph type="title"/>
          </p:nvPr>
        </p:nvSpPr>
        <p:spPr>
          <a:xfrm>
            <a:off x="457200" y="152400"/>
            <a:ext cx="8229600" cy="1143000"/>
          </a:xfrm>
        </p:spPr>
        <p:txBody>
          <a:bodyPr/>
          <a:lstStyle/>
          <a:p>
            <a:pPr eaLnBrk="1" hangingPunct="1">
              <a:defRPr/>
            </a:pPr>
            <a:r>
              <a:rPr lang="en-US" sz="3200" b="1" dirty="0" smtClean="0">
                <a:solidFill>
                  <a:srgbClr val="002060"/>
                </a:solidFill>
                <a:effectLst>
                  <a:outerShdw blurRad="38100" dist="38100" dir="2700000" algn="tl">
                    <a:srgbClr val="000000">
                      <a:alpha val="43137"/>
                    </a:srgbClr>
                  </a:outerShdw>
                </a:effectLst>
              </a:rPr>
              <a:t>Potential Requirements Within</a:t>
            </a:r>
            <a:br>
              <a:rPr lang="en-US" sz="3200" b="1" dirty="0" smtClean="0">
                <a:solidFill>
                  <a:srgbClr val="002060"/>
                </a:solidFill>
                <a:effectLst>
                  <a:outerShdw blurRad="38100" dist="38100" dir="2700000" algn="tl">
                    <a:srgbClr val="000000">
                      <a:alpha val="43137"/>
                    </a:srgbClr>
                  </a:outerShdw>
                </a:effectLst>
              </a:rPr>
            </a:br>
            <a:r>
              <a:rPr lang="en-US" sz="3200" b="1" dirty="0" smtClean="0">
                <a:solidFill>
                  <a:srgbClr val="002060"/>
                </a:solidFill>
                <a:effectLst>
                  <a:outerShdw blurRad="38100" dist="38100" dir="2700000" algn="tl">
                    <a:srgbClr val="000000">
                      <a:alpha val="43137"/>
                    </a:srgbClr>
                  </a:outerShdw>
                </a:effectLst>
              </a:rPr>
              <a:t>The City of Ottawa</a:t>
            </a:r>
            <a:endParaRPr lang="en-US" sz="3200" b="1" dirty="0">
              <a:solidFill>
                <a:srgbClr val="002060"/>
              </a:solidFill>
              <a:effectLst>
                <a:outerShdw blurRad="38100" dist="38100" dir="2700000" algn="tl">
                  <a:srgbClr val="000000">
                    <a:alpha val="43137"/>
                  </a:srgbClr>
                </a:outerShdw>
              </a:effectLst>
            </a:endParaRPr>
          </a:p>
        </p:txBody>
      </p:sp>
      <p:sp>
        <p:nvSpPr>
          <p:cNvPr id="26629" name="TextBox 30"/>
          <p:cNvSpPr txBox="1">
            <a:spLocks noChangeArrowheads="1"/>
          </p:cNvSpPr>
          <p:nvPr/>
        </p:nvSpPr>
        <p:spPr bwMode="auto">
          <a:xfrm>
            <a:off x="414338" y="1447800"/>
            <a:ext cx="8272462" cy="707886"/>
          </a:xfrm>
          <a:prstGeom prst="rect">
            <a:avLst/>
          </a:prstGeom>
          <a:noFill/>
          <a:ln w="9525">
            <a:noFill/>
            <a:miter lim="800000"/>
            <a:headEnd/>
            <a:tailEnd/>
          </a:ln>
        </p:spPr>
        <p:txBody>
          <a:bodyPr wrap="square">
            <a:spAutoFit/>
          </a:bodyPr>
          <a:lstStyle/>
          <a:p>
            <a:r>
              <a:rPr lang="en-US" sz="2000" dirty="0"/>
              <a:t>The Orange triangles show each of the individual support relationships and points of  accountability for Ottawa ARES within the City of Ottawa. </a:t>
            </a:r>
          </a:p>
        </p:txBody>
      </p:sp>
      <p:sp>
        <p:nvSpPr>
          <p:cNvPr id="38" name="Rectangle 37"/>
          <p:cNvSpPr/>
          <p:nvPr/>
        </p:nvSpPr>
        <p:spPr>
          <a:xfrm>
            <a:off x="1228725" y="2305050"/>
            <a:ext cx="6696075" cy="3667125"/>
          </a:xfrm>
          <a:prstGeom prst="rect">
            <a:avLst/>
          </a:prstGeom>
          <a:noFill/>
          <a:ln w="317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1200" dirty="0">
              <a:solidFill>
                <a:schemeClr val="tx1"/>
              </a:solidFill>
            </a:endParaRPr>
          </a:p>
        </p:txBody>
      </p:sp>
      <p:sp>
        <p:nvSpPr>
          <p:cNvPr id="39" name="Rectangle 38"/>
          <p:cNvSpPr/>
          <p:nvPr/>
        </p:nvSpPr>
        <p:spPr>
          <a:xfrm>
            <a:off x="3057525" y="2855913"/>
            <a:ext cx="1282700" cy="67151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ESS (Emergency Social Services)</a:t>
            </a:r>
          </a:p>
          <a:p>
            <a:pPr algn="ctr">
              <a:defRPr/>
            </a:pPr>
            <a:r>
              <a:rPr lang="en-US" sz="1000" dirty="0">
                <a:solidFill>
                  <a:schemeClr val="tx1"/>
                </a:solidFill>
              </a:rPr>
              <a:t>Internal Service Provider</a:t>
            </a:r>
          </a:p>
        </p:txBody>
      </p:sp>
      <p:sp>
        <p:nvSpPr>
          <p:cNvPr id="40" name="Rectangle 39"/>
          <p:cNvSpPr/>
          <p:nvPr/>
        </p:nvSpPr>
        <p:spPr>
          <a:xfrm>
            <a:off x="4048125" y="4911725"/>
            <a:ext cx="946150" cy="38735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Hospitals</a:t>
            </a:r>
          </a:p>
          <a:p>
            <a:pPr algn="ctr">
              <a:defRPr/>
            </a:pPr>
            <a:r>
              <a:rPr lang="en-US" sz="1000" dirty="0">
                <a:solidFill>
                  <a:schemeClr val="tx1"/>
                </a:solidFill>
              </a:rPr>
              <a:t>(Includes OPH)</a:t>
            </a:r>
          </a:p>
        </p:txBody>
      </p:sp>
      <p:sp>
        <p:nvSpPr>
          <p:cNvPr id="41" name="Rectangle 40"/>
          <p:cNvSpPr/>
          <p:nvPr/>
        </p:nvSpPr>
        <p:spPr>
          <a:xfrm>
            <a:off x="4657725" y="4191000"/>
            <a:ext cx="1077913" cy="47625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a:defRPr/>
            </a:pPr>
            <a:r>
              <a:rPr lang="en-US" sz="1000" b="1" dirty="0">
                <a:solidFill>
                  <a:schemeClr val="tx1"/>
                </a:solidFill>
              </a:rPr>
              <a:t>Red Cross</a:t>
            </a:r>
          </a:p>
          <a:p>
            <a:pPr algn="ctr">
              <a:defRPr/>
            </a:pPr>
            <a:r>
              <a:rPr lang="en-US" sz="1000" dirty="0">
                <a:solidFill>
                  <a:schemeClr val="tx1"/>
                </a:solidFill>
              </a:rPr>
              <a:t>External Service Provider</a:t>
            </a:r>
          </a:p>
        </p:txBody>
      </p:sp>
      <p:sp>
        <p:nvSpPr>
          <p:cNvPr id="42" name="Rectangle 41"/>
          <p:cNvSpPr/>
          <p:nvPr/>
        </p:nvSpPr>
        <p:spPr>
          <a:xfrm>
            <a:off x="1658938" y="3803650"/>
            <a:ext cx="685800" cy="481013"/>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Incident Site(s)</a:t>
            </a:r>
          </a:p>
        </p:txBody>
      </p:sp>
      <p:sp>
        <p:nvSpPr>
          <p:cNvPr id="43" name="Rectangle 42"/>
          <p:cNvSpPr/>
          <p:nvPr/>
        </p:nvSpPr>
        <p:spPr>
          <a:xfrm>
            <a:off x="1449388" y="2468563"/>
            <a:ext cx="1101725" cy="782637"/>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600" b="1" dirty="0">
                <a:solidFill>
                  <a:schemeClr val="tx1"/>
                </a:solidFill>
                <a:effectLst>
                  <a:outerShdw blurRad="38100" dist="38100" dir="2700000" algn="tl">
                    <a:srgbClr val="000000">
                      <a:alpha val="43137"/>
                    </a:srgbClr>
                  </a:outerShdw>
                </a:effectLst>
              </a:rPr>
              <a:t>EOC</a:t>
            </a:r>
          </a:p>
          <a:p>
            <a:pPr algn="ctr">
              <a:defRPr/>
            </a:pPr>
            <a:r>
              <a:rPr lang="en-US" sz="1000" dirty="0">
                <a:solidFill>
                  <a:schemeClr val="tx1"/>
                </a:solidFill>
              </a:rPr>
              <a:t>City of Ottawa Emergency Operations Centre</a:t>
            </a:r>
          </a:p>
        </p:txBody>
      </p:sp>
      <p:sp>
        <p:nvSpPr>
          <p:cNvPr id="44" name="Rectangle 43"/>
          <p:cNvSpPr/>
          <p:nvPr/>
        </p:nvSpPr>
        <p:spPr>
          <a:xfrm>
            <a:off x="6530974" y="2705100"/>
            <a:ext cx="1209675" cy="527049"/>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a:defRPr/>
            </a:pPr>
            <a:r>
              <a:rPr lang="en-US" sz="1000" b="1" dirty="0" smtClean="0">
                <a:solidFill>
                  <a:schemeClr val="tx1"/>
                </a:solidFill>
              </a:rPr>
              <a:t>Ottawa </a:t>
            </a:r>
            <a:r>
              <a:rPr lang="en-US" sz="1000" b="1" dirty="0">
                <a:solidFill>
                  <a:schemeClr val="tx1"/>
                </a:solidFill>
              </a:rPr>
              <a:t>ARES </a:t>
            </a:r>
            <a:r>
              <a:rPr lang="en-US" sz="1000" dirty="0">
                <a:solidFill>
                  <a:schemeClr val="tx1"/>
                </a:solidFill>
              </a:rPr>
              <a:t>External Service Provider</a:t>
            </a:r>
          </a:p>
        </p:txBody>
      </p:sp>
      <p:cxnSp>
        <p:nvCxnSpPr>
          <p:cNvPr id="45" name="Elbow Connector 32"/>
          <p:cNvCxnSpPr>
            <a:stCxn id="44" idx="2"/>
            <a:endCxn id="41" idx="3"/>
          </p:cNvCxnSpPr>
          <p:nvPr/>
        </p:nvCxnSpPr>
        <p:spPr>
          <a:xfrm rot="5400000">
            <a:off x="5837237" y="3130550"/>
            <a:ext cx="1196976" cy="1400174"/>
          </a:xfrm>
          <a:prstGeom prst="bentConnector2">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4" idx="1"/>
            <a:endCxn id="39" idx="3"/>
          </p:cNvCxnSpPr>
          <p:nvPr/>
        </p:nvCxnSpPr>
        <p:spPr>
          <a:xfrm rot="10800000" flipV="1">
            <a:off x="4340226" y="2968625"/>
            <a:ext cx="2190749" cy="223044"/>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4" idx="0"/>
          </p:cNvCxnSpPr>
          <p:nvPr/>
        </p:nvCxnSpPr>
        <p:spPr>
          <a:xfrm rot="16200000" flipV="1">
            <a:off x="4787107" y="356394"/>
            <a:ext cx="112712" cy="4584699"/>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Elbow Connector 51"/>
          <p:cNvCxnSpPr>
            <a:stCxn id="41" idx="1"/>
            <a:endCxn id="39" idx="2"/>
          </p:cNvCxnSpPr>
          <p:nvPr/>
        </p:nvCxnSpPr>
        <p:spPr>
          <a:xfrm rot="10800000">
            <a:off x="3698875" y="3527425"/>
            <a:ext cx="958850" cy="901700"/>
          </a:xfrm>
          <a:prstGeom prst="bentConnector2">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Elbow Connector 51"/>
          <p:cNvCxnSpPr>
            <a:stCxn id="41" idx="2"/>
          </p:cNvCxnSpPr>
          <p:nvPr/>
        </p:nvCxnSpPr>
        <p:spPr>
          <a:xfrm rot="5400000">
            <a:off x="4914900" y="4746625"/>
            <a:ext cx="361950" cy="203200"/>
          </a:xfrm>
          <a:prstGeom prst="bentConnector3">
            <a:avLst>
              <a:gd name="adj1" fmla="val 100579"/>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657725" y="3429000"/>
            <a:ext cx="1066800" cy="500063"/>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Salvation Army</a:t>
            </a:r>
          </a:p>
          <a:p>
            <a:pPr algn="ctr">
              <a:defRPr/>
            </a:pPr>
            <a:r>
              <a:rPr lang="en-US" sz="1000" dirty="0">
                <a:solidFill>
                  <a:schemeClr val="tx1"/>
                </a:solidFill>
              </a:rPr>
              <a:t>External Service Provider</a:t>
            </a:r>
          </a:p>
        </p:txBody>
      </p:sp>
      <p:cxnSp>
        <p:nvCxnSpPr>
          <p:cNvPr id="51" name="Elbow Connector 32"/>
          <p:cNvCxnSpPr>
            <a:stCxn id="44" idx="2"/>
            <a:endCxn id="50" idx="3"/>
          </p:cNvCxnSpPr>
          <p:nvPr/>
        </p:nvCxnSpPr>
        <p:spPr>
          <a:xfrm rot="5400000">
            <a:off x="6206728" y="2749947"/>
            <a:ext cx="446883" cy="1411287"/>
          </a:xfrm>
          <a:prstGeom prst="bentConnector2">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50" idx="1"/>
            <a:endCxn id="39" idx="2"/>
          </p:cNvCxnSpPr>
          <p:nvPr/>
        </p:nvCxnSpPr>
        <p:spPr>
          <a:xfrm rot="10800000">
            <a:off x="3698875" y="3527425"/>
            <a:ext cx="958850" cy="152400"/>
          </a:xfrm>
          <a:prstGeom prst="bentConnector2">
            <a:avLst/>
          </a:prstGeom>
          <a:ln>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3" idx="2"/>
            <a:endCxn id="42" idx="0"/>
          </p:cNvCxnSpPr>
          <p:nvPr/>
        </p:nvCxnSpPr>
        <p:spPr>
          <a:xfrm rot="16200000" flipH="1">
            <a:off x="1724819" y="3526631"/>
            <a:ext cx="552450" cy="1588"/>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39" idx="1"/>
            <a:endCxn id="43" idx="3"/>
          </p:cNvCxnSpPr>
          <p:nvPr/>
        </p:nvCxnSpPr>
        <p:spPr>
          <a:xfrm rot="10800000">
            <a:off x="2551113" y="2860675"/>
            <a:ext cx="506412" cy="330200"/>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906713" y="5567363"/>
            <a:ext cx="2087562" cy="23495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Police, Fire, Paramedics</a:t>
            </a:r>
          </a:p>
        </p:txBody>
      </p:sp>
      <p:cxnSp>
        <p:nvCxnSpPr>
          <p:cNvPr id="56" name="Elbow Connector 39"/>
          <p:cNvCxnSpPr>
            <a:stCxn id="44" idx="2"/>
            <a:endCxn id="55" idx="3"/>
          </p:cNvCxnSpPr>
          <p:nvPr/>
        </p:nvCxnSpPr>
        <p:spPr>
          <a:xfrm rot="5400000">
            <a:off x="4838700" y="3387725"/>
            <a:ext cx="2452689" cy="2141537"/>
          </a:xfrm>
          <a:prstGeom prst="bentConnector2">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649" name="TextBox 159"/>
          <p:cNvSpPr txBox="1">
            <a:spLocks noChangeArrowheads="1"/>
          </p:cNvSpPr>
          <p:nvPr/>
        </p:nvSpPr>
        <p:spPr bwMode="auto">
          <a:xfrm>
            <a:off x="5419724" y="5349101"/>
            <a:ext cx="1895476" cy="553998"/>
          </a:xfrm>
          <a:prstGeom prst="rect">
            <a:avLst/>
          </a:prstGeom>
          <a:solidFill>
            <a:schemeClr val="bg1"/>
          </a:solidFill>
          <a:ln w="9525">
            <a:noFill/>
            <a:miter lim="800000"/>
            <a:headEnd/>
            <a:tailEnd/>
          </a:ln>
        </p:spPr>
        <p:txBody>
          <a:bodyPr wrap="square" lIns="0" rIns="0">
            <a:spAutoFit/>
          </a:bodyPr>
          <a:lstStyle/>
          <a:p>
            <a:pPr algn="ctr"/>
            <a:r>
              <a:rPr lang="en-US" sz="1000" dirty="0"/>
              <a:t>No Planned Support</a:t>
            </a:r>
          </a:p>
          <a:p>
            <a:pPr algn="ctr"/>
            <a:r>
              <a:rPr lang="en-US" sz="1000" dirty="0"/>
              <a:t>“Best Effort” </a:t>
            </a:r>
            <a:r>
              <a:rPr lang="en-US" sz="1000" dirty="0" err="1"/>
              <a:t>Adhoc</a:t>
            </a:r>
            <a:r>
              <a:rPr lang="en-US" sz="1000" dirty="0"/>
              <a:t> Solutions At The Time, If Requested</a:t>
            </a:r>
          </a:p>
        </p:txBody>
      </p:sp>
      <p:cxnSp>
        <p:nvCxnSpPr>
          <p:cNvPr id="58" name="Elbow Connector 57"/>
          <p:cNvCxnSpPr>
            <a:stCxn id="44" idx="2"/>
            <a:endCxn id="67" idx="3"/>
          </p:cNvCxnSpPr>
          <p:nvPr/>
        </p:nvCxnSpPr>
        <p:spPr>
          <a:xfrm rot="5400000">
            <a:off x="5136753" y="3224610"/>
            <a:ext cx="1991520" cy="2006599"/>
          </a:xfrm>
          <a:prstGeom prst="bentConnector2">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335087" y="5879842"/>
            <a:ext cx="1216025" cy="184666"/>
          </a:xfrm>
          <a:prstGeom prst="rect">
            <a:avLst/>
          </a:prstGeom>
          <a:solidFill>
            <a:schemeClr val="bg1"/>
          </a:solidFill>
          <a:ln>
            <a:solidFill>
              <a:schemeClr val="tx1">
                <a:lumMod val="65000"/>
                <a:lumOff val="35000"/>
              </a:schemeClr>
            </a:solidFill>
            <a:prstDash val="sysDash"/>
          </a:ln>
        </p:spPr>
        <p:txBody>
          <a:bodyPr wrap="square" lIns="0" tIns="0" rIns="0" bIns="0">
            <a:spAutoFit/>
          </a:bodyPr>
          <a:lstStyle/>
          <a:p>
            <a:pPr algn="ctr">
              <a:defRPr/>
            </a:pPr>
            <a:r>
              <a:rPr lang="en-US" sz="1200" b="1" dirty="0"/>
              <a:t>City of Ottawa</a:t>
            </a:r>
          </a:p>
        </p:txBody>
      </p:sp>
      <p:sp>
        <p:nvSpPr>
          <p:cNvPr id="26652" name="TextBox 255"/>
          <p:cNvSpPr txBox="1">
            <a:spLocks noChangeArrowheads="1"/>
          </p:cNvSpPr>
          <p:nvPr/>
        </p:nvSpPr>
        <p:spPr bwMode="auto">
          <a:xfrm>
            <a:off x="3613150" y="2397125"/>
            <a:ext cx="2492375" cy="307975"/>
          </a:xfrm>
          <a:prstGeom prst="rect">
            <a:avLst/>
          </a:prstGeom>
          <a:solidFill>
            <a:schemeClr val="bg1"/>
          </a:solidFill>
          <a:ln w="9525">
            <a:noFill/>
            <a:miter lim="800000"/>
            <a:headEnd/>
            <a:tailEnd/>
          </a:ln>
        </p:spPr>
        <p:txBody>
          <a:bodyPr lIns="0" tIns="0" rIns="0" bIns="0">
            <a:spAutoFit/>
          </a:bodyPr>
          <a:lstStyle/>
          <a:p>
            <a:pPr algn="ctr"/>
            <a:r>
              <a:rPr lang="en-US" sz="1000" dirty="0"/>
              <a:t>Status reports of all Amateur Radio Activity</a:t>
            </a:r>
          </a:p>
          <a:p>
            <a:pPr algn="ctr"/>
            <a:r>
              <a:rPr lang="en-US" sz="1000" dirty="0"/>
              <a:t>Prioritization if required.</a:t>
            </a:r>
          </a:p>
        </p:txBody>
      </p:sp>
      <p:sp>
        <p:nvSpPr>
          <p:cNvPr id="26653" name="TextBox 331"/>
          <p:cNvSpPr txBox="1">
            <a:spLocks noChangeArrowheads="1"/>
          </p:cNvSpPr>
          <p:nvPr/>
        </p:nvSpPr>
        <p:spPr bwMode="auto">
          <a:xfrm>
            <a:off x="6181725" y="3448992"/>
            <a:ext cx="468313" cy="461665"/>
          </a:xfrm>
          <a:prstGeom prst="rect">
            <a:avLst/>
          </a:prstGeom>
          <a:solidFill>
            <a:schemeClr val="bg1"/>
          </a:solidFill>
          <a:ln w="9525">
            <a:noFill/>
            <a:miter lim="800000"/>
            <a:headEnd/>
            <a:tailEnd/>
          </a:ln>
        </p:spPr>
        <p:txBody>
          <a:bodyPr lIns="0" tIns="0" rIns="0" bIns="0">
            <a:spAutoFit/>
          </a:bodyPr>
          <a:lstStyle/>
          <a:p>
            <a:pPr algn="ctr"/>
            <a:r>
              <a:rPr lang="en-US" sz="1000" dirty="0"/>
              <a:t>Local Service Delivery</a:t>
            </a:r>
          </a:p>
        </p:txBody>
      </p:sp>
      <p:sp>
        <p:nvSpPr>
          <p:cNvPr id="26654" name="TextBox 332"/>
          <p:cNvSpPr txBox="1">
            <a:spLocks noChangeArrowheads="1"/>
          </p:cNvSpPr>
          <p:nvPr/>
        </p:nvSpPr>
        <p:spPr bwMode="auto">
          <a:xfrm>
            <a:off x="6105525" y="4121348"/>
            <a:ext cx="620713" cy="615553"/>
          </a:xfrm>
          <a:prstGeom prst="rect">
            <a:avLst/>
          </a:prstGeom>
          <a:solidFill>
            <a:schemeClr val="bg1"/>
          </a:solidFill>
          <a:ln w="9525">
            <a:noFill/>
            <a:miter lim="800000"/>
            <a:headEnd/>
            <a:tailEnd/>
          </a:ln>
        </p:spPr>
        <p:txBody>
          <a:bodyPr wrap="square" lIns="0" tIns="0" rIns="0" bIns="0">
            <a:spAutoFit/>
          </a:bodyPr>
          <a:lstStyle/>
          <a:p>
            <a:pPr algn="ctr"/>
            <a:r>
              <a:rPr lang="en-US" sz="1000" dirty="0"/>
              <a:t>Local or Mutual Aid Service Delivery.</a:t>
            </a:r>
          </a:p>
        </p:txBody>
      </p:sp>
      <p:sp>
        <p:nvSpPr>
          <p:cNvPr id="63" name="Isosceles Triangle 62"/>
          <p:cNvSpPr/>
          <p:nvPr/>
        </p:nvSpPr>
        <p:spPr>
          <a:xfrm rot="16200000">
            <a:off x="4340225" y="3125788"/>
            <a:ext cx="115887" cy="134938"/>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Isosceles Triangle 63"/>
          <p:cNvSpPr/>
          <p:nvPr/>
        </p:nvSpPr>
        <p:spPr>
          <a:xfrm rot="16200000">
            <a:off x="2560638" y="2525713"/>
            <a:ext cx="115887" cy="134937"/>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Isosceles Triangle 64"/>
          <p:cNvSpPr/>
          <p:nvPr/>
        </p:nvSpPr>
        <p:spPr>
          <a:xfrm rot="16200000">
            <a:off x="5744369" y="3612357"/>
            <a:ext cx="117475" cy="134937"/>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Isosceles Triangle 65"/>
          <p:cNvSpPr/>
          <p:nvPr/>
        </p:nvSpPr>
        <p:spPr>
          <a:xfrm rot="16200000">
            <a:off x="5744369" y="4361657"/>
            <a:ext cx="117475" cy="134937"/>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Isosceles Triangle 66"/>
          <p:cNvSpPr/>
          <p:nvPr/>
        </p:nvSpPr>
        <p:spPr>
          <a:xfrm rot="16200000">
            <a:off x="5003800" y="5156200"/>
            <a:ext cx="115888" cy="134938"/>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Isosceles Triangle 67"/>
          <p:cNvSpPr/>
          <p:nvPr/>
        </p:nvSpPr>
        <p:spPr>
          <a:xfrm rot="16200000">
            <a:off x="5003006" y="5617369"/>
            <a:ext cx="117475" cy="134938"/>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457200" y="1219200"/>
            <a:ext cx="8229600" cy="2362200"/>
          </a:xfrm>
        </p:spPr>
        <p:txBody>
          <a:bodyPr/>
          <a:lstStyle/>
          <a:p>
            <a:pPr marL="0" indent="0" eaLnBrk="1" hangingPunct="1">
              <a:buFontTx/>
              <a:buNone/>
              <a:defRPr/>
            </a:pPr>
            <a:r>
              <a:rPr lang="en-US" sz="2000" dirty="0" smtClean="0"/>
              <a:t>There are 3 scenarios where Ottawa ARES may be involved with radio communication outside Ottawa;</a:t>
            </a:r>
          </a:p>
          <a:p>
            <a:pPr eaLnBrk="1" hangingPunct="1">
              <a:buFont typeface="+mj-lt"/>
              <a:buAutoNum type="arabicPeriod"/>
              <a:defRPr/>
            </a:pPr>
            <a:r>
              <a:rPr lang="en-US" sz="1800" dirty="0" smtClean="0"/>
              <a:t>Requesting Mutual Aid from neighbouring ARES groups, or offers of assistance from out of town Amateurs.</a:t>
            </a:r>
          </a:p>
          <a:p>
            <a:pPr eaLnBrk="1" hangingPunct="1">
              <a:buFont typeface="+mj-lt"/>
              <a:buAutoNum type="arabicPeriod"/>
              <a:defRPr/>
            </a:pPr>
            <a:r>
              <a:rPr lang="en-US" sz="1800" dirty="0" smtClean="0"/>
              <a:t>Providing Mutual Aid to a </a:t>
            </a:r>
            <a:r>
              <a:rPr lang="en-US" sz="1800" dirty="0" err="1" smtClean="0"/>
              <a:t>neighbouring</a:t>
            </a:r>
            <a:r>
              <a:rPr lang="en-US" sz="1800" dirty="0" smtClean="0"/>
              <a:t> ARES Group.</a:t>
            </a:r>
          </a:p>
          <a:p>
            <a:pPr eaLnBrk="1" hangingPunct="1">
              <a:buFont typeface="+mj-lt"/>
              <a:buAutoNum type="arabicPeriod"/>
              <a:defRPr/>
            </a:pPr>
            <a:r>
              <a:rPr lang="en-US" sz="1800" dirty="0" smtClean="0"/>
              <a:t>Providing radio communications for the Ottawa Red Cross office, to support Red Cross efforts outside Ottawa. </a:t>
            </a:r>
          </a:p>
          <a:p>
            <a:pPr eaLnBrk="1" hangingPunct="1">
              <a:defRPr/>
            </a:pPr>
            <a:endParaRPr lang="en-US" sz="1800" dirty="0"/>
          </a:p>
        </p:txBody>
      </p:sp>
      <p:sp>
        <p:nvSpPr>
          <p:cNvPr id="27651" name="Footer Placeholder 2"/>
          <p:cNvSpPr>
            <a:spLocks noGrp="1"/>
          </p:cNvSpPr>
          <p:nvPr>
            <p:ph type="ftr" sz="quarter" idx="11"/>
          </p:nvPr>
        </p:nvSpPr>
        <p:spPr>
          <a:noFill/>
        </p:spPr>
        <p:txBody>
          <a:bodyPr/>
          <a:lstStyle/>
          <a:p>
            <a:r>
              <a:rPr lang="en-US" smtClean="0"/>
              <a:t>Emergency Measures Radio Group (EMRG) - Ottawa ARES</a:t>
            </a:r>
          </a:p>
        </p:txBody>
      </p:sp>
      <p:sp>
        <p:nvSpPr>
          <p:cNvPr id="27652" name="Slide Number Placeholder 3"/>
          <p:cNvSpPr>
            <a:spLocks noGrp="1"/>
          </p:cNvSpPr>
          <p:nvPr>
            <p:ph type="sldNum" sz="quarter" idx="12"/>
          </p:nvPr>
        </p:nvSpPr>
        <p:spPr>
          <a:noFill/>
        </p:spPr>
        <p:txBody>
          <a:bodyPr/>
          <a:lstStyle/>
          <a:p>
            <a:fld id="{C1BD837C-F025-43DD-8E74-CA83F24DB29D}" type="slidenum">
              <a:rPr lang="en-US" smtClean="0"/>
              <a:pPr/>
              <a:t>12</a:t>
            </a:fld>
            <a:endParaRPr lang="en-US" smtClean="0"/>
          </a:p>
        </p:txBody>
      </p:sp>
      <p:sp>
        <p:nvSpPr>
          <p:cNvPr id="108" name="Rectangle 107"/>
          <p:cNvSpPr/>
          <p:nvPr/>
        </p:nvSpPr>
        <p:spPr>
          <a:xfrm>
            <a:off x="4443413" y="5039517"/>
            <a:ext cx="1212850" cy="56356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rPr>
              <a:t>Red Cross</a:t>
            </a:r>
          </a:p>
          <a:p>
            <a:pPr algn="ctr">
              <a:defRPr/>
            </a:pPr>
            <a:r>
              <a:rPr lang="en-US" sz="1000" dirty="0">
                <a:solidFill>
                  <a:schemeClr val="tx1"/>
                </a:solidFill>
              </a:rPr>
              <a:t>External Service Provider</a:t>
            </a:r>
          </a:p>
        </p:txBody>
      </p:sp>
      <p:sp>
        <p:nvSpPr>
          <p:cNvPr id="17" name="Rectangle 16"/>
          <p:cNvSpPr/>
          <p:nvPr/>
        </p:nvSpPr>
        <p:spPr>
          <a:xfrm>
            <a:off x="5791201" y="3768725"/>
            <a:ext cx="1219200" cy="56197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sz="1200" b="1" dirty="0" smtClean="0">
                <a:solidFill>
                  <a:schemeClr val="tx1"/>
                </a:solidFill>
              </a:rPr>
              <a:t>Ottawa </a:t>
            </a:r>
            <a:r>
              <a:rPr lang="en-US" sz="1200" b="1" dirty="0">
                <a:solidFill>
                  <a:schemeClr val="tx1"/>
                </a:solidFill>
              </a:rPr>
              <a:t>ARES </a:t>
            </a:r>
            <a:endParaRPr lang="en-US" sz="1200" b="1" dirty="0" smtClean="0">
              <a:solidFill>
                <a:schemeClr val="tx1"/>
              </a:solidFill>
            </a:endParaRPr>
          </a:p>
          <a:p>
            <a:pPr algn="ctr">
              <a:defRPr/>
            </a:pPr>
            <a:r>
              <a:rPr lang="en-US" sz="1000" dirty="0" smtClean="0">
                <a:solidFill>
                  <a:schemeClr val="tx1"/>
                </a:solidFill>
              </a:rPr>
              <a:t>External Service </a:t>
            </a:r>
            <a:r>
              <a:rPr lang="en-US" sz="1000" dirty="0">
                <a:solidFill>
                  <a:schemeClr val="tx1"/>
                </a:solidFill>
              </a:rPr>
              <a:t>Provider</a:t>
            </a:r>
          </a:p>
        </p:txBody>
      </p:sp>
      <p:sp>
        <p:nvSpPr>
          <p:cNvPr id="18" name="Rectangle 17"/>
          <p:cNvSpPr/>
          <p:nvPr/>
        </p:nvSpPr>
        <p:spPr>
          <a:xfrm>
            <a:off x="7391400" y="3768725"/>
            <a:ext cx="1295400" cy="563563"/>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solidFill>
                  <a:schemeClr val="tx1"/>
                </a:solidFill>
              </a:rPr>
              <a:t>Amateur Radio </a:t>
            </a:r>
            <a:r>
              <a:rPr lang="en-US" sz="1000" dirty="0">
                <a:solidFill>
                  <a:schemeClr val="tx1"/>
                </a:solidFill>
              </a:rPr>
              <a:t>Mutual Aid,</a:t>
            </a:r>
          </a:p>
          <a:p>
            <a:pPr algn="ctr">
              <a:defRPr/>
            </a:pPr>
            <a:r>
              <a:rPr lang="en-US" sz="1000" dirty="0">
                <a:solidFill>
                  <a:schemeClr val="tx1"/>
                </a:solidFill>
              </a:rPr>
              <a:t>Clubs &amp; Volunteers</a:t>
            </a:r>
          </a:p>
        </p:txBody>
      </p:sp>
      <p:cxnSp>
        <p:nvCxnSpPr>
          <p:cNvPr id="19" name="Straight Arrow Connector 18"/>
          <p:cNvCxnSpPr>
            <a:stCxn id="17" idx="3"/>
            <a:endCxn id="18" idx="1"/>
          </p:cNvCxnSpPr>
          <p:nvPr/>
        </p:nvCxnSpPr>
        <p:spPr>
          <a:xfrm>
            <a:off x="7010401" y="4049713"/>
            <a:ext cx="380999" cy="794"/>
          </a:xfrm>
          <a:prstGeom prst="straightConnector1">
            <a:avLst/>
          </a:prstGeom>
          <a:ln>
            <a:solidFill>
              <a:schemeClr val="tx1"/>
            </a:solidFill>
            <a:prstDash val="lgDashDot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7" idx="2"/>
            <a:endCxn id="108" idx="3"/>
          </p:cNvCxnSpPr>
          <p:nvPr/>
        </p:nvCxnSpPr>
        <p:spPr>
          <a:xfrm rot="5400000">
            <a:off x="5533233" y="4453730"/>
            <a:ext cx="990598" cy="744538"/>
          </a:xfrm>
          <a:prstGeom prst="bentConnector2">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7505700" y="4630739"/>
            <a:ext cx="914400" cy="409575"/>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dirty="0">
                <a:solidFill>
                  <a:schemeClr val="tx1"/>
                </a:solidFill>
              </a:rPr>
              <a:t>ARES</a:t>
            </a:r>
          </a:p>
          <a:p>
            <a:pPr algn="ctr">
              <a:defRPr/>
            </a:pPr>
            <a:r>
              <a:rPr lang="en-US" sz="1000" dirty="0">
                <a:solidFill>
                  <a:schemeClr val="tx1"/>
                </a:solidFill>
              </a:rPr>
              <a:t>Mutual Aid</a:t>
            </a:r>
          </a:p>
        </p:txBody>
      </p:sp>
      <p:cxnSp>
        <p:nvCxnSpPr>
          <p:cNvPr id="137" name="Elbow Connector 32"/>
          <p:cNvCxnSpPr>
            <a:stCxn id="17" idx="2"/>
            <a:endCxn id="136" idx="1"/>
          </p:cNvCxnSpPr>
          <p:nvPr/>
        </p:nvCxnSpPr>
        <p:spPr>
          <a:xfrm rot="16200000" flipH="1">
            <a:off x="6700837" y="4030663"/>
            <a:ext cx="504827" cy="1104899"/>
          </a:xfrm>
          <a:prstGeom prst="bentConnector2">
            <a:avLst/>
          </a:prstGeom>
          <a:ln>
            <a:solidFill>
              <a:srgbClr val="0070C0"/>
            </a:solidFill>
            <a:prstDash val="lgDashDot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7391400" y="5634039"/>
            <a:ext cx="1143000" cy="409575"/>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dirty="0">
                <a:solidFill>
                  <a:schemeClr val="tx1"/>
                </a:solidFill>
              </a:rPr>
              <a:t>Local Red Cross in Eastern Ontario</a:t>
            </a:r>
          </a:p>
        </p:txBody>
      </p:sp>
      <p:cxnSp>
        <p:nvCxnSpPr>
          <p:cNvPr id="162" name="Elbow Connector 51"/>
          <p:cNvCxnSpPr>
            <a:stCxn id="108" idx="2"/>
            <a:endCxn id="161" idx="1"/>
          </p:cNvCxnSpPr>
          <p:nvPr/>
        </p:nvCxnSpPr>
        <p:spPr>
          <a:xfrm rot="16200000" flipH="1">
            <a:off x="6102745" y="4550172"/>
            <a:ext cx="235748" cy="2341562"/>
          </a:xfrm>
          <a:prstGeom prst="bentConnector2">
            <a:avLst/>
          </a:prstGeom>
          <a:ln>
            <a:solidFill>
              <a:srgbClr val="FF0000"/>
            </a:solidFill>
            <a:prstDash val="lgDashDot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Elbow Connector 32"/>
          <p:cNvCxnSpPr>
            <a:stCxn id="136" idx="2"/>
            <a:endCxn id="161" idx="0"/>
          </p:cNvCxnSpPr>
          <p:nvPr/>
        </p:nvCxnSpPr>
        <p:spPr>
          <a:xfrm rot="16200000" flipH="1">
            <a:off x="7666037" y="5337177"/>
            <a:ext cx="593725" cy="0"/>
          </a:xfrm>
          <a:prstGeom prst="bentConnector3">
            <a:avLst>
              <a:gd name="adj1" fmla="val 50000"/>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663" name="TextBox 332"/>
          <p:cNvSpPr txBox="1">
            <a:spLocks noChangeArrowheads="1"/>
          </p:cNvSpPr>
          <p:nvPr/>
        </p:nvSpPr>
        <p:spPr bwMode="auto">
          <a:xfrm>
            <a:off x="5994400" y="5167311"/>
            <a:ext cx="847725" cy="307975"/>
          </a:xfrm>
          <a:prstGeom prst="rect">
            <a:avLst/>
          </a:prstGeom>
          <a:solidFill>
            <a:schemeClr val="bg1"/>
          </a:solidFill>
          <a:ln w="9525">
            <a:noFill/>
            <a:miter lim="800000"/>
            <a:headEnd/>
            <a:tailEnd/>
          </a:ln>
        </p:spPr>
        <p:txBody>
          <a:bodyPr lIns="0" tIns="0" rIns="0" bIns="0">
            <a:spAutoFit/>
          </a:bodyPr>
          <a:lstStyle/>
          <a:p>
            <a:pPr algn="ctr"/>
            <a:r>
              <a:rPr lang="en-US" sz="1000" dirty="0"/>
              <a:t>Local Service Delivery.</a:t>
            </a:r>
          </a:p>
        </p:txBody>
      </p:sp>
      <p:sp>
        <p:nvSpPr>
          <p:cNvPr id="27664" name="Rectangle 25"/>
          <p:cNvSpPr>
            <a:spLocks noChangeArrowheads="1"/>
          </p:cNvSpPr>
          <p:nvPr/>
        </p:nvSpPr>
        <p:spPr bwMode="auto">
          <a:xfrm>
            <a:off x="457200" y="4012288"/>
            <a:ext cx="3810000" cy="2031325"/>
          </a:xfrm>
          <a:prstGeom prst="rect">
            <a:avLst/>
          </a:prstGeom>
          <a:noFill/>
          <a:ln w="9525">
            <a:noFill/>
            <a:miter lim="800000"/>
            <a:headEnd/>
            <a:tailEnd/>
          </a:ln>
        </p:spPr>
        <p:txBody>
          <a:bodyPr wrap="square">
            <a:spAutoFit/>
          </a:bodyPr>
          <a:lstStyle/>
          <a:p>
            <a:pPr algn="just"/>
            <a:r>
              <a:rPr lang="en-US" dirty="0"/>
              <a:t>The Red Cross Ottawa office provides support across Eastern Ontario, so Red Cross groups in </a:t>
            </a:r>
            <a:r>
              <a:rPr lang="en-US" dirty="0" err="1"/>
              <a:t>neighbouring</a:t>
            </a:r>
            <a:r>
              <a:rPr lang="en-US" dirty="0"/>
              <a:t> Municipalities may require Amateur radio communications with the Ottawa Office.</a:t>
            </a:r>
          </a:p>
        </p:txBody>
      </p:sp>
      <p:sp>
        <p:nvSpPr>
          <p:cNvPr id="28" name="Title 4"/>
          <p:cNvSpPr>
            <a:spLocks noGrp="1"/>
          </p:cNvSpPr>
          <p:nvPr>
            <p:ph type="title"/>
          </p:nvPr>
        </p:nvSpPr>
        <p:spPr>
          <a:xfrm>
            <a:off x="457200" y="274638"/>
            <a:ext cx="8229600" cy="944562"/>
          </a:xfrm>
        </p:spPr>
        <p:txBody>
          <a:bodyPr/>
          <a:lstStyle/>
          <a:p>
            <a:pPr eaLnBrk="1" hangingPunct="1">
              <a:defRPr/>
            </a:pPr>
            <a:r>
              <a:rPr lang="en-US" sz="3600" b="1" dirty="0" smtClean="0">
                <a:solidFill>
                  <a:srgbClr val="002060"/>
                </a:solidFill>
                <a:effectLst>
                  <a:outerShdw blurRad="38100" dist="38100" dir="2700000" algn="tl">
                    <a:srgbClr val="000000">
                      <a:alpha val="43137"/>
                    </a:srgbClr>
                  </a:outerShdw>
                </a:effectLst>
              </a:rPr>
              <a:t>Outside The City of Ottawa</a:t>
            </a:r>
            <a:endParaRPr lang="en-US" sz="3600" b="1" dirty="0">
              <a:solidFill>
                <a:srgbClr val="00206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169"/>
          <p:cNvSpPr/>
          <p:nvPr/>
        </p:nvSpPr>
        <p:spPr>
          <a:xfrm>
            <a:off x="457200" y="2514600"/>
            <a:ext cx="6570663" cy="3667125"/>
          </a:xfrm>
          <a:prstGeom prst="rect">
            <a:avLst/>
          </a:prstGeom>
          <a:noFill/>
          <a:ln w="317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1200" dirty="0">
              <a:solidFill>
                <a:schemeClr val="tx1"/>
              </a:solidFill>
            </a:endParaRPr>
          </a:p>
        </p:txBody>
      </p:sp>
      <p:sp>
        <p:nvSpPr>
          <p:cNvPr id="28675" name="Footer Placeholder 2"/>
          <p:cNvSpPr>
            <a:spLocks noGrp="1"/>
          </p:cNvSpPr>
          <p:nvPr>
            <p:ph type="ftr" sz="quarter" idx="11"/>
          </p:nvPr>
        </p:nvSpPr>
        <p:spPr>
          <a:noFill/>
        </p:spPr>
        <p:txBody>
          <a:bodyPr/>
          <a:lstStyle/>
          <a:p>
            <a:r>
              <a:rPr lang="en-US" smtClean="0"/>
              <a:t>Emergency Measures Radio Group (EMRG) - Ottawa ARES</a:t>
            </a:r>
          </a:p>
        </p:txBody>
      </p:sp>
      <p:sp>
        <p:nvSpPr>
          <p:cNvPr id="28676" name="Slide Number Placeholder 3"/>
          <p:cNvSpPr>
            <a:spLocks noGrp="1"/>
          </p:cNvSpPr>
          <p:nvPr>
            <p:ph type="sldNum" sz="quarter" idx="12"/>
          </p:nvPr>
        </p:nvSpPr>
        <p:spPr>
          <a:noFill/>
        </p:spPr>
        <p:txBody>
          <a:bodyPr/>
          <a:lstStyle/>
          <a:p>
            <a:fld id="{608EE4C4-FD7A-4320-BF1F-A5FED4529930}" type="slidenum">
              <a:rPr lang="en-US" smtClean="0"/>
              <a:pPr/>
              <a:t>13</a:t>
            </a:fld>
            <a:endParaRPr lang="en-US" smtClean="0"/>
          </a:p>
        </p:txBody>
      </p:sp>
      <p:sp>
        <p:nvSpPr>
          <p:cNvPr id="174" name="Rectangle 173"/>
          <p:cNvSpPr/>
          <p:nvPr/>
        </p:nvSpPr>
        <p:spPr>
          <a:xfrm>
            <a:off x="2286000" y="3065463"/>
            <a:ext cx="1282700" cy="67151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ESS (Emergency Social Services)</a:t>
            </a:r>
          </a:p>
          <a:p>
            <a:pPr algn="ctr">
              <a:defRPr/>
            </a:pPr>
            <a:r>
              <a:rPr lang="en-US" sz="1000" dirty="0" smtClean="0">
                <a:solidFill>
                  <a:schemeClr val="tx1"/>
                </a:solidFill>
              </a:rPr>
              <a:t>Internal Service </a:t>
            </a:r>
            <a:r>
              <a:rPr lang="en-US" sz="1000" dirty="0">
                <a:solidFill>
                  <a:schemeClr val="tx1"/>
                </a:solidFill>
              </a:rPr>
              <a:t>Provider</a:t>
            </a:r>
          </a:p>
        </p:txBody>
      </p:sp>
      <p:sp>
        <p:nvSpPr>
          <p:cNvPr id="268" name="Title 3"/>
          <p:cNvSpPr>
            <a:spLocks noGrp="1"/>
          </p:cNvSpPr>
          <p:nvPr>
            <p:ph type="title"/>
          </p:nvPr>
        </p:nvSpPr>
        <p:spPr>
          <a:xfrm>
            <a:off x="457200" y="228600"/>
            <a:ext cx="8229600" cy="914400"/>
          </a:xfrm>
        </p:spPr>
        <p:txBody>
          <a:bodyPr lIns="0" rIns="0"/>
          <a:lstStyle/>
          <a:p>
            <a:pPr eaLnBrk="1" hangingPunct="1">
              <a:defRPr/>
            </a:pPr>
            <a:r>
              <a:rPr lang="en-US" sz="2400" b="1" dirty="0" smtClean="0">
                <a:solidFill>
                  <a:srgbClr val="002060"/>
                </a:solidFill>
                <a:effectLst>
                  <a:outerShdw blurRad="38100" dist="38100" dir="2700000" algn="tl">
                    <a:srgbClr val="000000">
                      <a:alpha val="43137"/>
                    </a:srgbClr>
                  </a:outerShdw>
                </a:effectLst>
              </a:rPr>
              <a:t>Full Set Of Relationships &amp; Accountability For Ottawa ARES To Manage In An Emergency</a:t>
            </a:r>
            <a:endParaRPr lang="en-US" sz="2400" b="1" dirty="0">
              <a:solidFill>
                <a:srgbClr val="002060"/>
              </a:solidFill>
              <a:effectLst>
                <a:outerShdw blurRad="38100" dist="38100" dir="2700000" algn="tl">
                  <a:srgbClr val="000000">
                    <a:alpha val="43137"/>
                  </a:srgbClr>
                </a:outerShdw>
              </a:effectLst>
            </a:endParaRPr>
          </a:p>
        </p:txBody>
      </p:sp>
      <p:sp>
        <p:nvSpPr>
          <p:cNvPr id="104" name="Rectangle 103"/>
          <p:cNvSpPr/>
          <p:nvPr/>
        </p:nvSpPr>
        <p:spPr>
          <a:xfrm>
            <a:off x="3276600" y="5121275"/>
            <a:ext cx="946150" cy="38735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Hospitals</a:t>
            </a:r>
          </a:p>
          <a:p>
            <a:pPr algn="ctr">
              <a:defRPr/>
            </a:pPr>
            <a:r>
              <a:rPr lang="en-US" sz="1000" dirty="0">
                <a:solidFill>
                  <a:schemeClr val="tx1"/>
                </a:solidFill>
              </a:rPr>
              <a:t>(Includes OPH)</a:t>
            </a:r>
          </a:p>
        </p:txBody>
      </p:sp>
      <p:sp>
        <p:nvSpPr>
          <p:cNvPr id="108" name="Rectangle 107"/>
          <p:cNvSpPr/>
          <p:nvPr/>
        </p:nvSpPr>
        <p:spPr>
          <a:xfrm>
            <a:off x="3886200" y="4400550"/>
            <a:ext cx="1077913" cy="47625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a:defRPr/>
            </a:pPr>
            <a:r>
              <a:rPr lang="en-US" sz="1000" b="1" dirty="0">
                <a:solidFill>
                  <a:schemeClr val="tx1"/>
                </a:solidFill>
              </a:rPr>
              <a:t>Red Cross</a:t>
            </a:r>
          </a:p>
          <a:p>
            <a:pPr algn="ctr">
              <a:defRPr/>
            </a:pPr>
            <a:r>
              <a:rPr lang="en-US" sz="1000" dirty="0" smtClean="0">
                <a:solidFill>
                  <a:schemeClr val="tx1"/>
                </a:solidFill>
              </a:rPr>
              <a:t>External Service </a:t>
            </a:r>
            <a:r>
              <a:rPr lang="en-US" sz="1000" dirty="0">
                <a:solidFill>
                  <a:schemeClr val="tx1"/>
                </a:solidFill>
              </a:rPr>
              <a:t>Provider</a:t>
            </a:r>
          </a:p>
        </p:txBody>
      </p:sp>
      <p:sp>
        <p:nvSpPr>
          <p:cNvPr id="15" name="Rectangle 14"/>
          <p:cNvSpPr/>
          <p:nvPr/>
        </p:nvSpPr>
        <p:spPr>
          <a:xfrm>
            <a:off x="887413" y="4013200"/>
            <a:ext cx="685800" cy="481013"/>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Incident Site(s)</a:t>
            </a:r>
          </a:p>
        </p:txBody>
      </p:sp>
      <p:sp>
        <p:nvSpPr>
          <p:cNvPr id="16" name="Rectangle 15"/>
          <p:cNvSpPr/>
          <p:nvPr/>
        </p:nvSpPr>
        <p:spPr>
          <a:xfrm>
            <a:off x="677863" y="2678113"/>
            <a:ext cx="1101725" cy="782637"/>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600" b="1" dirty="0">
                <a:solidFill>
                  <a:schemeClr val="tx1"/>
                </a:solidFill>
                <a:effectLst>
                  <a:outerShdw blurRad="38100" dist="38100" dir="2700000" algn="tl">
                    <a:srgbClr val="000000">
                      <a:alpha val="43137"/>
                    </a:srgbClr>
                  </a:outerShdw>
                </a:effectLst>
              </a:rPr>
              <a:t>EOC</a:t>
            </a:r>
          </a:p>
          <a:p>
            <a:pPr algn="ctr">
              <a:defRPr/>
            </a:pPr>
            <a:r>
              <a:rPr lang="en-US" sz="1000" dirty="0">
                <a:solidFill>
                  <a:schemeClr val="tx1"/>
                </a:solidFill>
              </a:rPr>
              <a:t>City of Ottawa Emergency Operations Centre</a:t>
            </a:r>
          </a:p>
        </p:txBody>
      </p:sp>
      <p:sp>
        <p:nvSpPr>
          <p:cNvPr id="17" name="Rectangle 16"/>
          <p:cNvSpPr/>
          <p:nvPr/>
        </p:nvSpPr>
        <p:spPr>
          <a:xfrm>
            <a:off x="5334000" y="2695575"/>
            <a:ext cx="1524000" cy="43815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a:defRPr/>
            </a:pPr>
            <a:r>
              <a:rPr lang="en-US" sz="1000" b="1" dirty="0" smtClean="0">
                <a:solidFill>
                  <a:schemeClr val="tx1"/>
                </a:solidFill>
              </a:rPr>
              <a:t>Ottawa ARES</a:t>
            </a:r>
          </a:p>
          <a:p>
            <a:pPr algn="ctr">
              <a:defRPr/>
            </a:pPr>
            <a:r>
              <a:rPr lang="en-US" sz="1000" dirty="0" smtClean="0">
                <a:solidFill>
                  <a:schemeClr val="tx1"/>
                </a:solidFill>
              </a:rPr>
              <a:t>External Service </a:t>
            </a:r>
            <a:r>
              <a:rPr lang="en-US" sz="1000" dirty="0">
                <a:solidFill>
                  <a:schemeClr val="tx1"/>
                </a:solidFill>
              </a:rPr>
              <a:t>Provider</a:t>
            </a:r>
          </a:p>
        </p:txBody>
      </p:sp>
      <p:sp>
        <p:nvSpPr>
          <p:cNvPr id="18" name="Rectangle 17"/>
          <p:cNvSpPr/>
          <p:nvPr/>
        </p:nvSpPr>
        <p:spPr>
          <a:xfrm>
            <a:off x="7429500" y="2636838"/>
            <a:ext cx="1143000" cy="561975"/>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dirty="0">
                <a:solidFill>
                  <a:schemeClr val="tx1"/>
                </a:solidFill>
              </a:rPr>
              <a:t>Incoming Amateur Radio Mutual Aid,</a:t>
            </a:r>
          </a:p>
          <a:p>
            <a:pPr algn="ctr">
              <a:defRPr/>
            </a:pPr>
            <a:r>
              <a:rPr lang="en-US" sz="1000" dirty="0">
                <a:solidFill>
                  <a:schemeClr val="tx1"/>
                </a:solidFill>
              </a:rPr>
              <a:t>Clubs &amp; Volunteers</a:t>
            </a:r>
          </a:p>
        </p:txBody>
      </p:sp>
      <p:cxnSp>
        <p:nvCxnSpPr>
          <p:cNvPr id="19" name="Straight Arrow Connector 18"/>
          <p:cNvCxnSpPr>
            <a:stCxn id="17" idx="3"/>
            <a:endCxn id="18" idx="1"/>
          </p:cNvCxnSpPr>
          <p:nvPr/>
        </p:nvCxnSpPr>
        <p:spPr>
          <a:xfrm>
            <a:off x="6858000" y="2914650"/>
            <a:ext cx="571500" cy="3175"/>
          </a:xfrm>
          <a:prstGeom prst="straightConnector1">
            <a:avLst/>
          </a:prstGeom>
          <a:ln>
            <a:solidFill>
              <a:schemeClr val="tx1"/>
            </a:solidFill>
            <a:prstDash val="lgDashDot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7" idx="2"/>
            <a:endCxn id="108" idx="3"/>
          </p:cNvCxnSpPr>
          <p:nvPr/>
        </p:nvCxnSpPr>
        <p:spPr>
          <a:xfrm rot="5400000">
            <a:off x="4777582" y="3320256"/>
            <a:ext cx="1504950" cy="1131887"/>
          </a:xfrm>
          <a:prstGeom prst="bentConnector2">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174" idx="3"/>
          </p:cNvCxnSpPr>
          <p:nvPr/>
        </p:nvCxnSpPr>
        <p:spPr>
          <a:xfrm rot="10800000" flipV="1">
            <a:off x="3568700" y="3065463"/>
            <a:ext cx="1765300" cy="334962"/>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0800000">
            <a:off x="1779588" y="2801938"/>
            <a:ext cx="3554412" cy="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8" idx="1"/>
            <a:endCxn id="174" idx="2"/>
          </p:cNvCxnSpPr>
          <p:nvPr/>
        </p:nvCxnSpPr>
        <p:spPr>
          <a:xfrm rot="10800000">
            <a:off x="2927350" y="3736975"/>
            <a:ext cx="958850" cy="901700"/>
          </a:xfrm>
          <a:prstGeom prst="bentConnector2">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Elbow Connector 51"/>
          <p:cNvCxnSpPr>
            <a:stCxn id="108" idx="2"/>
          </p:cNvCxnSpPr>
          <p:nvPr/>
        </p:nvCxnSpPr>
        <p:spPr>
          <a:xfrm rot="5400000">
            <a:off x="4143375" y="4956175"/>
            <a:ext cx="361950" cy="203200"/>
          </a:xfrm>
          <a:prstGeom prst="bentConnector3">
            <a:avLst>
              <a:gd name="adj1" fmla="val 100579"/>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39750" y="1301750"/>
            <a:ext cx="1379538" cy="563563"/>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b="1" dirty="0">
                <a:solidFill>
                  <a:schemeClr val="tx1"/>
                </a:solidFill>
                <a:effectLst>
                  <a:outerShdw blurRad="38100" dist="38100" dir="2700000" algn="tl">
                    <a:srgbClr val="000000">
                      <a:alpha val="43137"/>
                    </a:srgbClr>
                  </a:outerShdw>
                </a:effectLst>
              </a:rPr>
              <a:t>PEOC</a:t>
            </a:r>
          </a:p>
          <a:p>
            <a:pPr algn="ctr">
              <a:defRPr/>
            </a:pPr>
            <a:r>
              <a:rPr lang="en-US" sz="1000" dirty="0">
                <a:solidFill>
                  <a:schemeClr val="tx1"/>
                </a:solidFill>
              </a:rPr>
              <a:t>Provincial Emergency Operations Centre</a:t>
            </a:r>
          </a:p>
        </p:txBody>
      </p:sp>
      <p:sp>
        <p:nvSpPr>
          <p:cNvPr id="67" name="Rectangle 66"/>
          <p:cNvSpPr/>
          <p:nvPr/>
        </p:nvSpPr>
        <p:spPr>
          <a:xfrm>
            <a:off x="2362200" y="1341438"/>
            <a:ext cx="1128713" cy="484187"/>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EMO ARES</a:t>
            </a:r>
          </a:p>
          <a:p>
            <a:pPr algn="ctr">
              <a:defRPr/>
            </a:pPr>
            <a:r>
              <a:rPr lang="en-US" sz="1000" dirty="0" smtClean="0">
                <a:solidFill>
                  <a:schemeClr val="tx1"/>
                </a:solidFill>
              </a:rPr>
              <a:t>External Service </a:t>
            </a:r>
            <a:r>
              <a:rPr lang="en-US" sz="1000" dirty="0">
                <a:solidFill>
                  <a:schemeClr val="tx1"/>
                </a:solidFill>
              </a:rPr>
              <a:t>Provider</a:t>
            </a:r>
          </a:p>
        </p:txBody>
      </p:sp>
      <p:cxnSp>
        <p:nvCxnSpPr>
          <p:cNvPr id="68" name="Elbow Connector 67"/>
          <p:cNvCxnSpPr>
            <a:stCxn id="67" idx="1"/>
            <a:endCxn id="66" idx="3"/>
          </p:cNvCxnSpPr>
          <p:nvPr/>
        </p:nvCxnSpPr>
        <p:spPr>
          <a:xfrm rot="10800000">
            <a:off x="1919288" y="1582738"/>
            <a:ext cx="442912" cy="1587"/>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17" idx="0"/>
            <a:endCxn id="67" idx="3"/>
          </p:cNvCxnSpPr>
          <p:nvPr/>
        </p:nvCxnSpPr>
        <p:spPr>
          <a:xfrm rot="16200000" flipV="1">
            <a:off x="4237831" y="837407"/>
            <a:ext cx="1112837" cy="2603500"/>
          </a:xfrm>
          <a:prstGeom prst="bentConnector2">
            <a:avLst/>
          </a:prstGeom>
          <a:ln w="12700">
            <a:solidFill>
              <a:schemeClr val="tx1"/>
            </a:solidFill>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886200" y="3638550"/>
            <a:ext cx="1066800" cy="500063"/>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Salvation Army</a:t>
            </a:r>
          </a:p>
          <a:p>
            <a:pPr algn="ctr">
              <a:defRPr/>
            </a:pPr>
            <a:r>
              <a:rPr lang="en-US" sz="1000" dirty="0" smtClean="0">
                <a:solidFill>
                  <a:schemeClr val="tx1"/>
                </a:solidFill>
              </a:rPr>
              <a:t>External Service </a:t>
            </a:r>
            <a:r>
              <a:rPr lang="en-US" sz="1000" dirty="0">
                <a:solidFill>
                  <a:schemeClr val="tx1"/>
                </a:solidFill>
              </a:rPr>
              <a:t>Provider</a:t>
            </a:r>
          </a:p>
        </p:txBody>
      </p:sp>
      <p:cxnSp>
        <p:nvCxnSpPr>
          <p:cNvPr id="89" name="Elbow Connector 32"/>
          <p:cNvCxnSpPr>
            <a:stCxn id="17" idx="2"/>
            <a:endCxn id="85" idx="3"/>
          </p:cNvCxnSpPr>
          <p:nvPr/>
        </p:nvCxnSpPr>
        <p:spPr>
          <a:xfrm rot="5400000">
            <a:off x="5146675" y="2940050"/>
            <a:ext cx="755650" cy="1143000"/>
          </a:xfrm>
          <a:prstGeom prst="bentConnector2">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Elbow Connector 51"/>
          <p:cNvCxnSpPr>
            <a:stCxn id="85" idx="1"/>
            <a:endCxn id="174" idx="2"/>
          </p:cNvCxnSpPr>
          <p:nvPr/>
        </p:nvCxnSpPr>
        <p:spPr>
          <a:xfrm rot="10800000">
            <a:off x="2927350" y="3736975"/>
            <a:ext cx="958850" cy="152400"/>
          </a:xfrm>
          <a:prstGeom prst="bentConnector2">
            <a:avLst/>
          </a:prstGeom>
          <a:ln>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66" idx="2"/>
            <a:endCxn id="16" idx="0"/>
          </p:cNvCxnSpPr>
          <p:nvPr/>
        </p:nvCxnSpPr>
        <p:spPr>
          <a:xfrm rot="5400000">
            <a:off x="823119" y="2270919"/>
            <a:ext cx="812800" cy="1588"/>
          </a:xfrm>
          <a:prstGeom prst="bentConnector3">
            <a:avLst>
              <a:gd name="adj1" fmla="val 50000"/>
            </a:avLst>
          </a:prstGeom>
          <a:ln>
            <a:solidFill>
              <a:schemeClr val="tx1"/>
            </a:solidFill>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6" idx="2"/>
            <a:endCxn id="15" idx="0"/>
          </p:cNvCxnSpPr>
          <p:nvPr/>
        </p:nvCxnSpPr>
        <p:spPr>
          <a:xfrm rot="16200000" flipH="1">
            <a:off x="953294" y="3736181"/>
            <a:ext cx="552450" cy="1588"/>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174" idx="1"/>
            <a:endCxn id="16" idx="3"/>
          </p:cNvCxnSpPr>
          <p:nvPr/>
        </p:nvCxnSpPr>
        <p:spPr>
          <a:xfrm rot="10800000">
            <a:off x="1779588" y="3070225"/>
            <a:ext cx="506412" cy="330200"/>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7555707" y="4252913"/>
            <a:ext cx="914400" cy="409575"/>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dirty="0">
                <a:solidFill>
                  <a:schemeClr val="tx1"/>
                </a:solidFill>
              </a:rPr>
              <a:t>Outgoing ARES</a:t>
            </a:r>
          </a:p>
          <a:p>
            <a:pPr algn="ctr">
              <a:defRPr/>
            </a:pPr>
            <a:r>
              <a:rPr lang="en-US" sz="1000" dirty="0">
                <a:solidFill>
                  <a:schemeClr val="tx1"/>
                </a:solidFill>
              </a:rPr>
              <a:t>Mutual Aid</a:t>
            </a:r>
          </a:p>
        </p:txBody>
      </p:sp>
      <p:cxnSp>
        <p:nvCxnSpPr>
          <p:cNvPr id="137" name="Elbow Connector 32"/>
          <p:cNvCxnSpPr>
            <a:stCxn id="17" idx="2"/>
            <a:endCxn id="136" idx="1"/>
          </p:cNvCxnSpPr>
          <p:nvPr/>
        </p:nvCxnSpPr>
        <p:spPr>
          <a:xfrm rot="16200000" flipH="1">
            <a:off x="6163865" y="3065859"/>
            <a:ext cx="1323976" cy="1459707"/>
          </a:xfrm>
          <a:prstGeom prst="bentConnector2">
            <a:avLst/>
          </a:prstGeom>
          <a:ln>
            <a:solidFill>
              <a:srgbClr val="0070C0"/>
            </a:solidFill>
            <a:prstDash val="lgDashDot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2135188" y="5776913"/>
            <a:ext cx="2087562" cy="23495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Police, Fire, Paramedics</a:t>
            </a:r>
          </a:p>
        </p:txBody>
      </p:sp>
      <p:cxnSp>
        <p:nvCxnSpPr>
          <p:cNvPr id="153" name="Elbow Connector 39"/>
          <p:cNvCxnSpPr>
            <a:stCxn id="17" idx="2"/>
            <a:endCxn id="143" idx="3"/>
          </p:cNvCxnSpPr>
          <p:nvPr/>
        </p:nvCxnSpPr>
        <p:spPr>
          <a:xfrm rot="5400000">
            <a:off x="3779043" y="3577432"/>
            <a:ext cx="2760663" cy="1873250"/>
          </a:xfrm>
          <a:prstGeom prst="bentConnector2">
            <a:avLst/>
          </a:prstGeom>
          <a:ln>
            <a:solidFill>
              <a:srgbClr val="0070C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705" name="TextBox 159"/>
          <p:cNvSpPr txBox="1">
            <a:spLocks noChangeArrowheads="1"/>
          </p:cNvSpPr>
          <p:nvPr/>
        </p:nvSpPr>
        <p:spPr bwMode="auto">
          <a:xfrm>
            <a:off x="4648200" y="5617390"/>
            <a:ext cx="1828800" cy="553998"/>
          </a:xfrm>
          <a:prstGeom prst="rect">
            <a:avLst/>
          </a:prstGeom>
          <a:solidFill>
            <a:schemeClr val="bg1"/>
          </a:solidFill>
          <a:ln w="9525">
            <a:noFill/>
            <a:miter lim="800000"/>
            <a:headEnd/>
            <a:tailEnd/>
          </a:ln>
        </p:spPr>
        <p:txBody>
          <a:bodyPr wrap="square" lIns="0" rIns="0">
            <a:spAutoFit/>
          </a:bodyPr>
          <a:lstStyle/>
          <a:p>
            <a:pPr algn="ctr"/>
            <a:r>
              <a:rPr lang="en-US" sz="1000" dirty="0"/>
              <a:t>No Planned Support</a:t>
            </a:r>
          </a:p>
          <a:p>
            <a:pPr algn="ctr"/>
            <a:r>
              <a:rPr lang="en-US" sz="1000" dirty="0"/>
              <a:t>“Best Effort” </a:t>
            </a:r>
            <a:r>
              <a:rPr lang="en-US" sz="1000" dirty="0" err="1"/>
              <a:t>Adhoc</a:t>
            </a:r>
            <a:r>
              <a:rPr lang="en-US" sz="1000" dirty="0"/>
              <a:t> Solutions At The Time, If Requested</a:t>
            </a:r>
          </a:p>
        </p:txBody>
      </p:sp>
      <p:cxnSp>
        <p:nvCxnSpPr>
          <p:cNvPr id="40" name="Elbow Connector 39"/>
          <p:cNvCxnSpPr>
            <a:stCxn id="17" idx="2"/>
          </p:cNvCxnSpPr>
          <p:nvPr/>
        </p:nvCxnSpPr>
        <p:spPr>
          <a:xfrm rot="5400000">
            <a:off x="4010025" y="3348038"/>
            <a:ext cx="2298700" cy="1873250"/>
          </a:xfrm>
          <a:prstGeom prst="bentConnector3">
            <a:avLst>
              <a:gd name="adj1" fmla="val 100138"/>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7441409" y="5121275"/>
            <a:ext cx="1143000" cy="409575"/>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dirty="0">
                <a:solidFill>
                  <a:schemeClr val="tx1"/>
                </a:solidFill>
              </a:rPr>
              <a:t>Local Red Cross in Eastern Ontario</a:t>
            </a:r>
          </a:p>
        </p:txBody>
      </p:sp>
      <p:cxnSp>
        <p:nvCxnSpPr>
          <p:cNvPr id="162" name="Elbow Connector 51"/>
          <p:cNvCxnSpPr>
            <a:stCxn id="108" idx="2"/>
            <a:endCxn id="161" idx="1"/>
          </p:cNvCxnSpPr>
          <p:nvPr/>
        </p:nvCxnSpPr>
        <p:spPr>
          <a:xfrm rot="16200000" flipH="1">
            <a:off x="5708652" y="3593305"/>
            <a:ext cx="449263" cy="3016252"/>
          </a:xfrm>
          <a:prstGeom prst="bentConnector2">
            <a:avLst/>
          </a:prstGeom>
          <a:ln>
            <a:solidFill>
              <a:srgbClr val="FF0000"/>
            </a:solidFill>
            <a:prstDash val="lgDashDot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Elbow Connector 32"/>
          <p:cNvCxnSpPr>
            <a:stCxn id="136" idx="2"/>
            <a:endCxn id="161" idx="0"/>
          </p:cNvCxnSpPr>
          <p:nvPr/>
        </p:nvCxnSpPr>
        <p:spPr>
          <a:xfrm rot="16200000" flipH="1">
            <a:off x="7783515" y="4891880"/>
            <a:ext cx="458787" cy="2"/>
          </a:xfrm>
          <a:prstGeom prst="bentConnector3">
            <a:avLst>
              <a:gd name="adj1" fmla="val 50000"/>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710" name="TextBox 168"/>
          <p:cNvSpPr txBox="1">
            <a:spLocks noChangeArrowheads="1"/>
          </p:cNvSpPr>
          <p:nvPr/>
        </p:nvSpPr>
        <p:spPr bwMode="auto">
          <a:xfrm>
            <a:off x="3883025" y="1301750"/>
            <a:ext cx="2139949" cy="553998"/>
          </a:xfrm>
          <a:prstGeom prst="rect">
            <a:avLst/>
          </a:prstGeom>
          <a:solidFill>
            <a:schemeClr val="bg1"/>
          </a:solidFill>
          <a:ln w="9525">
            <a:noFill/>
            <a:miter lim="800000"/>
            <a:headEnd/>
            <a:tailEnd/>
          </a:ln>
        </p:spPr>
        <p:txBody>
          <a:bodyPr wrap="square" lIns="0" rIns="0">
            <a:spAutoFit/>
          </a:bodyPr>
          <a:lstStyle/>
          <a:p>
            <a:pPr algn="ctr"/>
            <a:r>
              <a:rPr lang="en-US" sz="1000" dirty="0"/>
              <a:t>Radio communications between EOC and PEOC if other communications fails, and if requested.</a:t>
            </a:r>
          </a:p>
        </p:txBody>
      </p:sp>
      <p:sp>
        <p:nvSpPr>
          <p:cNvPr id="239" name="TextBox 238"/>
          <p:cNvSpPr txBox="1"/>
          <p:nvPr/>
        </p:nvSpPr>
        <p:spPr>
          <a:xfrm>
            <a:off x="539750" y="6079055"/>
            <a:ext cx="1081088" cy="184666"/>
          </a:xfrm>
          <a:prstGeom prst="rect">
            <a:avLst/>
          </a:prstGeom>
          <a:solidFill>
            <a:schemeClr val="bg1"/>
          </a:solidFill>
          <a:ln>
            <a:solidFill>
              <a:schemeClr val="tx1">
                <a:lumMod val="65000"/>
                <a:lumOff val="35000"/>
              </a:schemeClr>
            </a:solidFill>
            <a:prstDash val="sysDash"/>
          </a:ln>
        </p:spPr>
        <p:txBody>
          <a:bodyPr wrap="square" lIns="0" tIns="0" rIns="0" bIns="0">
            <a:spAutoFit/>
          </a:bodyPr>
          <a:lstStyle/>
          <a:p>
            <a:pPr algn="ctr">
              <a:defRPr/>
            </a:pPr>
            <a:r>
              <a:rPr lang="en-US" sz="1200" b="1" dirty="0"/>
              <a:t>City of Ottawa</a:t>
            </a:r>
          </a:p>
        </p:txBody>
      </p:sp>
      <p:sp>
        <p:nvSpPr>
          <p:cNvPr id="28712" name="TextBox 255"/>
          <p:cNvSpPr txBox="1">
            <a:spLocks noChangeArrowheads="1"/>
          </p:cNvSpPr>
          <p:nvPr/>
        </p:nvSpPr>
        <p:spPr bwMode="auto">
          <a:xfrm>
            <a:off x="2322513" y="2606675"/>
            <a:ext cx="2492375" cy="307975"/>
          </a:xfrm>
          <a:prstGeom prst="rect">
            <a:avLst/>
          </a:prstGeom>
          <a:solidFill>
            <a:schemeClr val="bg1"/>
          </a:solidFill>
          <a:ln w="9525">
            <a:noFill/>
            <a:miter lim="800000"/>
            <a:headEnd/>
            <a:tailEnd/>
          </a:ln>
        </p:spPr>
        <p:txBody>
          <a:bodyPr lIns="0" tIns="0" rIns="0" bIns="0">
            <a:spAutoFit/>
          </a:bodyPr>
          <a:lstStyle/>
          <a:p>
            <a:pPr algn="ctr"/>
            <a:r>
              <a:rPr lang="en-US" sz="1000"/>
              <a:t>Status reports of all Amateur Radio Activity</a:t>
            </a:r>
          </a:p>
          <a:p>
            <a:pPr algn="ctr"/>
            <a:r>
              <a:rPr lang="en-US" sz="1000"/>
              <a:t>Prioritization if required.</a:t>
            </a:r>
          </a:p>
        </p:txBody>
      </p:sp>
      <p:sp>
        <p:nvSpPr>
          <p:cNvPr id="28713" name="TextBox 331"/>
          <p:cNvSpPr txBox="1">
            <a:spLocks noChangeArrowheads="1"/>
          </p:cNvSpPr>
          <p:nvPr/>
        </p:nvSpPr>
        <p:spPr bwMode="auto">
          <a:xfrm>
            <a:off x="5410200" y="3676948"/>
            <a:ext cx="517420" cy="461665"/>
          </a:xfrm>
          <a:prstGeom prst="rect">
            <a:avLst/>
          </a:prstGeom>
          <a:solidFill>
            <a:schemeClr val="bg1"/>
          </a:solidFill>
          <a:ln w="9525">
            <a:noFill/>
            <a:miter lim="800000"/>
            <a:headEnd/>
            <a:tailEnd/>
          </a:ln>
        </p:spPr>
        <p:txBody>
          <a:bodyPr wrap="square" lIns="0" tIns="0" rIns="0" bIns="0">
            <a:spAutoFit/>
          </a:bodyPr>
          <a:lstStyle/>
          <a:p>
            <a:pPr algn="ctr"/>
            <a:r>
              <a:rPr lang="en-US" sz="1000" dirty="0"/>
              <a:t>Local Service Delivery</a:t>
            </a:r>
          </a:p>
        </p:txBody>
      </p:sp>
      <p:sp>
        <p:nvSpPr>
          <p:cNvPr id="28714" name="TextBox 332"/>
          <p:cNvSpPr txBox="1">
            <a:spLocks noChangeArrowheads="1"/>
          </p:cNvSpPr>
          <p:nvPr/>
        </p:nvSpPr>
        <p:spPr bwMode="auto">
          <a:xfrm>
            <a:off x="5257800" y="4330898"/>
            <a:ext cx="768350" cy="615553"/>
          </a:xfrm>
          <a:prstGeom prst="rect">
            <a:avLst/>
          </a:prstGeom>
          <a:solidFill>
            <a:schemeClr val="bg1"/>
          </a:solidFill>
          <a:ln w="9525">
            <a:noFill/>
            <a:miter lim="800000"/>
            <a:headEnd/>
            <a:tailEnd/>
          </a:ln>
        </p:spPr>
        <p:txBody>
          <a:bodyPr wrap="square" lIns="0" tIns="0" rIns="0" bIns="0">
            <a:spAutoFit/>
          </a:bodyPr>
          <a:lstStyle/>
          <a:p>
            <a:pPr algn="ctr"/>
            <a:r>
              <a:rPr lang="en-US" sz="1000" dirty="0"/>
              <a:t>Local </a:t>
            </a:r>
            <a:r>
              <a:rPr lang="en-US" sz="1000" dirty="0" smtClean="0"/>
              <a:t>&amp;/or </a:t>
            </a:r>
            <a:r>
              <a:rPr lang="en-US" sz="1000" dirty="0"/>
              <a:t>Mutual Aid Service Delivery.</a:t>
            </a:r>
          </a:p>
        </p:txBody>
      </p:sp>
      <p:sp>
        <p:nvSpPr>
          <p:cNvPr id="62" name="Isosceles Triangle 61"/>
          <p:cNvSpPr/>
          <p:nvPr/>
        </p:nvSpPr>
        <p:spPr>
          <a:xfrm rot="16200000">
            <a:off x="3568700" y="3335338"/>
            <a:ext cx="115887" cy="134938"/>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Isosceles Triangle 72"/>
          <p:cNvSpPr/>
          <p:nvPr/>
        </p:nvSpPr>
        <p:spPr>
          <a:xfrm rot="16200000">
            <a:off x="1789113" y="2735263"/>
            <a:ext cx="115887" cy="134937"/>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Isosceles Triangle 73"/>
          <p:cNvSpPr/>
          <p:nvPr/>
        </p:nvSpPr>
        <p:spPr>
          <a:xfrm rot="16200000">
            <a:off x="4972844" y="3821907"/>
            <a:ext cx="117475" cy="134937"/>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Isosceles Triangle 74"/>
          <p:cNvSpPr/>
          <p:nvPr/>
        </p:nvSpPr>
        <p:spPr>
          <a:xfrm rot="16200000">
            <a:off x="4972844" y="4571207"/>
            <a:ext cx="117475" cy="134937"/>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Isosceles Triangle 75"/>
          <p:cNvSpPr/>
          <p:nvPr/>
        </p:nvSpPr>
        <p:spPr>
          <a:xfrm rot="16200000">
            <a:off x="4232275" y="5365750"/>
            <a:ext cx="115888" cy="134938"/>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Isosceles Triangle 76"/>
          <p:cNvSpPr/>
          <p:nvPr/>
        </p:nvSpPr>
        <p:spPr>
          <a:xfrm rot="16200000">
            <a:off x="4231481" y="5826919"/>
            <a:ext cx="117475" cy="134938"/>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Isosceles Triangle 77"/>
          <p:cNvSpPr/>
          <p:nvPr/>
        </p:nvSpPr>
        <p:spPr>
          <a:xfrm rot="5400000" flipH="1">
            <a:off x="7417594" y="4390232"/>
            <a:ext cx="117475" cy="134937"/>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Isosceles Triangle 78"/>
          <p:cNvSpPr/>
          <p:nvPr/>
        </p:nvSpPr>
        <p:spPr>
          <a:xfrm rot="16200000">
            <a:off x="3499644" y="1515269"/>
            <a:ext cx="117475" cy="134937"/>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Isosceles Triangle 79"/>
          <p:cNvSpPr/>
          <p:nvPr/>
        </p:nvSpPr>
        <p:spPr>
          <a:xfrm rot="16200000">
            <a:off x="6596856" y="1747044"/>
            <a:ext cx="117475" cy="134938"/>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24" name="TextBox 80"/>
          <p:cNvSpPr txBox="1">
            <a:spLocks noChangeArrowheads="1"/>
          </p:cNvSpPr>
          <p:nvPr/>
        </p:nvSpPr>
        <p:spPr bwMode="auto">
          <a:xfrm>
            <a:off x="6723063" y="1477963"/>
            <a:ext cx="2133600" cy="708025"/>
          </a:xfrm>
          <a:prstGeom prst="rect">
            <a:avLst/>
          </a:prstGeom>
          <a:noFill/>
          <a:ln w="9525">
            <a:noFill/>
            <a:miter lim="800000"/>
            <a:headEnd/>
            <a:tailEnd/>
          </a:ln>
        </p:spPr>
        <p:txBody>
          <a:bodyPr>
            <a:spAutoFit/>
          </a:bodyPr>
          <a:lstStyle/>
          <a:p>
            <a:r>
              <a:rPr lang="en-US" sz="1000"/>
              <a:t>Indicates service delivery interface and accountability point. Which relationships are  activated will depend on the situation.</a:t>
            </a:r>
          </a:p>
        </p:txBody>
      </p:sp>
      <p:sp>
        <p:nvSpPr>
          <p:cNvPr id="178" name="Rectangle 177"/>
          <p:cNvSpPr/>
          <p:nvPr/>
        </p:nvSpPr>
        <p:spPr>
          <a:xfrm>
            <a:off x="7543800" y="3400425"/>
            <a:ext cx="938212" cy="634999"/>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600" b="1" dirty="0">
                <a:solidFill>
                  <a:schemeClr val="tx1"/>
                </a:solidFill>
                <a:effectLst>
                  <a:outerShdw blurRad="38100" dist="38100" dir="2700000" algn="tl">
                    <a:srgbClr val="000000">
                      <a:alpha val="43137"/>
                    </a:srgbClr>
                  </a:outerShdw>
                </a:effectLst>
              </a:rPr>
              <a:t>EOC</a:t>
            </a:r>
          </a:p>
          <a:p>
            <a:pPr algn="ctr">
              <a:defRPr/>
            </a:pPr>
            <a:r>
              <a:rPr lang="en-US" sz="1000" dirty="0" err="1" smtClean="0">
                <a:solidFill>
                  <a:schemeClr val="tx1"/>
                </a:solidFill>
              </a:rPr>
              <a:t>Neighbouring</a:t>
            </a:r>
            <a:r>
              <a:rPr lang="en-US" sz="1000" dirty="0" smtClean="0">
                <a:solidFill>
                  <a:schemeClr val="tx1"/>
                </a:solidFill>
              </a:rPr>
              <a:t> Municipality</a:t>
            </a:r>
            <a:endParaRPr lang="en-US" sz="1000" dirty="0">
              <a:solidFill>
                <a:schemeClr val="tx1"/>
              </a:solidFill>
            </a:endParaRPr>
          </a:p>
        </p:txBody>
      </p:sp>
      <p:cxnSp>
        <p:nvCxnSpPr>
          <p:cNvPr id="183" name="Elbow Connector 32"/>
          <p:cNvCxnSpPr>
            <a:stCxn id="136" idx="0"/>
            <a:endCxn id="178" idx="2"/>
          </p:cNvCxnSpPr>
          <p:nvPr/>
        </p:nvCxnSpPr>
        <p:spPr>
          <a:xfrm rot="16200000" flipV="1">
            <a:off x="7904163" y="4144168"/>
            <a:ext cx="217489" cy="1"/>
          </a:xfrm>
          <a:prstGeom prst="bentConnector3">
            <a:avLst>
              <a:gd name="adj1" fmla="val 50000"/>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US" b="1" dirty="0" smtClean="0">
                <a:solidFill>
                  <a:srgbClr val="002060"/>
                </a:solidFill>
                <a:effectLst>
                  <a:outerShdw blurRad="38100" dist="38100" dir="2700000" algn="tl">
                    <a:srgbClr val="000000">
                      <a:alpha val="43137"/>
                    </a:srgbClr>
                  </a:outerShdw>
                </a:effectLst>
              </a:rPr>
              <a:t>Single Management of Amateur Radio</a:t>
            </a:r>
          </a:p>
        </p:txBody>
      </p:sp>
      <p:sp>
        <p:nvSpPr>
          <p:cNvPr id="29699" name="Content Placeholder 5"/>
          <p:cNvSpPr>
            <a:spLocks noGrp="1"/>
          </p:cNvSpPr>
          <p:nvPr>
            <p:ph idx="1"/>
          </p:nvPr>
        </p:nvSpPr>
        <p:spPr>
          <a:xfrm>
            <a:off x="457200" y="1752600"/>
            <a:ext cx="8229600" cy="4572000"/>
          </a:xfrm>
        </p:spPr>
        <p:txBody>
          <a:bodyPr/>
          <a:lstStyle/>
          <a:p>
            <a:pPr algn="just">
              <a:spcBef>
                <a:spcPts val="1800"/>
              </a:spcBef>
            </a:pPr>
            <a:r>
              <a:rPr lang="en-US" sz="2000" dirty="0" smtClean="0"/>
              <a:t>The previous slide shows the varied and interconnected relationships for Amateur Radio within an area. The communications requirements cannot be served using multiple Amateurs or Amateur  Radio organizations working independently. </a:t>
            </a:r>
          </a:p>
          <a:p>
            <a:pPr algn="just">
              <a:spcBef>
                <a:spcPts val="1800"/>
              </a:spcBef>
            </a:pPr>
            <a:r>
              <a:rPr lang="en-US" sz="2000" dirty="0" smtClean="0"/>
              <a:t>In order to effectively and efficiently deliver amateur radio communications, there must be a single Amateur Radio management structure for all resources working in an area.</a:t>
            </a:r>
          </a:p>
          <a:p>
            <a:pPr lvl="1" algn="just">
              <a:spcBef>
                <a:spcPts val="600"/>
              </a:spcBef>
              <a:buFont typeface="Wingdings" pitchFamily="2" charset="2"/>
              <a:buChar char="§"/>
            </a:pPr>
            <a:r>
              <a:rPr lang="en-US" sz="1800" dirty="0" smtClean="0"/>
              <a:t>Coordinate people, equipment, radio nets, repeaters and frequencies</a:t>
            </a:r>
          </a:p>
          <a:p>
            <a:pPr algn="just">
              <a:spcBef>
                <a:spcPts val="1800"/>
              </a:spcBef>
            </a:pPr>
            <a:r>
              <a:rPr lang="en-US" sz="2000" dirty="0" smtClean="0"/>
              <a:t>Resources must be allocated based on prioritization of requirements, so resources are not wasted.</a:t>
            </a:r>
          </a:p>
          <a:p>
            <a:pPr algn="just">
              <a:spcBef>
                <a:spcPts val="1800"/>
              </a:spcBef>
            </a:pPr>
            <a:r>
              <a:rPr lang="en-US" sz="2000" dirty="0" smtClean="0"/>
              <a:t>Delivering service to multiple sites, with proper management of service delivery and shift changes, requires a </a:t>
            </a:r>
            <a:r>
              <a:rPr lang="en-US" sz="2000" b="1" dirty="0" smtClean="0"/>
              <a:t>LOT</a:t>
            </a:r>
            <a:r>
              <a:rPr lang="en-US" sz="2000" dirty="0" smtClean="0"/>
              <a:t> of Amateurs.</a:t>
            </a:r>
          </a:p>
        </p:txBody>
      </p:sp>
      <p:sp>
        <p:nvSpPr>
          <p:cNvPr id="29700" name="Footer Placeholder 2"/>
          <p:cNvSpPr>
            <a:spLocks noGrp="1"/>
          </p:cNvSpPr>
          <p:nvPr>
            <p:ph type="ftr" sz="quarter" idx="11"/>
          </p:nvPr>
        </p:nvSpPr>
        <p:spPr>
          <a:noFill/>
        </p:spPr>
        <p:txBody>
          <a:bodyPr/>
          <a:lstStyle/>
          <a:p>
            <a:r>
              <a:rPr lang="en-US" smtClean="0"/>
              <a:t>Emergency Measures Radio Group (EMRG) - Ottawa ARES</a:t>
            </a:r>
          </a:p>
        </p:txBody>
      </p:sp>
      <p:sp>
        <p:nvSpPr>
          <p:cNvPr id="29701" name="Slide Number Placeholder 3"/>
          <p:cNvSpPr>
            <a:spLocks noGrp="1"/>
          </p:cNvSpPr>
          <p:nvPr>
            <p:ph type="sldNum" sz="quarter" idx="12"/>
          </p:nvPr>
        </p:nvSpPr>
        <p:spPr>
          <a:noFill/>
        </p:spPr>
        <p:txBody>
          <a:bodyPr/>
          <a:lstStyle/>
          <a:p>
            <a:fld id="{152C7478-B24A-4EC8-B7F3-667F0B497CB7}"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1"/>
          </p:nvPr>
        </p:nvSpPr>
        <p:spPr>
          <a:noFill/>
        </p:spPr>
        <p:txBody>
          <a:bodyPr/>
          <a:lstStyle/>
          <a:p>
            <a:r>
              <a:rPr lang="en-US" smtClean="0"/>
              <a:t>Emergency Measures Radio Group (EMRG) - Ottawa ARES</a:t>
            </a:r>
          </a:p>
        </p:txBody>
      </p:sp>
      <p:sp>
        <p:nvSpPr>
          <p:cNvPr id="31747" name="Slide Number Placeholder 3"/>
          <p:cNvSpPr>
            <a:spLocks noGrp="1"/>
          </p:cNvSpPr>
          <p:nvPr>
            <p:ph type="sldNum" sz="quarter" idx="12"/>
          </p:nvPr>
        </p:nvSpPr>
        <p:spPr>
          <a:noFill/>
        </p:spPr>
        <p:txBody>
          <a:bodyPr/>
          <a:lstStyle/>
          <a:p>
            <a:fld id="{010A5A12-A916-4142-A735-852B730AD1AB}" type="slidenum">
              <a:rPr lang="en-US" smtClean="0"/>
              <a:pPr/>
              <a:t>15</a:t>
            </a:fld>
            <a:endParaRPr lang="en-US" smtClean="0"/>
          </a:p>
        </p:txBody>
      </p:sp>
      <p:sp>
        <p:nvSpPr>
          <p:cNvPr id="30" name="Title 5"/>
          <p:cNvSpPr>
            <a:spLocks noGrp="1"/>
          </p:cNvSpPr>
          <p:nvPr>
            <p:ph type="title"/>
          </p:nvPr>
        </p:nvSpPr>
        <p:spPr>
          <a:xfrm>
            <a:off x="457200" y="152400"/>
            <a:ext cx="8229600" cy="990600"/>
          </a:xfrm>
        </p:spPr>
        <p:txBody>
          <a:bodyPr/>
          <a:lstStyle/>
          <a:p>
            <a:pPr eaLnBrk="1" hangingPunct="1">
              <a:defRPr/>
            </a:pPr>
            <a:r>
              <a:rPr lang="en-US" b="1" dirty="0" smtClean="0">
                <a:solidFill>
                  <a:srgbClr val="002060"/>
                </a:solidFill>
                <a:effectLst>
                  <a:outerShdw blurRad="38100" dist="38100" dir="2700000" algn="tl">
                    <a:srgbClr val="000000">
                      <a:alpha val="43137"/>
                    </a:srgbClr>
                  </a:outerShdw>
                </a:effectLst>
              </a:rPr>
              <a:t>Service Provider Model</a:t>
            </a:r>
            <a:endParaRPr lang="en-US" b="1" dirty="0">
              <a:solidFill>
                <a:srgbClr val="002060"/>
              </a:solidFill>
              <a:effectLst>
                <a:outerShdw blurRad="38100" dist="38100" dir="2700000" algn="tl">
                  <a:srgbClr val="000000">
                    <a:alpha val="43137"/>
                  </a:srgbClr>
                </a:outerShdw>
              </a:effectLst>
            </a:endParaRPr>
          </a:p>
        </p:txBody>
      </p:sp>
      <p:sp>
        <p:nvSpPr>
          <p:cNvPr id="38" name="Rectangle 37"/>
          <p:cNvSpPr/>
          <p:nvPr/>
        </p:nvSpPr>
        <p:spPr>
          <a:xfrm>
            <a:off x="574675" y="3609182"/>
            <a:ext cx="1447800" cy="2487613"/>
          </a:xfrm>
          <a:prstGeom prst="rect">
            <a:avLst/>
          </a:prstGeom>
          <a:noFill/>
          <a:ln w="317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1200" dirty="0">
              <a:solidFill>
                <a:schemeClr val="tx1"/>
              </a:solidFill>
            </a:endParaRPr>
          </a:p>
        </p:txBody>
      </p:sp>
      <p:sp>
        <p:nvSpPr>
          <p:cNvPr id="39" name="Rectangle 38"/>
          <p:cNvSpPr/>
          <p:nvPr/>
        </p:nvSpPr>
        <p:spPr>
          <a:xfrm>
            <a:off x="2981325" y="4125120"/>
            <a:ext cx="1236663" cy="33496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ESS (Emergency Social Services)</a:t>
            </a:r>
          </a:p>
        </p:txBody>
      </p:sp>
      <p:sp>
        <p:nvSpPr>
          <p:cNvPr id="40" name="Rectangle 39"/>
          <p:cNvSpPr/>
          <p:nvPr/>
        </p:nvSpPr>
        <p:spPr>
          <a:xfrm>
            <a:off x="5173663" y="5096670"/>
            <a:ext cx="1524000" cy="24130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Hospitals</a:t>
            </a:r>
          </a:p>
        </p:txBody>
      </p:sp>
      <p:sp>
        <p:nvSpPr>
          <p:cNvPr id="41" name="Rectangle 40"/>
          <p:cNvSpPr/>
          <p:nvPr/>
        </p:nvSpPr>
        <p:spPr>
          <a:xfrm>
            <a:off x="5173663" y="4763295"/>
            <a:ext cx="1524000" cy="24130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a:defRPr/>
            </a:pPr>
            <a:r>
              <a:rPr lang="en-US" sz="1000" b="1" dirty="0">
                <a:solidFill>
                  <a:schemeClr val="tx1"/>
                </a:solidFill>
              </a:rPr>
              <a:t>Red Cross</a:t>
            </a:r>
          </a:p>
        </p:txBody>
      </p:sp>
      <p:sp>
        <p:nvSpPr>
          <p:cNvPr id="42" name="Rectangle 41"/>
          <p:cNvSpPr/>
          <p:nvPr/>
        </p:nvSpPr>
        <p:spPr>
          <a:xfrm>
            <a:off x="969963" y="5468145"/>
            <a:ext cx="685800" cy="48101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Incident Site(s)</a:t>
            </a:r>
          </a:p>
        </p:txBody>
      </p:sp>
      <p:sp>
        <p:nvSpPr>
          <p:cNvPr id="43" name="Rectangle 42"/>
          <p:cNvSpPr/>
          <p:nvPr/>
        </p:nvSpPr>
        <p:spPr>
          <a:xfrm>
            <a:off x="760413" y="4133057"/>
            <a:ext cx="1101725" cy="782638"/>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600" b="1" dirty="0">
                <a:solidFill>
                  <a:schemeClr val="tx1"/>
                </a:solidFill>
                <a:effectLst>
                  <a:outerShdw blurRad="38100" dist="38100" dir="2700000" algn="tl">
                    <a:srgbClr val="000000">
                      <a:alpha val="43137"/>
                    </a:srgbClr>
                  </a:outerShdw>
                </a:effectLst>
              </a:rPr>
              <a:t>EOC</a:t>
            </a:r>
          </a:p>
          <a:p>
            <a:pPr algn="ctr">
              <a:defRPr/>
            </a:pPr>
            <a:r>
              <a:rPr lang="en-US" sz="1000" dirty="0">
                <a:solidFill>
                  <a:schemeClr val="tx1"/>
                </a:solidFill>
              </a:rPr>
              <a:t>City of Ottawa Emergency Operations Centre</a:t>
            </a:r>
          </a:p>
        </p:txBody>
      </p:sp>
      <p:sp>
        <p:nvSpPr>
          <p:cNvPr id="44" name="Rectangle 43"/>
          <p:cNvSpPr/>
          <p:nvPr/>
        </p:nvSpPr>
        <p:spPr>
          <a:xfrm>
            <a:off x="5173663" y="4136232"/>
            <a:ext cx="1524000" cy="24130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a:defRPr/>
            </a:pPr>
            <a:r>
              <a:rPr lang="en-US" sz="1000" b="1" dirty="0">
                <a:solidFill>
                  <a:schemeClr val="tx1"/>
                </a:solidFill>
              </a:rPr>
              <a:t>EMRG–Ottawa ARES</a:t>
            </a:r>
            <a:endParaRPr lang="en-US" sz="1000" dirty="0">
              <a:solidFill>
                <a:schemeClr val="tx1"/>
              </a:solidFill>
            </a:endParaRPr>
          </a:p>
        </p:txBody>
      </p:sp>
      <p:sp>
        <p:nvSpPr>
          <p:cNvPr id="50" name="Rectangle 49"/>
          <p:cNvSpPr/>
          <p:nvPr/>
        </p:nvSpPr>
        <p:spPr>
          <a:xfrm>
            <a:off x="5173663" y="4441032"/>
            <a:ext cx="1524000" cy="24130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Salvation Army</a:t>
            </a:r>
          </a:p>
        </p:txBody>
      </p:sp>
      <p:cxnSp>
        <p:nvCxnSpPr>
          <p:cNvPr id="53" name="Elbow Connector 52"/>
          <p:cNvCxnSpPr>
            <a:stCxn id="43" idx="2"/>
            <a:endCxn id="42" idx="0"/>
          </p:cNvCxnSpPr>
          <p:nvPr/>
        </p:nvCxnSpPr>
        <p:spPr>
          <a:xfrm rot="16200000" flipH="1">
            <a:off x="1035844" y="5191126"/>
            <a:ext cx="552450" cy="1588"/>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981325" y="4533107"/>
            <a:ext cx="1236663" cy="334963"/>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Police, Fire, Paramedics</a:t>
            </a:r>
          </a:p>
        </p:txBody>
      </p:sp>
      <p:sp>
        <p:nvSpPr>
          <p:cNvPr id="37" name="Rectangle 36"/>
          <p:cNvSpPr/>
          <p:nvPr/>
        </p:nvSpPr>
        <p:spPr>
          <a:xfrm>
            <a:off x="2847975" y="3609182"/>
            <a:ext cx="1457325" cy="2251075"/>
          </a:xfrm>
          <a:prstGeom prst="rect">
            <a:avLst/>
          </a:prstGeom>
          <a:noFill/>
          <a:ln w="317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1200" dirty="0">
              <a:solidFill>
                <a:schemeClr val="tx1"/>
              </a:solidFill>
            </a:endParaRPr>
          </a:p>
        </p:txBody>
      </p:sp>
      <p:sp>
        <p:nvSpPr>
          <p:cNvPr id="76" name="Rectangle 75"/>
          <p:cNvSpPr/>
          <p:nvPr/>
        </p:nvSpPr>
        <p:spPr>
          <a:xfrm>
            <a:off x="4989513" y="3602832"/>
            <a:ext cx="1895475" cy="2590800"/>
          </a:xfrm>
          <a:prstGeom prst="rect">
            <a:avLst/>
          </a:prstGeom>
          <a:noFill/>
          <a:ln w="317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1200" dirty="0">
              <a:solidFill>
                <a:schemeClr val="tx1"/>
              </a:solidFill>
            </a:endParaRPr>
          </a:p>
        </p:txBody>
      </p:sp>
      <p:sp>
        <p:nvSpPr>
          <p:cNvPr id="77" name="Rectangle 76"/>
          <p:cNvSpPr/>
          <p:nvPr/>
        </p:nvSpPr>
        <p:spPr>
          <a:xfrm>
            <a:off x="5173663" y="5447507"/>
            <a:ext cx="1524000" cy="64928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a:defRPr/>
            </a:pPr>
            <a:r>
              <a:rPr lang="en-US" sz="1000" b="1" dirty="0">
                <a:solidFill>
                  <a:schemeClr val="tx1"/>
                </a:solidFill>
              </a:rPr>
              <a:t>Contractors</a:t>
            </a:r>
          </a:p>
          <a:p>
            <a:pPr algn="ctr">
              <a:defRPr/>
            </a:pPr>
            <a:r>
              <a:rPr lang="en-US" sz="1000" dirty="0">
                <a:solidFill>
                  <a:schemeClr val="tx1"/>
                </a:solidFill>
              </a:rPr>
              <a:t>Cranes,</a:t>
            </a:r>
            <a:r>
              <a:rPr lang="en-US" sz="1000" b="1" dirty="0">
                <a:solidFill>
                  <a:schemeClr val="tx1"/>
                </a:solidFill>
              </a:rPr>
              <a:t> </a:t>
            </a:r>
            <a:r>
              <a:rPr lang="en-US" sz="1000" dirty="0">
                <a:solidFill>
                  <a:schemeClr val="tx1"/>
                </a:solidFill>
              </a:rPr>
              <a:t>Excavators, Tree Cutting, Generators, etc …</a:t>
            </a:r>
          </a:p>
        </p:txBody>
      </p:sp>
      <p:sp>
        <p:nvSpPr>
          <p:cNvPr id="78" name="Rectangle 77"/>
          <p:cNvSpPr/>
          <p:nvPr/>
        </p:nvSpPr>
        <p:spPr>
          <a:xfrm>
            <a:off x="2981325" y="4949032"/>
            <a:ext cx="1236663" cy="24130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Public Health</a:t>
            </a:r>
          </a:p>
        </p:txBody>
      </p:sp>
      <p:sp>
        <p:nvSpPr>
          <p:cNvPr id="79" name="Rectangle 78"/>
          <p:cNvSpPr/>
          <p:nvPr/>
        </p:nvSpPr>
        <p:spPr>
          <a:xfrm>
            <a:off x="2981325" y="5301457"/>
            <a:ext cx="1236663" cy="19367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Public Works</a:t>
            </a:r>
          </a:p>
        </p:txBody>
      </p:sp>
      <p:sp>
        <p:nvSpPr>
          <p:cNvPr id="80" name="Rectangle 79"/>
          <p:cNvSpPr/>
          <p:nvPr/>
        </p:nvSpPr>
        <p:spPr>
          <a:xfrm>
            <a:off x="2981325" y="5580857"/>
            <a:ext cx="1236663" cy="19367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1" dirty="0">
                <a:solidFill>
                  <a:schemeClr val="tx1"/>
                </a:solidFill>
              </a:rPr>
              <a:t>By Law</a:t>
            </a:r>
          </a:p>
        </p:txBody>
      </p:sp>
      <p:sp>
        <p:nvSpPr>
          <p:cNvPr id="31765" name="TextBox 80"/>
          <p:cNvSpPr txBox="1">
            <a:spLocks noChangeArrowheads="1"/>
          </p:cNvSpPr>
          <p:nvPr/>
        </p:nvSpPr>
        <p:spPr bwMode="auto">
          <a:xfrm>
            <a:off x="822325" y="3667920"/>
            <a:ext cx="977900" cy="369887"/>
          </a:xfrm>
          <a:prstGeom prst="rect">
            <a:avLst/>
          </a:prstGeom>
          <a:noFill/>
          <a:ln w="9525">
            <a:noFill/>
            <a:prstDash val="sysDash"/>
            <a:miter lim="800000"/>
            <a:headEnd/>
            <a:tailEnd/>
          </a:ln>
        </p:spPr>
        <p:txBody>
          <a:bodyPr lIns="0" tIns="0" rIns="0" bIns="0">
            <a:spAutoFit/>
          </a:bodyPr>
          <a:lstStyle/>
          <a:p>
            <a:pPr algn="ctr"/>
            <a:r>
              <a:rPr lang="en-US" sz="1200" b="1"/>
              <a:t>Emergency Management</a:t>
            </a:r>
          </a:p>
        </p:txBody>
      </p:sp>
      <p:sp>
        <p:nvSpPr>
          <p:cNvPr id="31766" name="TextBox 81"/>
          <p:cNvSpPr txBox="1">
            <a:spLocks noChangeArrowheads="1"/>
          </p:cNvSpPr>
          <p:nvPr/>
        </p:nvSpPr>
        <p:spPr bwMode="auto">
          <a:xfrm>
            <a:off x="2847975" y="3667920"/>
            <a:ext cx="1457325" cy="369887"/>
          </a:xfrm>
          <a:prstGeom prst="rect">
            <a:avLst/>
          </a:prstGeom>
          <a:noFill/>
          <a:ln w="9525">
            <a:noFill/>
            <a:prstDash val="sysDash"/>
            <a:miter lim="800000"/>
            <a:headEnd/>
            <a:tailEnd/>
          </a:ln>
        </p:spPr>
        <p:txBody>
          <a:bodyPr lIns="0" tIns="0" rIns="0" bIns="0">
            <a:spAutoFit/>
          </a:bodyPr>
          <a:lstStyle/>
          <a:p>
            <a:pPr algn="ctr"/>
            <a:r>
              <a:rPr lang="en-US" sz="1200" b="1"/>
              <a:t>Internal Service Providers</a:t>
            </a:r>
          </a:p>
        </p:txBody>
      </p:sp>
      <p:sp>
        <p:nvSpPr>
          <p:cNvPr id="31767" name="TextBox 82"/>
          <p:cNvSpPr txBox="1">
            <a:spLocks noChangeArrowheads="1"/>
          </p:cNvSpPr>
          <p:nvPr/>
        </p:nvSpPr>
        <p:spPr bwMode="auto">
          <a:xfrm>
            <a:off x="5056188" y="3679032"/>
            <a:ext cx="1676400" cy="369888"/>
          </a:xfrm>
          <a:prstGeom prst="rect">
            <a:avLst/>
          </a:prstGeom>
          <a:noFill/>
          <a:ln w="9525">
            <a:noFill/>
            <a:prstDash val="sysDash"/>
            <a:miter lim="800000"/>
            <a:headEnd/>
            <a:tailEnd/>
          </a:ln>
        </p:spPr>
        <p:txBody>
          <a:bodyPr lIns="0" tIns="0" rIns="0" bIns="0">
            <a:spAutoFit/>
          </a:bodyPr>
          <a:lstStyle/>
          <a:p>
            <a:pPr algn="ctr"/>
            <a:r>
              <a:rPr lang="en-US" sz="1200" b="1"/>
              <a:t>External Service Providers</a:t>
            </a:r>
          </a:p>
        </p:txBody>
      </p:sp>
      <p:cxnSp>
        <p:nvCxnSpPr>
          <p:cNvPr id="92" name="Shape 91"/>
          <p:cNvCxnSpPr>
            <a:stCxn id="44" idx="3"/>
            <a:endCxn id="37" idx="0"/>
          </p:cNvCxnSpPr>
          <p:nvPr/>
        </p:nvCxnSpPr>
        <p:spPr>
          <a:xfrm flipH="1" flipV="1">
            <a:off x="3576638" y="3609182"/>
            <a:ext cx="3121025" cy="647700"/>
          </a:xfrm>
          <a:prstGeom prst="curvedConnector4">
            <a:avLst>
              <a:gd name="adj1" fmla="val -23369"/>
              <a:gd name="adj2" fmla="val 191802"/>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hape 94"/>
          <p:cNvCxnSpPr>
            <a:stCxn id="44" idx="3"/>
            <a:endCxn id="38" idx="0"/>
          </p:cNvCxnSpPr>
          <p:nvPr/>
        </p:nvCxnSpPr>
        <p:spPr>
          <a:xfrm flipH="1" flipV="1">
            <a:off x="1298575" y="3609182"/>
            <a:ext cx="5399088" cy="647700"/>
          </a:xfrm>
          <a:prstGeom prst="curvedConnector4">
            <a:avLst>
              <a:gd name="adj1" fmla="val -19154"/>
              <a:gd name="adj2" fmla="val 27202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hape 99"/>
          <p:cNvCxnSpPr>
            <a:stCxn id="44" idx="3"/>
            <a:endCxn id="76" idx="3"/>
          </p:cNvCxnSpPr>
          <p:nvPr/>
        </p:nvCxnSpPr>
        <p:spPr>
          <a:xfrm>
            <a:off x="6697663" y="4256882"/>
            <a:ext cx="187325" cy="641350"/>
          </a:xfrm>
          <a:prstGeom prst="curvedConnector3">
            <a:avLst>
              <a:gd name="adj1" fmla="val 58000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771" name="TextBox 31"/>
          <p:cNvSpPr txBox="1">
            <a:spLocks noChangeArrowheads="1"/>
          </p:cNvSpPr>
          <p:nvPr/>
        </p:nvSpPr>
        <p:spPr bwMode="auto">
          <a:xfrm>
            <a:off x="7200900" y="4580732"/>
            <a:ext cx="1485900" cy="738188"/>
          </a:xfrm>
          <a:prstGeom prst="rect">
            <a:avLst/>
          </a:prstGeom>
          <a:solidFill>
            <a:schemeClr val="bg1"/>
          </a:solidFill>
          <a:ln w="9525">
            <a:noFill/>
            <a:miter lim="800000"/>
            <a:headEnd/>
            <a:tailEnd/>
          </a:ln>
        </p:spPr>
        <p:txBody>
          <a:bodyPr>
            <a:spAutoFit/>
          </a:bodyPr>
          <a:lstStyle/>
          <a:p>
            <a:r>
              <a:rPr lang="en-US" sz="1400"/>
              <a:t>Service to other External Service Providers</a:t>
            </a:r>
          </a:p>
        </p:txBody>
      </p:sp>
      <p:sp>
        <p:nvSpPr>
          <p:cNvPr id="31772" name="TextBox 32"/>
          <p:cNvSpPr txBox="1">
            <a:spLocks noChangeArrowheads="1"/>
          </p:cNvSpPr>
          <p:nvPr/>
        </p:nvSpPr>
        <p:spPr bwMode="auto">
          <a:xfrm>
            <a:off x="1312863" y="2636044"/>
            <a:ext cx="1979613" cy="523875"/>
          </a:xfrm>
          <a:prstGeom prst="rect">
            <a:avLst/>
          </a:prstGeom>
          <a:solidFill>
            <a:schemeClr val="bg1"/>
          </a:solidFill>
          <a:ln w="9525">
            <a:noFill/>
            <a:miter lim="800000"/>
            <a:headEnd/>
            <a:tailEnd/>
          </a:ln>
        </p:spPr>
        <p:txBody>
          <a:bodyPr>
            <a:spAutoFit/>
          </a:bodyPr>
          <a:lstStyle/>
          <a:p>
            <a:r>
              <a:rPr lang="en-US" sz="1400" dirty="0"/>
              <a:t>Service to Emergency Management</a:t>
            </a:r>
          </a:p>
        </p:txBody>
      </p:sp>
      <p:sp>
        <p:nvSpPr>
          <p:cNvPr id="31773" name="TextBox 33"/>
          <p:cNvSpPr txBox="1">
            <a:spLocks noChangeArrowheads="1"/>
          </p:cNvSpPr>
          <p:nvPr/>
        </p:nvSpPr>
        <p:spPr bwMode="auto">
          <a:xfrm>
            <a:off x="3576638" y="2897982"/>
            <a:ext cx="1979612" cy="522288"/>
          </a:xfrm>
          <a:prstGeom prst="rect">
            <a:avLst/>
          </a:prstGeom>
          <a:solidFill>
            <a:schemeClr val="bg1"/>
          </a:solidFill>
          <a:ln w="9525">
            <a:noFill/>
            <a:miter lim="800000"/>
            <a:headEnd/>
            <a:tailEnd/>
          </a:ln>
        </p:spPr>
        <p:txBody>
          <a:bodyPr>
            <a:spAutoFit/>
          </a:bodyPr>
          <a:lstStyle/>
          <a:p>
            <a:r>
              <a:rPr lang="en-US" sz="1400" dirty="0"/>
              <a:t>Service to Internal Service Providers</a:t>
            </a:r>
          </a:p>
        </p:txBody>
      </p:sp>
      <p:sp>
        <p:nvSpPr>
          <p:cNvPr id="31" name="TextBox 30"/>
          <p:cNvSpPr txBox="1"/>
          <p:nvPr/>
        </p:nvSpPr>
        <p:spPr>
          <a:xfrm>
            <a:off x="249237" y="1119009"/>
            <a:ext cx="8112125" cy="1323439"/>
          </a:xfrm>
          <a:prstGeom prst="rect">
            <a:avLst/>
          </a:prstGeom>
          <a:noFill/>
        </p:spPr>
        <p:txBody>
          <a:bodyPr wrap="square" rtlCol="0">
            <a:spAutoFit/>
          </a:bodyPr>
          <a:lstStyle/>
          <a:p>
            <a:r>
              <a:rPr lang="en-US" sz="2000" dirty="0" smtClean="0"/>
              <a:t>The relationships between organizations and agencies can be viewed as a service provider relationship, where Internal Service Providers are Municipal departments, and External Service Providers are NGOs, Amateur Radio, Hospitals and Contractors.</a:t>
            </a:r>
            <a:endParaRPr lang="en-CA"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eaLnBrk="1" hangingPunct="1">
              <a:defRPr/>
            </a:pPr>
            <a:r>
              <a:rPr lang="en-US" sz="3600" b="1" dirty="0" smtClean="0">
                <a:solidFill>
                  <a:srgbClr val="002060"/>
                </a:solidFill>
                <a:effectLst>
                  <a:outerShdw blurRad="38100" dist="38100" dir="2700000" algn="tl">
                    <a:srgbClr val="000000">
                      <a:alpha val="43137"/>
                    </a:srgbClr>
                  </a:outerShdw>
                </a:effectLst>
              </a:rPr>
              <a:t>Amateur Radio Self Activation</a:t>
            </a:r>
            <a:endParaRPr lang="en-US" sz="3600" b="1" dirty="0">
              <a:solidFill>
                <a:srgbClr val="002060"/>
              </a:solidFill>
              <a:effectLst>
                <a:outerShdw blurRad="38100" dist="38100" dir="2700000" algn="tl">
                  <a:srgbClr val="000000">
                    <a:alpha val="43137"/>
                  </a:srgbClr>
                </a:outerShdw>
              </a:effectLst>
            </a:endParaRPr>
          </a:p>
        </p:txBody>
      </p:sp>
      <p:sp>
        <p:nvSpPr>
          <p:cNvPr id="25603" name="Content Placeholder 2"/>
          <p:cNvSpPr>
            <a:spLocks noGrp="1"/>
          </p:cNvSpPr>
          <p:nvPr>
            <p:ph sz="half" idx="1"/>
          </p:nvPr>
        </p:nvSpPr>
        <p:spPr>
          <a:xfrm>
            <a:off x="457200" y="1371600"/>
            <a:ext cx="8229600" cy="4953000"/>
          </a:xfrm>
        </p:spPr>
        <p:txBody>
          <a:bodyPr/>
          <a:lstStyle/>
          <a:p>
            <a:pPr algn="just" eaLnBrk="1" hangingPunct="1">
              <a:spcBef>
                <a:spcPts val="1800"/>
              </a:spcBef>
            </a:pPr>
            <a:r>
              <a:rPr lang="en-US" sz="2000" dirty="0" smtClean="0"/>
              <a:t>With a management structure, Amateur radio can be ready when required, not hours after the initial request.</a:t>
            </a:r>
          </a:p>
          <a:p>
            <a:pPr algn="just" eaLnBrk="1" hangingPunct="1">
              <a:spcBef>
                <a:spcPts val="1800"/>
              </a:spcBef>
            </a:pPr>
            <a:r>
              <a:rPr lang="en-US" sz="2000" dirty="0" smtClean="0"/>
              <a:t>If Ottawa ARES is aware of a potential situation, there is a procedure for self activation. </a:t>
            </a:r>
          </a:p>
          <a:p>
            <a:pPr algn="just" eaLnBrk="1" hangingPunct="1">
              <a:spcBef>
                <a:spcPts val="1800"/>
              </a:spcBef>
            </a:pPr>
            <a:r>
              <a:rPr lang="en-US" sz="2000" dirty="0" smtClean="0"/>
              <a:t>Self activation may be just sending a single person as the Director to the EOC to monitor events. </a:t>
            </a:r>
          </a:p>
          <a:p>
            <a:pPr algn="just" eaLnBrk="1" hangingPunct="1">
              <a:spcBef>
                <a:spcPts val="1800"/>
              </a:spcBef>
            </a:pPr>
            <a:r>
              <a:rPr lang="en-US" sz="2000" dirty="0" smtClean="0"/>
              <a:t>This can expand up to activation of the Ottawa ARES communications centre, with a NCS (Net Control Station) and Operations Section Chief, with a standby activation of the membership (no deployment).</a:t>
            </a:r>
          </a:p>
          <a:p>
            <a:pPr algn="just" eaLnBrk="1" hangingPunct="1">
              <a:spcBef>
                <a:spcPts val="1800"/>
              </a:spcBef>
            </a:pPr>
            <a:r>
              <a:rPr lang="en-US" sz="2000" dirty="0" smtClean="0"/>
              <a:t>Deployment of Ottawa ARES would come from a client request, such as the City of Ottawa, Red Cross, Salvation Army, Hospitals, or ARES Mutual Aid.</a:t>
            </a:r>
          </a:p>
        </p:txBody>
      </p:sp>
      <p:sp>
        <p:nvSpPr>
          <p:cNvPr id="25604" name="Footer Placeholder 4"/>
          <p:cNvSpPr>
            <a:spLocks noGrp="1"/>
          </p:cNvSpPr>
          <p:nvPr>
            <p:ph type="ftr" sz="quarter" idx="11"/>
          </p:nvPr>
        </p:nvSpPr>
        <p:spPr>
          <a:noFill/>
        </p:spPr>
        <p:txBody>
          <a:bodyPr/>
          <a:lstStyle/>
          <a:p>
            <a:r>
              <a:rPr lang="en-US" smtClean="0"/>
              <a:t>Emergency Measures Radio Group (EMRG) - Ottawa ARES</a:t>
            </a:r>
          </a:p>
        </p:txBody>
      </p:sp>
      <p:sp>
        <p:nvSpPr>
          <p:cNvPr id="25605" name="Slide Number Placeholder 5"/>
          <p:cNvSpPr>
            <a:spLocks noGrp="1"/>
          </p:cNvSpPr>
          <p:nvPr>
            <p:ph type="sldNum" sz="quarter" idx="12"/>
          </p:nvPr>
        </p:nvSpPr>
        <p:spPr>
          <a:noFill/>
        </p:spPr>
        <p:txBody>
          <a:bodyPr/>
          <a:lstStyle/>
          <a:p>
            <a:fld id="{F0FF49DA-46B3-4157-AC78-03D29613DB8F}"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1"/>
          </p:nvPr>
        </p:nvSpPr>
        <p:spPr>
          <a:noFill/>
        </p:spPr>
        <p:txBody>
          <a:bodyPr/>
          <a:lstStyle/>
          <a:p>
            <a:r>
              <a:rPr lang="en-US" smtClean="0"/>
              <a:t>Emergency Measures Radio Group (EMRG) - Ottawa ARES</a:t>
            </a:r>
          </a:p>
        </p:txBody>
      </p:sp>
      <p:sp>
        <p:nvSpPr>
          <p:cNvPr id="30723" name="Slide Number Placeholder 3"/>
          <p:cNvSpPr>
            <a:spLocks noGrp="1"/>
          </p:cNvSpPr>
          <p:nvPr>
            <p:ph type="sldNum" sz="quarter" idx="12"/>
          </p:nvPr>
        </p:nvSpPr>
        <p:spPr>
          <a:noFill/>
        </p:spPr>
        <p:txBody>
          <a:bodyPr/>
          <a:lstStyle/>
          <a:p>
            <a:fld id="{626211C5-D7D3-48C4-BC23-F8EC4CAAC48E}" type="slidenum">
              <a:rPr lang="en-US" smtClean="0"/>
              <a:pPr/>
              <a:t>17</a:t>
            </a:fld>
            <a:endParaRPr lang="en-US" smtClean="0"/>
          </a:p>
        </p:txBody>
      </p:sp>
      <p:sp>
        <p:nvSpPr>
          <p:cNvPr id="30" name="Title 5"/>
          <p:cNvSpPr>
            <a:spLocks noGrp="1"/>
          </p:cNvSpPr>
          <p:nvPr>
            <p:ph type="title"/>
          </p:nvPr>
        </p:nvSpPr>
        <p:spPr>
          <a:xfrm>
            <a:off x="457200" y="152400"/>
            <a:ext cx="8229600" cy="1295400"/>
          </a:xfrm>
        </p:spPr>
        <p:txBody>
          <a:bodyPr/>
          <a:lstStyle/>
          <a:p>
            <a:pPr eaLnBrk="1" hangingPunct="1">
              <a:defRPr/>
            </a:pPr>
            <a:r>
              <a:rPr lang="en-US" sz="3200" b="1" dirty="0" smtClean="0">
                <a:solidFill>
                  <a:srgbClr val="002060"/>
                </a:solidFill>
                <a:effectLst>
                  <a:outerShdw blurRad="38100" dist="38100" dir="2700000" algn="tl">
                    <a:srgbClr val="000000">
                      <a:alpha val="43137"/>
                    </a:srgbClr>
                  </a:outerShdw>
                </a:effectLst>
              </a:rPr>
              <a:t>Moving Beyond Basic Emergency Management ICS/IMS Structure</a:t>
            </a:r>
            <a:endParaRPr lang="en-US" sz="3200" b="1" dirty="0">
              <a:solidFill>
                <a:srgbClr val="002060"/>
              </a:solidFill>
              <a:effectLst>
                <a:outerShdw blurRad="38100" dist="38100" dir="2700000" algn="tl">
                  <a:srgbClr val="000000">
                    <a:alpha val="43137"/>
                  </a:srgbClr>
                </a:outerShdw>
              </a:effectLst>
            </a:endParaRPr>
          </a:p>
        </p:txBody>
      </p:sp>
      <p:sp>
        <p:nvSpPr>
          <p:cNvPr id="30725" name="TextBox 30"/>
          <p:cNvSpPr txBox="1">
            <a:spLocks noChangeArrowheads="1"/>
          </p:cNvSpPr>
          <p:nvPr/>
        </p:nvSpPr>
        <p:spPr bwMode="auto">
          <a:xfrm>
            <a:off x="457200" y="1752600"/>
            <a:ext cx="8077200" cy="3323987"/>
          </a:xfrm>
          <a:prstGeom prst="rect">
            <a:avLst/>
          </a:prstGeom>
          <a:noFill/>
          <a:ln w="9525">
            <a:noFill/>
            <a:miter lim="800000"/>
            <a:headEnd/>
            <a:tailEnd/>
          </a:ln>
        </p:spPr>
        <p:txBody>
          <a:bodyPr wrap="square">
            <a:spAutoFit/>
          </a:bodyPr>
          <a:lstStyle/>
          <a:p>
            <a:pPr marL="231775" indent="-231775" algn="just">
              <a:spcBef>
                <a:spcPts val="1800"/>
              </a:spcBef>
              <a:buFont typeface="Arial" charset="0"/>
              <a:buChar char="•"/>
            </a:pPr>
            <a:r>
              <a:rPr lang="en-US" sz="2000" dirty="0"/>
              <a:t>Most ICS / IMS training, documentation and examples focus on the Incident Site, with some references to the organization of the EOC. The scenarios are typically focused on fires, especially forest fires.</a:t>
            </a:r>
          </a:p>
          <a:p>
            <a:pPr marL="231775" indent="-231775" algn="just">
              <a:spcBef>
                <a:spcPts val="1800"/>
              </a:spcBef>
              <a:buFont typeface="Arial" charset="0"/>
              <a:buChar char="•"/>
            </a:pPr>
            <a:r>
              <a:rPr lang="en-US" sz="2000" dirty="0"/>
              <a:t>In order to understand IMS for Amateur Radio, we need to expand the ICS / IMS model beyond basic Emergency Management, to include management of service delivery by </a:t>
            </a:r>
            <a:r>
              <a:rPr lang="en-US" sz="2000" dirty="0" smtClean="0"/>
              <a:t>all Service </a:t>
            </a:r>
            <a:r>
              <a:rPr lang="en-US" sz="2000" dirty="0"/>
              <a:t>Providers.</a:t>
            </a:r>
          </a:p>
          <a:p>
            <a:pPr marL="231775" indent="-231775" algn="just">
              <a:spcBef>
                <a:spcPts val="1800"/>
              </a:spcBef>
              <a:buFont typeface="Arial" charset="0"/>
              <a:buChar char="•"/>
            </a:pPr>
            <a:r>
              <a:rPr lang="en-US" sz="2000" dirty="0"/>
              <a:t>Amateur Radio is </a:t>
            </a:r>
            <a:r>
              <a:rPr lang="en-US" sz="2000" dirty="0" smtClean="0"/>
              <a:t>a Service </a:t>
            </a:r>
            <a:r>
              <a:rPr lang="en-US" sz="2000" dirty="0"/>
              <a:t>Provider, and </a:t>
            </a:r>
            <a:r>
              <a:rPr lang="en-US" sz="2000" dirty="0" smtClean="0"/>
              <a:t>will typically be providing </a:t>
            </a:r>
            <a:r>
              <a:rPr lang="en-US" sz="2000" dirty="0"/>
              <a:t>services to </a:t>
            </a:r>
            <a:r>
              <a:rPr lang="en-US" sz="2000" dirty="0" smtClean="0"/>
              <a:t>other </a:t>
            </a:r>
            <a:r>
              <a:rPr lang="en-US" sz="2000" dirty="0"/>
              <a:t>Service </a:t>
            </a:r>
            <a:r>
              <a:rPr lang="en-US" sz="2000" dirty="0" smtClean="0"/>
              <a:t>Providers such as EOC, ESS, Red </a:t>
            </a:r>
            <a:r>
              <a:rPr lang="en-US" sz="2000" dirty="0"/>
              <a:t>Cross, Salvation Army and Hospitals.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p:txBody>
          <a:bodyPr/>
          <a:lstStyle/>
          <a:p>
            <a:pPr>
              <a:defRPr/>
            </a:pPr>
            <a:r>
              <a:rPr lang="en-US" b="1" dirty="0" smtClean="0">
                <a:solidFill>
                  <a:srgbClr val="002060"/>
                </a:solidFill>
                <a:effectLst>
                  <a:outerShdw blurRad="38100" dist="38100" dir="2700000" algn="tl">
                    <a:srgbClr val="000000">
                      <a:alpha val="43137"/>
                    </a:srgbClr>
                  </a:outerShdw>
                </a:effectLst>
              </a:rPr>
              <a:t>The IC or EOC Director</a:t>
            </a:r>
          </a:p>
        </p:txBody>
      </p:sp>
      <p:sp>
        <p:nvSpPr>
          <p:cNvPr id="32771" name="Content Placeholder 5"/>
          <p:cNvSpPr>
            <a:spLocks noGrp="1"/>
          </p:cNvSpPr>
          <p:nvPr>
            <p:ph idx="1"/>
          </p:nvPr>
        </p:nvSpPr>
        <p:spPr/>
        <p:txBody>
          <a:bodyPr/>
          <a:lstStyle/>
          <a:p>
            <a:pPr>
              <a:spcBef>
                <a:spcPts val="1800"/>
              </a:spcBef>
            </a:pPr>
            <a:r>
              <a:rPr lang="en-US" sz="2000" dirty="0" smtClean="0"/>
              <a:t>In a very large incident, the Incident Commander or EOC Director can be thought of as the head of a giant corporation, with the Command Staff and General Staff being the VPs. While the IC or EOC Director are technically accountable for everything that happens, their view at the top is very high level. </a:t>
            </a:r>
          </a:p>
          <a:p>
            <a:pPr>
              <a:spcBef>
                <a:spcPts val="1800"/>
              </a:spcBef>
            </a:pPr>
            <a:r>
              <a:rPr lang="en-US" sz="2000" dirty="0" smtClean="0"/>
              <a:t>The working level control and management is delegated below and the use of Amateur radio may be managed well down in the IMS structure. </a:t>
            </a:r>
          </a:p>
          <a:p>
            <a:pPr>
              <a:spcBef>
                <a:spcPts val="1800"/>
              </a:spcBef>
            </a:pPr>
            <a:r>
              <a:rPr lang="en-US" sz="2000" dirty="0" smtClean="0"/>
              <a:t>The client objectives will most likely come from someone within the clients organization who is responsible for support services, not from the Incident Commander, or an EOC director. </a:t>
            </a:r>
          </a:p>
          <a:p>
            <a:pPr>
              <a:spcBef>
                <a:spcPts val="1800"/>
              </a:spcBef>
            </a:pPr>
            <a:endParaRPr lang="en-US" sz="2000" dirty="0" smtClean="0"/>
          </a:p>
          <a:p>
            <a:pPr>
              <a:spcBef>
                <a:spcPts val="1800"/>
              </a:spcBef>
            </a:pPr>
            <a:endParaRPr lang="en-US" sz="2000" dirty="0" smtClean="0"/>
          </a:p>
          <a:p>
            <a:pPr>
              <a:spcBef>
                <a:spcPts val="1800"/>
              </a:spcBef>
            </a:pPr>
            <a:endParaRPr lang="en-US" sz="2000" dirty="0" smtClean="0"/>
          </a:p>
        </p:txBody>
      </p:sp>
      <p:sp>
        <p:nvSpPr>
          <p:cNvPr id="32772" name="Footer Placeholder 2"/>
          <p:cNvSpPr>
            <a:spLocks noGrp="1"/>
          </p:cNvSpPr>
          <p:nvPr>
            <p:ph type="ftr" sz="quarter" idx="11"/>
          </p:nvPr>
        </p:nvSpPr>
        <p:spPr>
          <a:noFill/>
        </p:spPr>
        <p:txBody>
          <a:bodyPr/>
          <a:lstStyle/>
          <a:p>
            <a:r>
              <a:rPr lang="en-US" smtClean="0"/>
              <a:t>Emergency Measures Radio Group (EMRG) - Ottawa ARES</a:t>
            </a:r>
          </a:p>
        </p:txBody>
      </p:sp>
      <p:sp>
        <p:nvSpPr>
          <p:cNvPr id="32773" name="Slide Number Placeholder 3"/>
          <p:cNvSpPr>
            <a:spLocks noGrp="1"/>
          </p:cNvSpPr>
          <p:nvPr>
            <p:ph type="sldNum" sz="quarter" idx="12"/>
          </p:nvPr>
        </p:nvSpPr>
        <p:spPr>
          <a:noFill/>
        </p:spPr>
        <p:txBody>
          <a:bodyPr/>
          <a:lstStyle/>
          <a:p>
            <a:fld id="{E17AA0CA-FBFD-4886-8644-25E116775646}"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1020762"/>
          </a:xfrm>
        </p:spPr>
        <p:txBody>
          <a:bodyPr/>
          <a:lstStyle/>
          <a:p>
            <a:pPr>
              <a:defRPr/>
            </a:pPr>
            <a:r>
              <a:rPr lang="en-US" b="1" dirty="0" smtClean="0">
                <a:solidFill>
                  <a:srgbClr val="002060"/>
                </a:solidFill>
                <a:effectLst>
                  <a:outerShdw blurRad="38100" dist="38100" dir="2700000" algn="tl">
                    <a:srgbClr val="000000">
                      <a:alpha val="43137"/>
                    </a:srgbClr>
                  </a:outerShdw>
                </a:effectLst>
              </a:rPr>
              <a:t>Normal Operations</a:t>
            </a:r>
          </a:p>
        </p:txBody>
      </p:sp>
      <p:sp>
        <p:nvSpPr>
          <p:cNvPr id="33795" name="Footer Placeholder 2"/>
          <p:cNvSpPr>
            <a:spLocks noGrp="1"/>
          </p:cNvSpPr>
          <p:nvPr>
            <p:ph type="ftr" sz="quarter" idx="11"/>
          </p:nvPr>
        </p:nvSpPr>
        <p:spPr>
          <a:noFill/>
        </p:spPr>
        <p:txBody>
          <a:bodyPr/>
          <a:lstStyle/>
          <a:p>
            <a:r>
              <a:rPr lang="en-US" smtClean="0"/>
              <a:t>Emergency Measures Radio Group (EMRG) - Ottawa ARES</a:t>
            </a:r>
          </a:p>
        </p:txBody>
      </p:sp>
      <p:sp>
        <p:nvSpPr>
          <p:cNvPr id="33796" name="Slide Number Placeholder 3"/>
          <p:cNvSpPr>
            <a:spLocks noGrp="1"/>
          </p:cNvSpPr>
          <p:nvPr>
            <p:ph type="sldNum" sz="quarter" idx="12"/>
          </p:nvPr>
        </p:nvSpPr>
        <p:spPr>
          <a:noFill/>
        </p:spPr>
        <p:txBody>
          <a:bodyPr/>
          <a:lstStyle/>
          <a:p>
            <a:fld id="{50D94A1A-DF20-4745-A635-624109A3AD9B}" type="slidenum">
              <a:rPr lang="en-US" smtClean="0"/>
              <a:pPr/>
              <a:t>19</a:t>
            </a:fld>
            <a:endParaRPr lang="en-US" smtClean="0"/>
          </a:p>
        </p:txBody>
      </p:sp>
      <p:sp>
        <p:nvSpPr>
          <p:cNvPr id="22" name="Rectangle 21"/>
          <p:cNvSpPr/>
          <p:nvPr/>
        </p:nvSpPr>
        <p:spPr>
          <a:xfrm>
            <a:off x="3581400" y="2895600"/>
            <a:ext cx="1981200" cy="538163"/>
          </a:xfrm>
          <a:prstGeom prst="rect">
            <a:avLst/>
          </a:prstGeom>
        </p:spPr>
        <p:txBody>
          <a:bodyPr>
            <a:spAutoFit/>
          </a:bodyPr>
          <a:lstStyle/>
          <a:p>
            <a:pPr algn="ctr">
              <a:defRPr/>
            </a:pPr>
            <a:r>
              <a:rPr lang="en-US" b="1" dirty="0">
                <a:effectLst>
                  <a:outerShdw blurRad="38100" dist="38100" dir="2700000" algn="tl">
                    <a:srgbClr val="000000">
                      <a:alpha val="43137"/>
                    </a:srgbClr>
                  </a:outerShdw>
                </a:effectLst>
              </a:rPr>
              <a:t>EOC</a:t>
            </a:r>
          </a:p>
          <a:p>
            <a:pPr algn="ctr">
              <a:defRPr/>
            </a:pPr>
            <a:r>
              <a:rPr lang="en-US" sz="1000" dirty="0"/>
              <a:t>Emergency Operations Centre</a:t>
            </a:r>
          </a:p>
        </p:txBody>
      </p:sp>
      <p:sp>
        <p:nvSpPr>
          <p:cNvPr id="36" name="Rounded Rectangle 35"/>
          <p:cNvSpPr/>
          <p:nvPr/>
        </p:nvSpPr>
        <p:spPr>
          <a:xfrm>
            <a:off x="1636713" y="2995613"/>
            <a:ext cx="901700" cy="5175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Police</a:t>
            </a:r>
          </a:p>
          <a:p>
            <a:pPr algn="ctr">
              <a:defRPr/>
            </a:pPr>
            <a:r>
              <a:rPr lang="en-US" sz="1100" dirty="0">
                <a:solidFill>
                  <a:schemeClr val="tx1"/>
                </a:solidFill>
              </a:rPr>
              <a:t>Operations Centre</a:t>
            </a:r>
          </a:p>
        </p:txBody>
      </p:sp>
      <p:sp>
        <p:nvSpPr>
          <p:cNvPr id="39" name="Rectangle 38"/>
          <p:cNvSpPr/>
          <p:nvPr/>
        </p:nvSpPr>
        <p:spPr>
          <a:xfrm>
            <a:off x="3276600" y="3433763"/>
            <a:ext cx="2590800" cy="2414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2060"/>
                </a:solidFill>
              </a:rPr>
              <a:t>CLOSED</a:t>
            </a:r>
          </a:p>
        </p:txBody>
      </p:sp>
      <p:sp>
        <p:nvSpPr>
          <p:cNvPr id="42" name="Rounded Rectangle 41"/>
          <p:cNvSpPr/>
          <p:nvPr/>
        </p:nvSpPr>
        <p:spPr>
          <a:xfrm>
            <a:off x="1636713" y="3843338"/>
            <a:ext cx="901700" cy="5175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Fire</a:t>
            </a:r>
          </a:p>
          <a:p>
            <a:pPr algn="ctr">
              <a:defRPr/>
            </a:pPr>
            <a:r>
              <a:rPr lang="en-US" sz="1100" dirty="0">
                <a:solidFill>
                  <a:schemeClr val="tx1"/>
                </a:solidFill>
              </a:rPr>
              <a:t>Operations Centre</a:t>
            </a:r>
          </a:p>
        </p:txBody>
      </p:sp>
      <p:sp>
        <p:nvSpPr>
          <p:cNvPr id="49" name="Rounded Rectangle 48"/>
          <p:cNvSpPr/>
          <p:nvPr/>
        </p:nvSpPr>
        <p:spPr>
          <a:xfrm>
            <a:off x="1636713" y="4741863"/>
            <a:ext cx="901700" cy="5175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EMS</a:t>
            </a:r>
          </a:p>
          <a:p>
            <a:pPr algn="ctr">
              <a:defRPr/>
            </a:pPr>
            <a:r>
              <a:rPr lang="en-US" sz="1100" dirty="0">
                <a:solidFill>
                  <a:schemeClr val="tx1"/>
                </a:solidFill>
              </a:rPr>
              <a:t>Operations Centre</a:t>
            </a:r>
          </a:p>
        </p:txBody>
      </p:sp>
      <p:sp>
        <p:nvSpPr>
          <p:cNvPr id="60" name="Rounded Rectangle 59"/>
          <p:cNvSpPr/>
          <p:nvPr/>
        </p:nvSpPr>
        <p:spPr>
          <a:xfrm>
            <a:off x="6529388" y="3597275"/>
            <a:ext cx="1066800" cy="519113"/>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Transportation</a:t>
            </a:r>
          </a:p>
          <a:p>
            <a:pPr algn="ctr">
              <a:defRPr/>
            </a:pPr>
            <a:r>
              <a:rPr lang="en-US" sz="1100" dirty="0">
                <a:solidFill>
                  <a:schemeClr val="tx1"/>
                </a:solidFill>
              </a:rPr>
              <a:t>Operations Centre</a:t>
            </a:r>
          </a:p>
        </p:txBody>
      </p:sp>
      <p:sp>
        <p:nvSpPr>
          <p:cNvPr id="61" name="Rounded Rectangle 60"/>
          <p:cNvSpPr/>
          <p:nvPr/>
        </p:nvSpPr>
        <p:spPr>
          <a:xfrm>
            <a:off x="6529388" y="4360863"/>
            <a:ext cx="1066800" cy="519112"/>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Public Works</a:t>
            </a:r>
          </a:p>
          <a:p>
            <a:pPr algn="ctr">
              <a:defRPr/>
            </a:pPr>
            <a:r>
              <a:rPr lang="en-US" sz="1100" dirty="0">
                <a:solidFill>
                  <a:schemeClr val="tx1"/>
                </a:solidFill>
              </a:rPr>
              <a:t>Operations Centre</a:t>
            </a:r>
          </a:p>
        </p:txBody>
      </p:sp>
      <p:sp>
        <p:nvSpPr>
          <p:cNvPr id="79" name="Rounded Rectangle 78"/>
          <p:cNvSpPr/>
          <p:nvPr/>
        </p:nvSpPr>
        <p:spPr>
          <a:xfrm>
            <a:off x="1636713" y="5589588"/>
            <a:ext cx="901700" cy="519112"/>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Bylaw</a:t>
            </a:r>
          </a:p>
          <a:p>
            <a:pPr algn="ctr">
              <a:defRPr/>
            </a:pPr>
            <a:r>
              <a:rPr lang="en-US" sz="1100" dirty="0">
                <a:solidFill>
                  <a:schemeClr val="tx1"/>
                </a:solidFill>
              </a:rPr>
              <a:t>Operations Centre</a:t>
            </a:r>
          </a:p>
        </p:txBody>
      </p:sp>
      <p:sp>
        <p:nvSpPr>
          <p:cNvPr id="33805" name="TextBox 12"/>
          <p:cNvSpPr txBox="1">
            <a:spLocks noChangeArrowheads="1"/>
          </p:cNvSpPr>
          <p:nvPr/>
        </p:nvSpPr>
        <p:spPr bwMode="auto">
          <a:xfrm>
            <a:off x="457200" y="1295400"/>
            <a:ext cx="8229600" cy="1092200"/>
          </a:xfrm>
          <a:prstGeom prst="rect">
            <a:avLst/>
          </a:prstGeom>
          <a:noFill/>
          <a:ln w="9525">
            <a:noFill/>
            <a:miter lim="800000"/>
            <a:headEnd/>
            <a:tailEnd/>
          </a:ln>
        </p:spPr>
        <p:txBody>
          <a:bodyPr>
            <a:spAutoFit/>
          </a:bodyPr>
          <a:lstStyle/>
          <a:p>
            <a:pPr marL="271463" indent="-271463">
              <a:spcBef>
                <a:spcPts val="600"/>
              </a:spcBef>
              <a:buFont typeface="Arial" charset="0"/>
              <a:buChar char="•"/>
            </a:pPr>
            <a:r>
              <a:rPr lang="en-US" sz="2000"/>
              <a:t>Each agency manages their normal operations from their offices, or a dedicated operations centre.</a:t>
            </a:r>
          </a:p>
          <a:p>
            <a:pPr marL="271463" indent="-271463">
              <a:spcBef>
                <a:spcPts val="600"/>
              </a:spcBef>
              <a:buFont typeface="Arial" charset="0"/>
              <a:buChar char="•"/>
            </a:pPr>
            <a:r>
              <a:rPr lang="en-US" sz="2000"/>
              <a:t>The operations centre may be a few desks, or a large facility.</a:t>
            </a:r>
            <a:endParaRPr lang="en-CA"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5"/>
          <p:cNvSpPr>
            <a:spLocks noGrp="1"/>
          </p:cNvSpPr>
          <p:nvPr>
            <p:ph type="title"/>
          </p:nvPr>
        </p:nvSpPr>
        <p:spPr>
          <a:xfrm>
            <a:off x="457200" y="274638"/>
            <a:ext cx="8229600" cy="792162"/>
          </a:xfrm>
        </p:spPr>
        <p:txBody>
          <a:bodyPr/>
          <a:lstStyle/>
          <a:p>
            <a:pPr>
              <a:defRPr/>
            </a:pPr>
            <a:r>
              <a:rPr lang="en-US" b="1" dirty="0" smtClean="0">
                <a:solidFill>
                  <a:srgbClr val="002060"/>
                </a:solidFill>
                <a:effectLst>
                  <a:outerShdw blurRad="38100" dist="38100" dir="2700000" algn="tl">
                    <a:srgbClr val="000000">
                      <a:alpha val="43137"/>
                    </a:srgbClr>
                  </a:outerShdw>
                </a:effectLst>
              </a:rPr>
              <a:t>Expanding Our Horizon</a:t>
            </a:r>
            <a:endParaRPr lang="en-CA" b="1" dirty="0" smtClean="0">
              <a:solidFill>
                <a:srgbClr val="002060"/>
              </a:solidFill>
              <a:effectLst>
                <a:outerShdw blurRad="38100" dist="38100" dir="2700000" algn="tl">
                  <a:srgbClr val="000000">
                    <a:alpha val="43137"/>
                  </a:srgbClr>
                </a:outerShdw>
              </a:effectLst>
            </a:endParaRPr>
          </a:p>
        </p:txBody>
      </p:sp>
      <p:sp>
        <p:nvSpPr>
          <p:cNvPr id="16387" name="Content Placeholder 6"/>
          <p:cNvSpPr>
            <a:spLocks noGrp="1"/>
          </p:cNvSpPr>
          <p:nvPr>
            <p:ph idx="1"/>
          </p:nvPr>
        </p:nvSpPr>
        <p:spPr>
          <a:xfrm>
            <a:off x="457200" y="1524000"/>
            <a:ext cx="8229600" cy="4800600"/>
          </a:xfrm>
        </p:spPr>
        <p:txBody>
          <a:bodyPr/>
          <a:lstStyle/>
          <a:p>
            <a:pPr marL="0" indent="0" algn="just">
              <a:spcBef>
                <a:spcPts val="1800"/>
              </a:spcBef>
              <a:buNone/>
            </a:pPr>
            <a:r>
              <a:rPr lang="en-US" dirty="0" smtClean="0"/>
              <a:t>This section provides information to build a broader view of emergency response, in order to build a more comprehensive understanding, which is required to appreciate the flexibility and usefulness of the IMS.</a:t>
            </a:r>
          </a:p>
          <a:p>
            <a:pPr algn="just">
              <a:spcBef>
                <a:spcPts val="1800"/>
              </a:spcBef>
            </a:pPr>
            <a:r>
              <a:rPr lang="en-US" sz="2000" dirty="0" smtClean="0"/>
              <a:t>Amateurs often assume the “Incident” will be the “Big One”, with an incident site, the EOC is activated, there is a declared state of emergency and communications systems are overwhelmed.</a:t>
            </a:r>
          </a:p>
          <a:p>
            <a:pPr algn="just">
              <a:spcBef>
                <a:spcPts val="1800"/>
              </a:spcBef>
            </a:pPr>
            <a:r>
              <a:rPr lang="en-US" sz="2000" dirty="0" smtClean="0"/>
              <a:t>While waiting for the “Big One”, Amateurs overlook the value Amateur Radio can provide for smaller incidents. It is through these smaller incidents that Amateurs and clients build confidence, understanding, and lessons learned.</a:t>
            </a:r>
          </a:p>
          <a:p>
            <a:pPr algn="just">
              <a:spcBef>
                <a:spcPts val="1800"/>
              </a:spcBef>
              <a:buNone/>
            </a:pPr>
            <a:endParaRPr lang="en-US" sz="2000" dirty="0" smtClean="0"/>
          </a:p>
          <a:p>
            <a:pPr>
              <a:spcBef>
                <a:spcPts val="1800"/>
              </a:spcBef>
            </a:pPr>
            <a:endParaRPr lang="en-CA" sz="2000" dirty="0" smtClean="0"/>
          </a:p>
        </p:txBody>
      </p:sp>
      <p:sp>
        <p:nvSpPr>
          <p:cNvPr id="16388" name="Footer Placeholder 3"/>
          <p:cNvSpPr>
            <a:spLocks noGrp="1"/>
          </p:cNvSpPr>
          <p:nvPr>
            <p:ph type="ftr" sz="quarter" idx="11"/>
          </p:nvPr>
        </p:nvSpPr>
        <p:spPr>
          <a:noFill/>
        </p:spPr>
        <p:txBody>
          <a:bodyPr/>
          <a:lstStyle/>
          <a:p>
            <a:r>
              <a:rPr lang="en-US" smtClean="0"/>
              <a:t>Emergency Measures Radio Group (EMRG) - Ottawa ARES</a:t>
            </a:r>
          </a:p>
        </p:txBody>
      </p:sp>
      <p:sp>
        <p:nvSpPr>
          <p:cNvPr id="16389" name="Slide Number Placeholder 4"/>
          <p:cNvSpPr>
            <a:spLocks noGrp="1"/>
          </p:cNvSpPr>
          <p:nvPr>
            <p:ph type="sldNum" sz="quarter" idx="12"/>
          </p:nvPr>
        </p:nvSpPr>
        <p:spPr>
          <a:noFill/>
        </p:spPr>
        <p:txBody>
          <a:bodyPr/>
          <a:lstStyle/>
          <a:p>
            <a:fld id="{56EE4454-5265-4CC8-A772-7874916B0080}"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229600" cy="639762"/>
          </a:xfrm>
        </p:spPr>
        <p:txBody>
          <a:bodyPr/>
          <a:lstStyle/>
          <a:p>
            <a:pPr>
              <a:defRPr/>
            </a:pPr>
            <a:r>
              <a:rPr lang="en-US" b="1" dirty="0" smtClean="0">
                <a:solidFill>
                  <a:srgbClr val="002060"/>
                </a:solidFill>
                <a:effectLst>
                  <a:outerShdw blurRad="38100" dist="38100" dir="2700000" algn="tl">
                    <a:srgbClr val="000000">
                      <a:alpha val="43137"/>
                    </a:srgbClr>
                  </a:outerShdw>
                </a:effectLst>
              </a:rPr>
              <a:t>In An Emergency</a:t>
            </a:r>
          </a:p>
        </p:txBody>
      </p:sp>
      <p:sp>
        <p:nvSpPr>
          <p:cNvPr id="34819" name="Footer Placeholder 2"/>
          <p:cNvSpPr>
            <a:spLocks noGrp="1"/>
          </p:cNvSpPr>
          <p:nvPr>
            <p:ph type="ftr" sz="quarter" idx="11"/>
          </p:nvPr>
        </p:nvSpPr>
        <p:spPr>
          <a:noFill/>
        </p:spPr>
        <p:txBody>
          <a:bodyPr/>
          <a:lstStyle/>
          <a:p>
            <a:r>
              <a:rPr lang="en-US" smtClean="0"/>
              <a:t>Emergency Measures Radio Group (EMRG) - Ottawa ARES</a:t>
            </a:r>
          </a:p>
        </p:txBody>
      </p:sp>
      <p:sp>
        <p:nvSpPr>
          <p:cNvPr id="34820" name="Slide Number Placeholder 3"/>
          <p:cNvSpPr>
            <a:spLocks noGrp="1"/>
          </p:cNvSpPr>
          <p:nvPr>
            <p:ph type="sldNum" sz="quarter" idx="12"/>
          </p:nvPr>
        </p:nvSpPr>
        <p:spPr>
          <a:noFill/>
        </p:spPr>
        <p:txBody>
          <a:bodyPr/>
          <a:lstStyle/>
          <a:p>
            <a:fld id="{E28AC4A5-61C8-4F3B-B716-EE0F0E326289}" type="slidenum">
              <a:rPr lang="en-US" smtClean="0"/>
              <a:pPr/>
              <a:t>20</a:t>
            </a:fld>
            <a:endParaRPr lang="en-US" smtClean="0"/>
          </a:p>
        </p:txBody>
      </p:sp>
      <p:sp>
        <p:nvSpPr>
          <p:cNvPr id="22" name="Rectangle 21"/>
          <p:cNvSpPr/>
          <p:nvPr/>
        </p:nvSpPr>
        <p:spPr>
          <a:xfrm>
            <a:off x="3594100" y="2860675"/>
            <a:ext cx="1981200" cy="536575"/>
          </a:xfrm>
          <a:prstGeom prst="rect">
            <a:avLst/>
          </a:prstGeom>
        </p:spPr>
        <p:txBody>
          <a:bodyPr>
            <a:spAutoFit/>
          </a:bodyPr>
          <a:lstStyle/>
          <a:p>
            <a:pPr algn="ctr">
              <a:defRPr/>
            </a:pPr>
            <a:r>
              <a:rPr lang="en-US" b="1" dirty="0">
                <a:effectLst>
                  <a:outerShdw blurRad="38100" dist="38100" dir="2700000" algn="tl">
                    <a:srgbClr val="000000">
                      <a:alpha val="43137"/>
                    </a:srgbClr>
                  </a:outerShdw>
                </a:effectLst>
              </a:rPr>
              <a:t>EOC</a:t>
            </a:r>
          </a:p>
          <a:p>
            <a:pPr algn="ctr">
              <a:defRPr/>
            </a:pPr>
            <a:r>
              <a:rPr lang="en-US" sz="1000" dirty="0"/>
              <a:t>Emergency Operations Centre</a:t>
            </a:r>
          </a:p>
        </p:txBody>
      </p:sp>
      <p:sp>
        <p:nvSpPr>
          <p:cNvPr id="36" name="Rounded Rectangle 35"/>
          <p:cNvSpPr/>
          <p:nvPr/>
        </p:nvSpPr>
        <p:spPr>
          <a:xfrm>
            <a:off x="1649413" y="2959100"/>
            <a:ext cx="901700" cy="5175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Police</a:t>
            </a:r>
          </a:p>
          <a:p>
            <a:pPr algn="ctr">
              <a:defRPr/>
            </a:pPr>
            <a:r>
              <a:rPr lang="en-US" sz="1100" dirty="0">
                <a:solidFill>
                  <a:schemeClr val="tx1"/>
                </a:solidFill>
              </a:rPr>
              <a:t>Operations Centre</a:t>
            </a:r>
          </a:p>
        </p:txBody>
      </p:sp>
      <p:sp>
        <p:nvSpPr>
          <p:cNvPr id="39" name="Rectangle 38"/>
          <p:cNvSpPr/>
          <p:nvPr/>
        </p:nvSpPr>
        <p:spPr>
          <a:xfrm>
            <a:off x="3289300" y="3397250"/>
            <a:ext cx="2590800" cy="2416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ounded Rectangle 17"/>
          <p:cNvSpPr/>
          <p:nvPr/>
        </p:nvSpPr>
        <p:spPr>
          <a:xfrm>
            <a:off x="3670300" y="4079875"/>
            <a:ext cx="7747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Police</a:t>
            </a:r>
          </a:p>
        </p:txBody>
      </p:sp>
      <p:sp>
        <p:nvSpPr>
          <p:cNvPr id="21" name="Rounded Rectangle 20"/>
          <p:cNvSpPr/>
          <p:nvPr/>
        </p:nvSpPr>
        <p:spPr>
          <a:xfrm>
            <a:off x="3670300" y="4460875"/>
            <a:ext cx="7747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Fire</a:t>
            </a:r>
          </a:p>
        </p:txBody>
      </p:sp>
      <p:sp>
        <p:nvSpPr>
          <p:cNvPr id="23" name="Rounded Rectangle 22"/>
          <p:cNvSpPr/>
          <p:nvPr/>
        </p:nvSpPr>
        <p:spPr>
          <a:xfrm>
            <a:off x="3670300" y="4841875"/>
            <a:ext cx="7747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EMS</a:t>
            </a:r>
          </a:p>
        </p:txBody>
      </p:sp>
      <p:sp>
        <p:nvSpPr>
          <p:cNvPr id="25" name="Rounded Rectangle 24"/>
          <p:cNvSpPr/>
          <p:nvPr/>
        </p:nvSpPr>
        <p:spPr>
          <a:xfrm>
            <a:off x="4597400" y="4460875"/>
            <a:ext cx="9779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Public Works</a:t>
            </a:r>
          </a:p>
        </p:txBody>
      </p:sp>
      <p:sp>
        <p:nvSpPr>
          <p:cNvPr id="26" name="Rounded Rectangle 25"/>
          <p:cNvSpPr/>
          <p:nvPr/>
        </p:nvSpPr>
        <p:spPr>
          <a:xfrm>
            <a:off x="4597400" y="5229225"/>
            <a:ext cx="977900" cy="39052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ESS</a:t>
            </a:r>
          </a:p>
          <a:p>
            <a:pPr algn="ctr">
              <a:defRPr/>
            </a:pPr>
            <a:r>
              <a:rPr lang="en-US" sz="600" dirty="0">
                <a:solidFill>
                  <a:schemeClr val="tx1"/>
                </a:solidFill>
              </a:rPr>
              <a:t>Emergency Social Services</a:t>
            </a:r>
          </a:p>
        </p:txBody>
      </p:sp>
      <p:sp>
        <p:nvSpPr>
          <p:cNvPr id="27" name="Rounded Rectangle 26"/>
          <p:cNvSpPr/>
          <p:nvPr/>
        </p:nvSpPr>
        <p:spPr>
          <a:xfrm>
            <a:off x="3670300" y="3606800"/>
            <a:ext cx="1905000" cy="284162"/>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Emergency Management</a:t>
            </a:r>
          </a:p>
        </p:txBody>
      </p:sp>
      <p:sp>
        <p:nvSpPr>
          <p:cNvPr id="28" name="Rounded Rectangle 27"/>
          <p:cNvSpPr/>
          <p:nvPr/>
        </p:nvSpPr>
        <p:spPr>
          <a:xfrm>
            <a:off x="4597400" y="4079875"/>
            <a:ext cx="9779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Transportation</a:t>
            </a:r>
          </a:p>
        </p:txBody>
      </p:sp>
      <p:sp>
        <p:nvSpPr>
          <p:cNvPr id="29" name="Rounded Rectangle 28"/>
          <p:cNvSpPr/>
          <p:nvPr/>
        </p:nvSpPr>
        <p:spPr>
          <a:xfrm>
            <a:off x="4597400" y="4845050"/>
            <a:ext cx="9779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Public Health</a:t>
            </a:r>
          </a:p>
        </p:txBody>
      </p:sp>
      <p:sp>
        <p:nvSpPr>
          <p:cNvPr id="42" name="Rounded Rectangle 41"/>
          <p:cNvSpPr/>
          <p:nvPr/>
        </p:nvSpPr>
        <p:spPr>
          <a:xfrm>
            <a:off x="1649413" y="3806825"/>
            <a:ext cx="901700" cy="5175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Fire</a:t>
            </a:r>
          </a:p>
          <a:p>
            <a:pPr algn="ctr">
              <a:defRPr/>
            </a:pPr>
            <a:r>
              <a:rPr lang="en-US" sz="1100" dirty="0">
                <a:solidFill>
                  <a:schemeClr val="tx1"/>
                </a:solidFill>
              </a:rPr>
              <a:t>Operations Centre</a:t>
            </a:r>
          </a:p>
        </p:txBody>
      </p:sp>
      <p:cxnSp>
        <p:nvCxnSpPr>
          <p:cNvPr id="44" name="Elbow Connector 43"/>
          <p:cNvCxnSpPr>
            <a:stCxn id="36" idx="3"/>
            <a:endCxn id="18" idx="1"/>
          </p:cNvCxnSpPr>
          <p:nvPr/>
        </p:nvCxnSpPr>
        <p:spPr>
          <a:xfrm>
            <a:off x="2551113" y="3219450"/>
            <a:ext cx="1119187" cy="98425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2" idx="3"/>
            <a:endCxn id="21" idx="1"/>
          </p:cNvCxnSpPr>
          <p:nvPr/>
        </p:nvCxnSpPr>
        <p:spPr>
          <a:xfrm>
            <a:off x="2551113" y="4067175"/>
            <a:ext cx="1119187" cy="517525"/>
          </a:xfrm>
          <a:prstGeom prst="bentConnector3">
            <a:avLst>
              <a:gd name="adj1" fmla="val 2845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649413" y="4705350"/>
            <a:ext cx="901700" cy="5175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EMS</a:t>
            </a:r>
          </a:p>
          <a:p>
            <a:pPr algn="ctr">
              <a:defRPr/>
            </a:pPr>
            <a:r>
              <a:rPr lang="en-US" sz="1100" dirty="0">
                <a:solidFill>
                  <a:schemeClr val="tx1"/>
                </a:solidFill>
              </a:rPr>
              <a:t>Operations Centre</a:t>
            </a:r>
          </a:p>
        </p:txBody>
      </p:sp>
      <p:cxnSp>
        <p:nvCxnSpPr>
          <p:cNvPr id="50" name="Elbow Connector 49"/>
          <p:cNvCxnSpPr>
            <a:stCxn id="49" idx="3"/>
            <a:endCxn id="23" idx="1"/>
          </p:cNvCxnSpPr>
          <p:nvPr/>
        </p:nvCxnSpPr>
        <p:spPr>
          <a:xfrm>
            <a:off x="2551113" y="4965700"/>
            <a:ext cx="1119187" cy="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6542088" y="3562350"/>
            <a:ext cx="1066800" cy="5175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Transportation</a:t>
            </a:r>
          </a:p>
          <a:p>
            <a:pPr algn="ctr">
              <a:defRPr/>
            </a:pPr>
            <a:r>
              <a:rPr lang="en-US" sz="1100" dirty="0">
                <a:solidFill>
                  <a:schemeClr val="tx1"/>
                </a:solidFill>
              </a:rPr>
              <a:t>Operations Centre</a:t>
            </a:r>
          </a:p>
        </p:txBody>
      </p:sp>
      <p:sp>
        <p:nvSpPr>
          <p:cNvPr id="61" name="Rounded Rectangle 60"/>
          <p:cNvSpPr/>
          <p:nvPr/>
        </p:nvSpPr>
        <p:spPr>
          <a:xfrm>
            <a:off x="6542088" y="4324350"/>
            <a:ext cx="1066800" cy="520700"/>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Public Works</a:t>
            </a:r>
          </a:p>
          <a:p>
            <a:pPr algn="ctr">
              <a:defRPr/>
            </a:pPr>
            <a:r>
              <a:rPr lang="en-US" sz="1100" dirty="0">
                <a:solidFill>
                  <a:schemeClr val="tx1"/>
                </a:solidFill>
              </a:rPr>
              <a:t>Operations Centre</a:t>
            </a:r>
          </a:p>
        </p:txBody>
      </p:sp>
      <p:cxnSp>
        <p:nvCxnSpPr>
          <p:cNvPr id="62" name="Elbow Connector 61"/>
          <p:cNvCxnSpPr>
            <a:stCxn id="28" idx="3"/>
            <a:endCxn id="60" idx="1"/>
          </p:cNvCxnSpPr>
          <p:nvPr/>
        </p:nvCxnSpPr>
        <p:spPr>
          <a:xfrm flipV="1">
            <a:off x="5575300" y="3822700"/>
            <a:ext cx="966788" cy="38100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5" idx="3"/>
            <a:endCxn id="61" idx="1"/>
          </p:cNvCxnSpPr>
          <p:nvPr/>
        </p:nvCxnSpPr>
        <p:spPr>
          <a:xfrm>
            <a:off x="5575300" y="4584700"/>
            <a:ext cx="966788" cy="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3670300" y="5238750"/>
            <a:ext cx="774700" cy="24765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Bylaw</a:t>
            </a:r>
          </a:p>
        </p:txBody>
      </p:sp>
      <p:sp>
        <p:nvSpPr>
          <p:cNvPr id="79" name="Rounded Rectangle 78"/>
          <p:cNvSpPr/>
          <p:nvPr/>
        </p:nvSpPr>
        <p:spPr>
          <a:xfrm>
            <a:off x="1649413" y="5553075"/>
            <a:ext cx="901700" cy="520700"/>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Bylaw</a:t>
            </a:r>
          </a:p>
          <a:p>
            <a:pPr algn="ctr">
              <a:defRPr/>
            </a:pPr>
            <a:r>
              <a:rPr lang="en-US" sz="1100" dirty="0">
                <a:solidFill>
                  <a:schemeClr val="tx1"/>
                </a:solidFill>
              </a:rPr>
              <a:t>Operations Centre</a:t>
            </a:r>
          </a:p>
        </p:txBody>
      </p:sp>
      <p:cxnSp>
        <p:nvCxnSpPr>
          <p:cNvPr id="80" name="Elbow Connector 79"/>
          <p:cNvCxnSpPr>
            <a:stCxn id="79" idx="3"/>
            <a:endCxn id="74" idx="1"/>
          </p:cNvCxnSpPr>
          <p:nvPr/>
        </p:nvCxnSpPr>
        <p:spPr>
          <a:xfrm flipV="1">
            <a:off x="2551113" y="5362575"/>
            <a:ext cx="1119187" cy="45085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844" name="TextBox 29"/>
          <p:cNvSpPr txBox="1">
            <a:spLocks noChangeArrowheads="1"/>
          </p:cNvSpPr>
          <p:nvPr/>
        </p:nvSpPr>
        <p:spPr bwMode="auto">
          <a:xfrm>
            <a:off x="457200" y="914400"/>
            <a:ext cx="8229600" cy="1908215"/>
          </a:xfrm>
          <a:prstGeom prst="rect">
            <a:avLst/>
          </a:prstGeom>
          <a:noFill/>
          <a:ln w="9525">
            <a:noFill/>
            <a:miter lim="800000"/>
            <a:headEnd/>
            <a:tailEnd/>
          </a:ln>
        </p:spPr>
        <p:txBody>
          <a:bodyPr wrap="square">
            <a:spAutoFit/>
          </a:bodyPr>
          <a:lstStyle/>
          <a:p>
            <a:pPr marL="271463" indent="-271463">
              <a:spcBef>
                <a:spcPts val="600"/>
              </a:spcBef>
              <a:buFont typeface="Arial" charset="0"/>
              <a:buChar char="•"/>
            </a:pPr>
            <a:r>
              <a:rPr lang="en-US" dirty="0"/>
              <a:t>When the EOC is opened, each agency sends a </a:t>
            </a:r>
            <a:r>
              <a:rPr lang="en-US" dirty="0" smtClean="0"/>
              <a:t>representative, or representatives </a:t>
            </a:r>
            <a:r>
              <a:rPr lang="en-US" dirty="0"/>
              <a:t>who will act as the liaison for that Agency.</a:t>
            </a:r>
          </a:p>
          <a:p>
            <a:pPr marL="271463" indent="-271463">
              <a:spcBef>
                <a:spcPts val="600"/>
              </a:spcBef>
              <a:buFont typeface="Arial" charset="0"/>
              <a:buChar char="•"/>
            </a:pPr>
            <a:r>
              <a:rPr lang="en-US" dirty="0"/>
              <a:t>The agency continues to manages it’s operations from it’s own operations centre</a:t>
            </a:r>
            <a:r>
              <a:rPr lang="en-US" dirty="0" smtClean="0"/>
              <a:t>.</a:t>
            </a:r>
          </a:p>
          <a:p>
            <a:pPr marL="271463" indent="-271463">
              <a:spcBef>
                <a:spcPts val="600"/>
              </a:spcBef>
              <a:buFont typeface="Arial" charset="0"/>
              <a:buChar char="•"/>
            </a:pPr>
            <a:r>
              <a:rPr lang="en-US" dirty="0" smtClean="0"/>
              <a:t>Some agencies such as Public Health and ESS do not normally have an operations centre active, so they start with a representative in the EOC.</a:t>
            </a:r>
            <a:endParaRPr lang="en-CA"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defRPr/>
            </a:pPr>
            <a:r>
              <a:rPr lang="en-US" b="1" dirty="0" smtClean="0">
                <a:solidFill>
                  <a:srgbClr val="002060"/>
                </a:solidFill>
                <a:effectLst>
                  <a:outerShdw blurRad="38100" dist="38100" dir="2700000" algn="tl">
                    <a:srgbClr val="000000">
                      <a:alpha val="43137"/>
                    </a:srgbClr>
                  </a:outerShdw>
                </a:effectLst>
              </a:rPr>
              <a:t>Virtual Operations </a:t>
            </a:r>
            <a:r>
              <a:rPr lang="en-US" b="1" dirty="0" err="1" smtClean="0">
                <a:solidFill>
                  <a:srgbClr val="002060"/>
                </a:solidFill>
                <a:effectLst>
                  <a:outerShdw blurRad="38100" dist="38100" dir="2700000" algn="tl">
                    <a:srgbClr val="000000">
                      <a:alpha val="43137"/>
                    </a:srgbClr>
                  </a:outerShdw>
                </a:effectLst>
              </a:rPr>
              <a:t>Centres</a:t>
            </a:r>
            <a:endParaRPr lang="en-US" b="1" dirty="0" smtClean="0">
              <a:solidFill>
                <a:srgbClr val="002060"/>
              </a:solidFill>
              <a:effectLst>
                <a:outerShdw blurRad="38100" dist="38100" dir="2700000" algn="tl">
                  <a:srgbClr val="000000">
                    <a:alpha val="43137"/>
                  </a:srgbClr>
                </a:outerShdw>
              </a:effectLst>
            </a:endParaRPr>
          </a:p>
        </p:txBody>
      </p:sp>
      <p:sp>
        <p:nvSpPr>
          <p:cNvPr id="35843" name="Footer Placeholder 2"/>
          <p:cNvSpPr>
            <a:spLocks noGrp="1"/>
          </p:cNvSpPr>
          <p:nvPr>
            <p:ph type="ftr" sz="quarter" idx="11"/>
          </p:nvPr>
        </p:nvSpPr>
        <p:spPr>
          <a:noFill/>
        </p:spPr>
        <p:txBody>
          <a:bodyPr/>
          <a:lstStyle/>
          <a:p>
            <a:r>
              <a:rPr lang="en-US" smtClean="0"/>
              <a:t>Emergency Measures Radio Group (EMRG) - Ottawa ARES</a:t>
            </a:r>
          </a:p>
        </p:txBody>
      </p:sp>
      <p:sp>
        <p:nvSpPr>
          <p:cNvPr id="35844" name="Slide Number Placeholder 3"/>
          <p:cNvSpPr>
            <a:spLocks noGrp="1"/>
          </p:cNvSpPr>
          <p:nvPr>
            <p:ph type="sldNum" sz="quarter" idx="12"/>
          </p:nvPr>
        </p:nvSpPr>
        <p:spPr>
          <a:noFill/>
        </p:spPr>
        <p:txBody>
          <a:bodyPr/>
          <a:lstStyle/>
          <a:p>
            <a:fld id="{1E7A272B-E2B4-4EBF-91C1-4FFEA2C167E2}" type="slidenum">
              <a:rPr lang="en-US" smtClean="0"/>
              <a:pPr/>
              <a:t>21</a:t>
            </a:fld>
            <a:endParaRPr lang="en-US" smtClean="0"/>
          </a:p>
        </p:txBody>
      </p:sp>
      <p:sp>
        <p:nvSpPr>
          <p:cNvPr id="22" name="Rectangle 21"/>
          <p:cNvSpPr/>
          <p:nvPr/>
        </p:nvSpPr>
        <p:spPr>
          <a:xfrm>
            <a:off x="3529012" y="2519363"/>
            <a:ext cx="1981200" cy="538163"/>
          </a:xfrm>
          <a:prstGeom prst="rect">
            <a:avLst/>
          </a:prstGeom>
        </p:spPr>
        <p:txBody>
          <a:bodyPr>
            <a:spAutoFit/>
          </a:bodyPr>
          <a:lstStyle/>
          <a:p>
            <a:pPr algn="ctr">
              <a:defRPr/>
            </a:pPr>
            <a:r>
              <a:rPr lang="en-US" b="1" dirty="0">
                <a:effectLst>
                  <a:outerShdw blurRad="38100" dist="38100" dir="2700000" algn="tl">
                    <a:srgbClr val="000000">
                      <a:alpha val="43137"/>
                    </a:srgbClr>
                  </a:outerShdw>
                </a:effectLst>
              </a:rPr>
              <a:t>EOC</a:t>
            </a:r>
          </a:p>
          <a:p>
            <a:pPr algn="ctr">
              <a:defRPr/>
            </a:pPr>
            <a:r>
              <a:rPr lang="en-US" sz="1000" dirty="0"/>
              <a:t>Emergency Operations Centre</a:t>
            </a:r>
          </a:p>
        </p:txBody>
      </p:sp>
      <p:sp>
        <p:nvSpPr>
          <p:cNvPr id="36" name="Rounded Rectangle 35"/>
          <p:cNvSpPr/>
          <p:nvPr/>
        </p:nvSpPr>
        <p:spPr>
          <a:xfrm>
            <a:off x="1584325" y="2619376"/>
            <a:ext cx="901700" cy="5175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Police</a:t>
            </a:r>
          </a:p>
          <a:p>
            <a:pPr algn="ctr">
              <a:defRPr/>
            </a:pPr>
            <a:r>
              <a:rPr lang="en-US" sz="1100" dirty="0">
                <a:solidFill>
                  <a:schemeClr val="tx1"/>
                </a:solidFill>
              </a:rPr>
              <a:t>Operations Centre</a:t>
            </a:r>
          </a:p>
        </p:txBody>
      </p:sp>
      <p:sp>
        <p:nvSpPr>
          <p:cNvPr id="39" name="Rectangle 38"/>
          <p:cNvSpPr/>
          <p:nvPr/>
        </p:nvSpPr>
        <p:spPr>
          <a:xfrm>
            <a:off x="3224212" y="3057526"/>
            <a:ext cx="2590800" cy="2674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ounded Rectangle 17"/>
          <p:cNvSpPr/>
          <p:nvPr/>
        </p:nvSpPr>
        <p:spPr>
          <a:xfrm>
            <a:off x="3605212" y="3740151"/>
            <a:ext cx="7747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Police</a:t>
            </a:r>
          </a:p>
        </p:txBody>
      </p:sp>
      <p:sp>
        <p:nvSpPr>
          <p:cNvPr id="21" name="Rounded Rectangle 20"/>
          <p:cNvSpPr/>
          <p:nvPr/>
        </p:nvSpPr>
        <p:spPr>
          <a:xfrm>
            <a:off x="3605212" y="4121151"/>
            <a:ext cx="7747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Fire</a:t>
            </a:r>
          </a:p>
        </p:txBody>
      </p:sp>
      <p:sp>
        <p:nvSpPr>
          <p:cNvPr id="23" name="Rounded Rectangle 22"/>
          <p:cNvSpPr/>
          <p:nvPr/>
        </p:nvSpPr>
        <p:spPr>
          <a:xfrm>
            <a:off x="3605212" y="4502151"/>
            <a:ext cx="7747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EMS</a:t>
            </a:r>
          </a:p>
        </p:txBody>
      </p:sp>
      <p:sp>
        <p:nvSpPr>
          <p:cNvPr id="25" name="Rounded Rectangle 24"/>
          <p:cNvSpPr/>
          <p:nvPr/>
        </p:nvSpPr>
        <p:spPr>
          <a:xfrm>
            <a:off x="4532312" y="4121151"/>
            <a:ext cx="9779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Public Works</a:t>
            </a:r>
          </a:p>
        </p:txBody>
      </p:sp>
      <p:sp>
        <p:nvSpPr>
          <p:cNvPr id="26" name="Rounded Rectangle 25"/>
          <p:cNvSpPr/>
          <p:nvPr/>
        </p:nvSpPr>
        <p:spPr>
          <a:xfrm>
            <a:off x="4532312" y="4889501"/>
            <a:ext cx="977900" cy="388937"/>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ESS</a:t>
            </a:r>
          </a:p>
          <a:p>
            <a:pPr algn="ctr">
              <a:defRPr/>
            </a:pPr>
            <a:r>
              <a:rPr lang="en-US" sz="600" dirty="0">
                <a:solidFill>
                  <a:schemeClr val="tx1"/>
                </a:solidFill>
              </a:rPr>
              <a:t>Emergency Social Services</a:t>
            </a:r>
          </a:p>
        </p:txBody>
      </p:sp>
      <p:sp>
        <p:nvSpPr>
          <p:cNvPr id="27" name="Rounded Rectangle 26"/>
          <p:cNvSpPr/>
          <p:nvPr/>
        </p:nvSpPr>
        <p:spPr>
          <a:xfrm>
            <a:off x="3890962" y="3136901"/>
            <a:ext cx="977900" cy="38735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Emergency Management</a:t>
            </a:r>
          </a:p>
        </p:txBody>
      </p:sp>
      <p:sp>
        <p:nvSpPr>
          <p:cNvPr id="28" name="Rounded Rectangle 27"/>
          <p:cNvSpPr/>
          <p:nvPr/>
        </p:nvSpPr>
        <p:spPr>
          <a:xfrm>
            <a:off x="4532312" y="3740151"/>
            <a:ext cx="9779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Transportation</a:t>
            </a:r>
          </a:p>
        </p:txBody>
      </p:sp>
      <p:sp>
        <p:nvSpPr>
          <p:cNvPr id="29" name="Rounded Rectangle 28"/>
          <p:cNvSpPr/>
          <p:nvPr/>
        </p:nvSpPr>
        <p:spPr>
          <a:xfrm>
            <a:off x="4532312" y="4503738"/>
            <a:ext cx="977900" cy="24447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Public Health</a:t>
            </a:r>
          </a:p>
        </p:txBody>
      </p:sp>
      <p:sp>
        <p:nvSpPr>
          <p:cNvPr id="42" name="Rounded Rectangle 41"/>
          <p:cNvSpPr/>
          <p:nvPr/>
        </p:nvSpPr>
        <p:spPr>
          <a:xfrm>
            <a:off x="1584325" y="3467101"/>
            <a:ext cx="901700" cy="5175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Fire</a:t>
            </a:r>
          </a:p>
          <a:p>
            <a:pPr algn="ctr">
              <a:defRPr/>
            </a:pPr>
            <a:r>
              <a:rPr lang="en-US" sz="1100" dirty="0">
                <a:solidFill>
                  <a:schemeClr val="tx1"/>
                </a:solidFill>
              </a:rPr>
              <a:t>Operations Centre</a:t>
            </a:r>
          </a:p>
        </p:txBody>
      </p:sp>
      <p:cxnSp>
        <p:nvCxnSpPr>
          <p:cNvPr id="44" name="Elbow Connector 43"/>
          <p:cNvCxnSpPr>
            <a:stCxn id="36" idx="3"/>
            <a:endCxn id="18" idx="1"/>
          </p:cNvCxnSpPr>
          <p:nvPr/>
        </p:nvCxnSpPr>
        <p:spPr>
          <a:xfrm>
            <a:off x="2486025" y="2878138"/>
            <a:ext cx="1119187" cy="98425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2" idx="3"/>
            <a:endCxn id="21" idx="1"/>
          </p:cNvCxnSpPr>
          <p:nvPr/>
        </p:nvCxnSpPr>
        <p:spPr>
          <a:xfrm>
            <a:off x="2486025" y="3725863"/>
            <a:ext cx="1119187" cy="517525"/>
          </a:xfrm>
          <a:prstGeom prst="bentConnector3">
            <a:avLst>
              <a:gd name="adj1" fmla="val 2845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584325" y="4365626"/>
            <a:ext cx="901700" cy="5175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EMS</a:t>
            </a:r>
          </a:p>
          <a:p>
            <a:pPr algn="ctr">
              <a:defRPr/>
            </a:pPr>
            <a:r>
              <a:rPr lang="en-US" sz="1100" dirty="0">
                <a:solidFill>
                  <a:schemeClr val="tx1"/>
                </a:solidFill>
              </a:rPr>
              <a:t>Operations Centre</a:t>
            </a:r>
          </a:p>
        </p:txBody>
      </p:sp>
      <p:cxnSp>
        <p:nvCxnSpPr>
          <p:cNvPr id="50" name="Elbow Connector 49"/>
          <p:cNvCxnSpPr>
            <a:stCxn id="49" idx="3"/>
            <a:endCxn id="23" idx="1"/>
          </p:cNvCxnSpPr>
          <p:nvPr/>
        </p:nvCxnSpPr>
        <p:spPr>
          <a:xfrm>
            <a:off x="2486025" y="4624388"/>
            <a:ext cx="1119187" cy="1588"/>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6477000" y="3221038"/>
            <a:ext cx="1066800" cy="519113"/>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Transportation</a:t>
            </a:r>
          </a:p>
          <a:p>
            <a:pPr algn="ctr">
              <a:defRPr/>
            </a:pPr>
            <a:r>
              <a:rPr lang="en-US" sz="1100" dirty="0">
                <a:solidFill>
                  <a:schemeClr val="tx1"/>
                </a:solidFill>
              </a:rPr>
              <a:t>Operations Centre</a:t>
            </a:r>
          </a:p>
        </p:txBody>
      </p:sp>
      <p:sp>
        <p:nvSpPr>
          <p:cNvPr id="61" name="Rounded Rectangle 60"/>
          <p:cNvSpPr/>
          <p:nvPr/>
        </p:nvSpPr>
        <p:spPr>
          <a:xfrm>
            <a:off x="6477000" y="3984626"/>
            <a:ext cx="1066800" cy="519112"/>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Public Works</a:t>
            </a:r>
          </a:p>
          <a:p>
            <a:pPr algn="ctr">
              <a:defRPr/>
            </a:pPr>
            <a:r>
              <a:rPr lang="en-US" sz="1100" dirty="0">
                <a:solidFill>
                  <a:schemeClr val="tx1"/>
                </a:solidFill>
              </a:rPr>
              <a:t>Operations Centre</a:t>
            </a:r>
          </a:p>
        </p:txBody>
      </p:sp>
      <p:cxnSp>
        <p:nvCxnSpPr>
          <p:cNvPr id="62" name="Elbow Connector 61"/>
          <p:cNvCxnSpPr>
            <a:stCxn id="28" idx="3"/>
            <a:endCxn id="60" idx="1"/>
          </p:cNvCxnSpPr>
          <p:nvPr/>
        </p:nvCxnSpPr>
        <p:spPr>
          <a:xfrm flipV="1">
            <a:off x="5510212" y="3481388"/>
            <a:ext cx="966788" cy="38100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5" idx="3"/>
            <a:endCxn id="61" idx="1"/>
          </p:cNvCxnSpPr>
          <p:nvPr/>
        </p:nvCxnSpPr>
        <p:spPr>
          <a:xfrm>
            <a:off x="5510212" y="4243388"/>
            <a:ext cx="966788" cy="1588"/>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3605212" y="4899026"/>
            <a:ext cx="774700" cy="246062"/>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Bylaw</a:t>
            </a:r>
          </a:p>
        </p:txBody>
      </p:sp>
      <p:sp>
        <p:nvSpPr>
          <p:cNvPr id="79" name="Rounded Rectangle 78"/>
          <p:cNvSpPr/>
          <p:nvPr/>
        </p:nvSpPr>
        <p:spPr>
          <a:xfrm>
            <a:off x="1584325" y="5213351"/>
            <a:ext cx="901700" cy="519112"/>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Bylaw</a:t>
            </a:r>
          </a:p>
          <a:p>
            <a:pPr algn="ctr">
              <a:defRPr/>
            </a:pPr>
            <a:r>
              <a:rPr lang="en-US" sz="1100" dirty="0">
                <a:solidFill>
                  <a:schemeClr val="tx1"/>
                </a:solidFill>
              </a:rPr>
              <a:t>Operations Centre</a:t>
            </a:r>
          </a:p>
        </p:txBody>
      </p:sp>
      <p:cxnSp>
        <p:nvCxnSpPr>
          <p:cNvPr id="80" name="Elbow Connector 79"/>
          <p:cNvCxnSpPr>
            <a:stCxn id="79" idx="3"/>
            <a:endCxn id="74" idx="1"/>
          </p:cNvCxnSpPr>
          <p:nvPr/>
        </p:nvCxnSpPr>
        <p:spPr>
          <a:xfrm flipV="1">
            <a:off x="2486025" y="5022851"/>
            <a:ext cx="1119187" cy="449262"/>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6477000" y="4762501"/>
            <a:ext cx="1066800" cy="519112"/>
          </a:xfrm>
          <a:prstGeom prst="roundRect">
            <a:avLst/>
          </a:prstGeom>
          <a:noFill/>
          <a:ln>
            <a:solidFill>
              <a:srgbClr val="FF66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Public Health</a:t>
            </a:r>
          </a:p>
          <a:p>
            <a:pPr algn="ctr">
              <a:defRPr/>
            </a:pPr>
            <a:r>
              <a:rPr lang="en-US" sz="1100" dirty="0">
                <a:solidFill>
                  <a:schemeClr val="tx1"/>
                </a:solidFill>
              </a:rPr>
              <a:t>Operations Centre</a:t>
            </a:r>
          </a:p>
        </p:txBody>
      </p:sp>
      <p:sp>
        <p:nvSpPr>
          <p:cNvPr id="31" name="Rounded Rectangle 30"/>
          <p:cNvSpPr/>
          <p:nvPr/>
        </p:nvSpPr>
        <p:spPr>
          <a:xfrm>
            <a:off x="6477000" y="5472113"/>
            <a:ext cx="1066800" cy="520700"/>
          </a:xfrm>
          <a:prstGeom prst="roundRect">
            <a:avLst/>
          </a:prstGeom>
          <a:noFill/>
          <a:ln>
            <a:solidFill>
              <a:srgbClr val="FF66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solidFill>
                  <a:schemeClr val="tx1"/>
                </a:solidFill>
              </a:rPr>
              <a:t>ESS</a:t>
            </a:r>
          </a:p>
          <a:p>
            <a:pPr algn="ctr">
              <a:defRPr/>
            </a:pPr>
            <a:r>
              <a:rPr lang="en-US" sz="1100" dirty="0">
                <a:solidFill>
                  <a:schemeClr val="tx1"/>
                </a:solidFill>
              </a:rPr>
              <a:t>Operations Centre</a:t>
            </a:r>
          </a:p>
        </p:txBody>
      </p:sp>
      <p:cxnSp>
        <p:nvCxnSpPr>
          <p:cNvPr id="32" name="Elbow Connector 31"/>
          <p:cNvCxnSpPr>
            <a:stCxn id="29" idx="3"/>
            <a:endCxn id="30" idx="1"/>
          </p:cNvCxnSpPr>
          <p:nvPr/>
        </p:nvCxnSpPr>
        <p:spPr>
          <a:xfrm>
            <a:off x="5510212" y="4625976"/>
            <a:ext cx="966788" cy="396875"/>
          </a:xfrm>
          <a:prstGeom prst="bentConnector3">
            <a:avLst>
              <a:gd name="adj1" fmla="val 6793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6" idx="3"/>
            <a:endCxn id="31" idx="1"/>
          </p:cNvCxnSpPr>
          <p:nvPr/>
        </p:nvCxnSpPr>
        <p:spPr>
          <a:xfrm>
            <a:off x="5510212" y="5084763"/>
            <a:ext cx="966788" cy="64770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872" name="TextBox 29"/>
          <p:cNvSpPr txBox="1">
            <a:spLocks noChangeArrowheads="1"/>
          </p:cNvSpPr>
          <p:nvPr/>
        </p:nvSpPr>
        <p:spPr bwMode="auto">
          <a:xfrm>
            <a:off x="457200" y="1295400"/>
            <a:ext cx="8229600" cy="1015663"/>
          </a:xfrm>
          <a:prstGeom prst="rect">
            <a:avLst/>
          </a:prstGeom>
          <a:noFill/>
          <a:ln w="9525">
            <a:noFill/>
            <a:miter lim="800000"/>
            <a:headEnd/>
            <a:tailEnd/>
          </a:ln>
        </p:spPr>
        <p:txBody>
          <a:bodyPr>
            <a:spAutoFit/>
          </a:bodyPr>
          <a:lstStyle/>
          <a:p>
            <a:pPr>
              <a:spcBef>
                <a:spcPts val="600"/>
              </a:spcBef>
            </a:pPr>
            <a:r>
              <a:rPr lang="en-US" sz="2000" dirty="0"/>
              <a:t>Agencies that do not use an operations centre on a daily basis, such as Public Health and ESS, will open their virtual </a:t>
            </a:r>
            <a:r>
              <a:rPr lang="en-US" sz="2000" dirty="0" err="1"/>
              <a:t>centres</a:t>
            </a:r>
            <a:r>
              <a:rPr lang="en-US" sz="2000" dirty="0"/>
              <a:t> in the designated </a:t>
            </a:r>
            <a:r>
              <a:rPr lang="en-US" sz="2000" dirty="0" smtClean="0"/>
              <a:t>facility. The operations centre may </a:t>
            </a:r>
            <a:r>
              <a:rPr lang="en-US" sz="2000" dirty="0"/>
              <a:t>normally be </a:t>
            </a:r>
            <a:r>
              <a:rPr lang="en-US" sz="2000" dirty="0" smtClean="0"/>
              <a:t>a </a:t>
            </a:r>
            <a:r>
              <a:rPr lang="en-US" sz="2000" dirty="0"/>
              <a:t>meeting room.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p:cNvSpPr>
            <a:spLocks noGrp="1"/>
          </p:cNvSpPr>
          <p:nvPr>
            <p:ph type="ftr" sz="quarter" idx="11"/>
          </p:nvPr>
        </p:nvSpPr>
        <p:spPr>
          <a:noFill/>
        </p:spPr>
        <p:txBody>
          <a:bodyPr/>
          <a:lstStyle/>
          <a:p>
            <a:r>
              <a:rPr lang="en-US" smtClean="0"/>
              <a:t>Emergency Measures Radio Group (EMRG) - Ottawa ARES</a:t>
            </a:r>
          </a:p>
        </p:txBody>
      </p:sp>
      <p:sp>
        <p:nvSpPr>
          <p:cNvPr id="45059" name="Slide Number Placeholder 2"/>
          <p:cNvSpPr>
            <a:spLocks noGrp="1"/>
          </p:cNvSpPr>
          <p:nvPr>
            <p:ph type="sldNum" sz="quarter" idx="12"/>
          </p:nvPr>
        </p:nvSpPr>
        <p:spPr>
          <a:noFill/>
        </p:spPr>
        <p:txBody>
          <a:bodyPr/>
          <a:lstStyle/>
          <a:p>
            <a:fld id="{375709AA-6C50-4F7C-9EBF-5B59135A1E43}" type="slidenum">
              <a:rPr lang="en-US" smtClean="0"/>
              <a:pPr/>
              <a:t>22</a:t>
            </a:fld>
            <a:endParaRPr lang="en-US" smtClean="0"/>
          </a:p>
        </p:txBody>
      </p:sp>
      <p:sp>
        <p:nvSpPr>
          <p:cNvPr id="4" name="Title 4"/>
          <p:cNvSpPr txBox="1">
            <a:spLocks/>
          </p:cNvSpPr>
          <p:nvPr/>
        </p:nvSpPr>
        <p:spPr>
          <a:xfrm>
            <a:off x="457200" y="274638"/>
            <a:ext cx="8229600" cy="1143000"/>
          </a:xfrm>
          <a:prstGeom prst="rect">
            <a:avLst/>
          </a:prstGeom>
        </p:spPr>
        <p:txBody>
          <a:bodyPr/>
          <a:lstStyle/>
          <a:p>
            <a:pPr algn="ctr">
              <a:defRPr/>
            </a:pPr>
            <a:r>
              <a:rPr lang="en-US" sz="3600" b="1" kern="0" dirty="0">
                <a:solidFill>
                  <a:srgbClr val="002060"/>
                </a:solidFill>
                <a:effectLst>
                  <a:outerShdw blurRad="38100" dist="38100" dir="2700000" algn="tl">
                    <a:srgbClr val="000000">
                      <a:alpha val="43137"/>
                    </a:srgbClr>
                  </a:outerShdw>
                </a:effectLst>
                <a:latin typeface="+mj-lt"/>
                <a:ea typeface="+mj-ea"/>
                <a:cs typeface="+mj-cs"/>
              </a:rPr>
              <a:t>Scale and Structure Will Vary</a:t>
            </a:r>
          </a:p>
        </p:txBody>
      </p:sp>
      <p:sp>
        <p:nvSpPr>
          <p:cNvPr id="5" name="Content Placeholder 5"/>
          <p:cNvSpPr txBox="1">
            <a:spLocks/>
          </p:cNvSpPr>
          <p:nvPr/>
        </p:nvSpPr>
        <p:spPr>
          <a:xfrm>
            <a:off x="457200" y="1219200"/>
            <a:ext cx="8229600" cy="5105400"/>
          </a:xfrm>
          <a:prstGeom prst="rect">
            <a:avLst/>
          </a:prstGeom>
        </p:spPr>
        <p:txBody>
          <a:bodyPr/>
          <a:lstStyle/>
          <a:p>
            <a:pPr marL="342900" indent="-342900">
              <a:spcBef>
                <a:spcPct val="40000"/>
              </a:spcBef>
              <a:buFontTx/>
              <a:buChar char="•"/>
              <a:defRPr/>
            </a:pPr>
            <a:r>
              <a:rPr lang="en-US" sz="2000" kern="0" dirty="0">
                <a:latin typeface="+mn-lt"/>
              </a:rPr>
              <a:t>Each incident and each Municipality will utilize a different response structure. This is why IMS is an ideal structure for Amateur radio because it can scale from a single radio operator, up to thousands.</a:t>
            </a:r>
          </a:p>
          <a:p>
            <a:pPr marL="342900" indent="-342900">
              <a:spcBef>
                <a:spcPts val="1200"/>
              </a:spcBef>
              <a:buFontTx/>
              <a:buChar char="•"/>
              <a:defRPr/>
            </a:pPr>
            <a:r>
              <a:rPr lang="en-US" sz="2000" kern="0" dirty="0">
                <a:latin typeface="+mn-lt"/>
              </a:rPr>
              <a:t>In a small Municipality, or for a small incident, all functions may be managed </a:t>
            </a:r>
            <a:r>
              <a:rPr lang="en-US" sz="2000" kern="0" dirty="0" smtClean="0">
                <a:latin typeface="+mn-lt"/>
              </a:rPr>
              <a:t>from the </a:t>
            </a:r>
            <a:r>
              <a:rPr lang="en-US" sz="2000" kern="0" dirty="0">
                <a:latin typeface="+mn-lt"/>
              </a:rPr>
              <a:t>EOC. As the incident scales up, or in larger Municipalities, some functions may move to separate, dedicated </a:t>
            </a:r>
            <a:r>
              <a:rPr lang="en-US" sz="2000" kern="0" dirty="0" smtClean="0">
                <a:latin typeface="+mn-lt"/>
              </a:rPr>
              <a:t>Command </a:t>
            </a:r>
            <a:r>
              <a:rPr lang="en-US" sz="2000" kern="0" dirty="0" err="1" smtClean="0">
                <a:latin typeface="+mn-lt"/>
              </a:rPr>
              <a:t>Centres</a:t>
            </a:r>
            <a:r>
              <a:rPr lang="en-US" sz="2000" kern="0" dirty="0" smtClean="0">
                <a:latin typeface="+mn-lt"/>
              </a:rPr>
              <a:t>. </a:t>
            </a:r>
            <a:endParaRPr lang="en-US" sz="2000" kern="0" dirty="0">
              <a:latin typeface="+mn-lt"/>
            </a:endParaRPr>
          </a:p>
          <a:p>
            <a:pPr marL="742950" lvl="1" indent="-285750">
              <a:spcBef>
                <a:spcPct val="20000"/>
              </a:spcBef>
              <a:buFont typeface="Wingdings" pitchFamily="2" charset="2"/>
              <a:buChar char="q"/>
              <a:defRPr/>
            </a:pPr>
            <a:r>
              <a:rPr lang="en-US" kern="0" dirty="0">
                <a:latin typeface="+mn-lt"/>
              </a:rPr>
              <a:t>Police, Fire and Paramedics operate their own </a:t>
            </a:r>
            <a:r>
              <a:rPr lang="en-US" kern="0" dirty="0" smtClean="0">
                <a:latin typeface="+mn-lt"/>
              </a:rPr>
              <a:t>command </a:t>
            </a:r>
            <a:r>
              <a:rPr lang="en-US" kern="0" dirty="0" err="1" smtClean="0">
                <a:latin typeface="+mn-lt"/>
              </a:rPr>
              <a:t>centres</a:t>
            </a:r>
            <a:r>
              <a:rPr lang="en-US" kern="0" dirty="0" smtClean="0">
                <a:latin typeface="+mn-lt"/>
              </a:rPr>
              <a:t> </a:t>
            </a:r>
            <a:r>
              <a:rPr lang="en-US" kern="0" dirty="0">
                <a:latin typeface="+mn-lt"/>
              </a:rPr>
              <a:t>all the time and continue to do so in an emergency. </a:t>
            </a:r>
          </a:p>
          <a:p>
            <a:pPr marL="342900" indent="-342900">
              <a:spcBef>
                <a:spcPts val="1200"/>
              </a:spcBef>
              <a:buFont typeface="Arial" pitchFamily="34" charset="0"/>
              <a:buChar char="•"/>
              <a:defRPr/>
            </a:pPr>
            <a:r>
              <a:rPr lang="en-US" sz="2000" kern="0" dirty="0">
                <a:latin typeface="+mn-lt"/>
              </a:rPr>
              <a:t>Some Municipalities may use internal resources for Emergency Social Services (ESS), or may have an MOU with the Red Cross and Salvation Army to provide services.</a:t>
            </a:r>
          </a:p>
          <a:p>
            <a:pPr marL="342900" indent="-342900">
              <a:spcBef>
                <a:spcPts val="1200"/>
              </a:spcBef>
              <a:buFont typeface="Arial" pitchFamily="34" charset="0"/>
              <a:buChar char="•"/>
              <a:defRPr/>
            </a:pPr>
            <a:r>
              <a:rPr lang="en-US" sz="2000" kern="0" dirty="0">
                <a:latin typeface="+mn-lt"/>
              </a:rPr>
              <a:t>Some organizations such as Red Cross, Salvation Army and the Hospitals, may cover more than one </a:t>
            </a:r>
            <a:r>
              <a:rPr lang="en-US" sz="2000" kern="0" dirty="0" smtClean="0">
                <a:latin typeface="+mn-lt"/>
              </a:rPr>
              <a:t>Municipality.</a:t>
            </a:r>
            <a:endParaRPr lang="en-US" sz="2000" kern="0"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1"/>
          <p:cNvSpPr>
            <a:spLocks noGrp="1"/>
          </p:cNvSpPr>
          <p:nvPr>
            <p:ph type="ftr" sz="quarter" idx="11"/>
          </p:nvPr>
        </p:nvSpPr>
        <p:spPr>
          <a:noFill/>
        </p:spPr>
        <p:txBody>
          <a:bodyPr/>
          <a:lstStyle/>
          <a:p>
            <a:r>
              <a:rPr lang="en-US" smtClean="0"/>
              <a:t>Emergency Measures Radio Group (EMRG) - Ottawa ARES</a:t>
            </a:r>
          </a:p>
        </p:txBody>
      </p:sp>
      <p:sp>
        <p:nvSpPr>
          <p:cNvPr id="46083" name="Slide Number Placeholder 2"/>
          <p:cNvSpPr>
            <a:spLocks noGrp="1"/>
          </p:cNvSpPr>
          <p:nvPr>
            <p:ph type="sldNum" sz="quarter" idx="12"/>
          </p:nvPr>
        </p:nvSpPr>
        <p:spPr>
          <a:noFill/>
        </p:spPr>
        <p:txBody>
          <a:bodyPr/>
          <a:lstStyle/>
          <a:p>
            <a:fld id="{E1176908-507F-4195-97D5-89EFC639AA9F}" type="slidenum">
              <a:rPr lang="en-US" smtClean="0"/>
              <a:pPr/>
              <a:t>23</a:t>
            </a:fld>
            <a:endParaRPr lang="en-US" smtClean="0"/>
          </a:p>
        </p:txBody>
      </p:sp>
      <p:sp>
        <p:nvSpPr>
          <p:cNvPr id="4" name="Title 4"/>
          <p:cNvSpPr txBox="1">
            <a:spLocks/>
          </p:cNvSpPr>
          <p:nvPr/>
        </p:nvSpPr>
        <p:spPr>
          <a:xfrm>
            <a:off x="457200" y="274638"/>
            <a:ext cx="8229600" cy="1143000"/>
          </a:xfrm>
          <a:prstGeom prst="rect">
            <a:avLst/>
          </a:prstGeom>
        </p:spPr>
        <p:txBody>
          <a:bodyPr/>
          <a:lstStyle/>
          <a:p>
            <a:pPr algn="ctr">
              <a:defRPr/>
            </a:pPr>
            <a:r>
              <a:rPr lang="en-US" sz="4000" b="1" kern="0" dirty="0">
                <a:solidFill>
                  <a:srgbClr val="002060"/>
                </a:solidFill>
                <a:effectLst>
                  <a:outerShdw blurRad="38100" dist="38100" dir="2700000" algn="tl">
                    <a:srgbClr val="000000">
                      <a:alpha val="43137"/>
                    </a:srgbClr>
                  </a:outerShdw>
                </a:effectLst>
                <a:latin typeface="+mj-lt"/>
                <a:ea typeface="+mj-ea"/>
                <a:cs typeface="+mj-cs"/>
              </a:rPr>
              <a:t>Multiple Clients &amp; EOCs</a:t>
            </a:r>
          </a:p>
        </p:txBody>
      </p:sp>
      <p:sp>
        <p:nvSpPr>
          <p:cNvPr id="5" name="Content Placeholder 5"/>
          <p:cNvSpPr txBox="1">
            <a:spLocks/>
          </p:cNvSpPr>
          <p:nvPr/>
        </p:nvSpPr>
        <p:spPr>
          <a:xfrm>
            <a:off x="457200" y="1417638"/>
            <a:ext cx="8229600" cy="4906962"/>
          </a:xfrm>
          <a:prstGeom prst="rect">
            <a:avLst/>
          </a:prstGeom>
        </p:spPr>
        <p:txBody>
          <a:bodyPr/>
          <a:lstStyle/>
          <a:p>
            <a:pPr marL="342900" indent="-342900">
              <a:spcBef>
                <a:spcPct val="40000"/>
              </a:spcBef>
              <a:buFontTx/>
              <a:buChar char="•"/>
              <a:defRPr/>
            </a:pPr>
            <a:r>
              <a:rPr lang="en-US" sz="2000" kern="0" dirty="0">
                <a:latin typeface="+mn-lt"/>
              </a:rPr>
              <a:t>The relationships in a large emergency or disaster are unlikely to be as simple as a single Municipal EOC through which everything is directly managed. </a:t>
            </a:r>
          </a:p>
          <a:p>
            <a:pPr marL="342900" indent="-342900">
              <a:spcBef>
                <a:spcPts val="1800"/>
              </a:spcBef>
              <a:buFontTx/>
              <a:buChar char="•"/>
              <a:defRPr/>
            </a:pPr>
            <a:r>
              <a:rPr lang="en-US" sz="2000" kern="0" dirty="0">
                <a:latin typeface="+mn-lt"/>
              </a:rPr>
              <a:t>There may be multiple EOCs involved, all </a:t>
            </a:r>
            <a:r>
              <a:rPr lang="en-US" sz="2000" kern="0" dirty="0" smtClean="0">
                <a:latin typeface="+mn-lt"/>
              </a:rPr>
              <a:t>working </a:t>
            </a:r>
            <a:r>
              <a:rPr lang="en-US" sz="2000" kern="0" dirty="0">
                <a:latin typeface="+mn-lt"/>
              </a:rPr>
              <a:t>in parallel.</a:t>
            </a:r>
          </a:p>
          <a:p>
            <a:pPr marL="742950" lvl="1" indent="-285750">
              <a:spcBef>
                <a:spcPts val="600"/>
              </a:spcBef>
              <a:buFont typeface="Wingdings" pitchFamily="2" charset="2"/>
              <a:buChar char="q"/>
              <a:defRPr/>
            </a:pPr>
            <a:r>
              <a:rPr lang="en-US" sz="1600" kern="0" dirty="0" smtClean="0">
                <a:latin typeface="+mn-lt"/>
              </a:rPr>
              <a:t>Provincial</a:t>
            </a:r>
          </a:p>
          <a:p>
            <a:pPr marL="742950" lvl="1" indent="-285750">
              <a:spcBef>
                <a:spcPts val="600"/>
              </a:spcBef>
              <a:buFont typeface="Wingdings" pitchFamily="2" charset="2"/>
              <a:buChar char="q"/>
              <a:defRPr/>
            </a:pPr>
            <a:r>
              <a:rPr lang="en-US" sz="1600" kern="0" dirty="0" smtClean="0">
                <a:latin typeface="+mn-lt"/>
              </a:rPr>
              <a:t>County </a:t>
            </a:r>
            <a:r>
              <a:rPr lang="en-US" sz="1600" kern="0" dirty="0">
                <a:latin typeface="+mn-lt"/>
              </a:rPr>
              <a:t>and multiple local Municipalities</a:t>
            </a:r>
          </a:p>
          <a:p>
            <a:pPr marL="742950" lvl="1" indent="-285750">
              <a:spcBef>
                <a:spcPts val="600"/>
              </a:spcBef>
              <a:buFont typeface="Wingdings" pitchFamily="2" charset="2"/>
              <a:buChar char="q"/>
              <a:defRPr/>
            </a:pPr>
            <a:r>
              <a:rPr lang="en-US" sz="1600" kern="0" dirty="0">
                <a:latin typeface="+mn-lt"/>
              </a:rPr>
              <a:t>Major Airports</a:t>
            </a:r>
          </a:p>
          <a:p>
            <a:pPr marL="742950" lvl="1" indent="-285750">
              <a:spcBef>
                <a:spcPts val="600"/>
              </a:spcBef>
              <a:buFont typeface="Wingdings" pitchFamily="2" charset="2"/>
              <a:buChar char="q"/>
              <a:defRPr/>
            </a:pPr>
            <a:r>
              <a:rPr lang="en-US" sz="1600" kern="0" dirty="0">
                <a:latin typeface="+mn-lt"/>
              </a:rPr>
              <a:t>Hospitals</a:t>
            </a:r>
          </a:p>
          <a:p>
            <a:pPr marL="742950" lvl="1" indent="-285750">
              <a:spcBef>
                <a:spcPts val="600"/>
              </a:spcBef>
              <a:buFont typeface="Wingdings" pitchFamily="2" charset="2"/>
              <a:buChar char="q"/>
              <a:defRPr/>
            </a:pPr>
            <a:r>
              <a:rPr lang="en-US" sz="1600" kern="0" dirty="0">
                <a:latin typeface="+mn-lt"/>
              </a:rPr>
              <a:t>Businesses</a:t>
            </a:r>
          </a:p>
          <a:p>
            <a:pPr marL="742950" lvl="1" indent="-285750">
              <a:spcBef>
                <a:spcPts val="600"/>
              </a:spcBef>
              <a:buFont typeface="Wingdings" pitchFamily="2" charset="2"/>
              <a:buChar char="q"/>
              <a:defRPr/>
            </a:pPr>
            <a:r>
              <a:rPr lang="en-US" sz="1600" kern="0" dirty="0">
                <a:latin typeface="+mn-lt"/>
              </a:rPr>
              <a:t>Government offices within the affected area</a:t>
            </a:r>
          </a:p>
          <a:p>
            <a:pPr marL="342900" indent="-342900">
              <a:spcBef>
                <a:spcPts val="1800"/>
              </a:spcBef>
              <a:buFontTx/>
              <a:buChar char="•"/>
              <a:defRPr/>
            </a:pPr>
            <a:r>
              <a:rPr lang="en-US" sz="2000" kern="0" dirty="0">
                <a:latin typeface="+mn-lt"/>
              </a:rPr>
              <a:t>There may be multiple support organizations working within the impacted area, operating under more than one support agreement. </a:t>
            </a:r>
          </a:p>
          <a:p>
            <a:pPr marL="342900" indent="-342900">
              <a:spcBef>
                <a:spcPts val="1800"/>
              </a:spcBef>
              <a:buFontTx/>
              <a:buChar char="•"/>
              <a:defRPr/>
            </a:pPr>
            <a:r>
              <a:rPr lang="en-US" sz="2000" b="1" kern="0" dirty="0">
                <a:solidFill>
                  <a:srgbClr val="002060"/>
                </a:solidFill>
                <a:latin typeface="+mn-lt"/>
              </a:rPr>
              <a:t>IMS provides a scalable solution to make this work together!</a:t>
            </a:r>
          </a:p>
          <a:p>
            <a:pPr marL="342900" indent="-342900">
              <a:spcBef>
                <a:spcPct val="40000"/>
              </a:spcBef>
              <a:buFontTx/>
              <a:buChar char="•"/>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p:cNvSpPr>
            <a:spLocks noGrp="1"/>
          </p:cNvSpPr>
          <p:nvPr>
            <p:ph type="ftr" sz="quarter" idx="11"/>
          </p:nvPr>
        </p:nvSpPr>
        <p:spPr>
          <a:noFill/>
        </p:spPr>
        <p:txBody>
          <a:bodyPr/>
          <a:lstStyle/>
          <a:p>
            <a:r>
              <a:rPr lang="en-US" smtClean="0"/>
              <a:t>Emergency Measures Radio Group (EMRG) - Ottawa ARES</a:t>
            </a:r>
          </a:p>
        </p:txBody>
      </p:sp>
      <p:sp>
        <p:nvSpPr>
          <p:cNvPr id="40963" name="Slide Number Placeholder 3"/>
          <p:cNvSpPr>
            <a:spLocks noGrp="1"/>
          </p:cNvSpPr>
          <p:nvPr>
            <p:ph type="sldNum" sz="quarter" idx="12"/>
          </p:nvPr>
        </p:nvSpPr>
        <p:spPr>
          <a:noFill/>
        </p:spPr>
        <p:txBody>
          <a:bodyPr/>
          <a:lstStyle/>
          <a:p>
            <a:fld id="{280A9B01-D030-460D-87F0-CCD6E057A796}" type="slidenum">
              <a:rPr lang="en-US" smtClean="0"/>
              <a:pPr/>
              <a:t>24</a:t>
            </a:fld>
            <a:endParaRPr lang="en-US" smtClean="0"/>
          </a:p>
        </p:txBody>
      </p:sp>
      <p:sp>
        <p:nvSpPr>
          <p:cNvPr id="5" name="Rectangle 2"/>
          <p:cNvSpPr txBox="1">
            <a:spLocks noChangeArrowheads="1"/>
          </p:cNvSpPr>
          <p:nvPr/>
        </p:nvSpPr>
        <p:spPr>
          <a:xfrm>
            <a:off x="457200" y="274638"/>
            <a:ext cx="8229600" cy="1020762"/>
          </a:xfrm>
          <a:prstGeom prst="rect">
            <a:avLst/>
          </a:prstGeom>
        </p:spPr>
        <p:txBody>
          <a:bodyPr/>
          <a:lstStyle/>
          <a:p>
            <a:pPr algn="ctr">
              <a:defRPr/>
            </a:pPr>
            <a:r>
              <a:rPr lang="en-US" sz="2800" b="1" kern="0" dirty="0">
                <a:solidFill>
                  <a:srgbClr val="002060"/>
                </a:solidFill>
                <a:effectLst>
                  <a:outerShdw blurRad="38100" dist="38100" dir="2700000" algn="tl">
                    <a:srgbClr val="000000">
                      <a:alpha val="43137"/>
                    </a:srgbClr>
                  </a:outerShdw>
                </a:effectLst>
                <a:latin typeface="+mj-lt"/>
                <a:ea typeface="+mj-ea"/>
                <a:cs typeface="+mj-cs"/>
              </a:rPr>
              <a:t>Amateur Radio </a:t>
            </a:r>
            <a:r>
              <a:rPr lang="en-US" sz="2800" b="1" kern="0" dirty="0" smtClean="0">
                <a:solidFill>
                  <a:srgbClr val="002060"/>
                </a:solidFill>
                <a:effectLst>
                  <a:outerShdw blurRad="38100" dist="38100" dir="2700000" algn="tl">
                    <a:srgbClr val="000000">
                      <a:alpha val="43137"/>
                    </a:srgbClr>
                  </a:outerShdw>
                </a:effectLst>
                <a:latin typeface="+mj-lt"/>
                <a:ea typeface="+mj-ea"/>
                <a:cs typeface="+mj-cs"/>
              </a:rPr>
              <a:t>Is </a:t>
            </a:r>
            <a:r>
              <a:rPr lang="en-US" sz="2800" b="1" kern="0" dirty="0">
                <a:solidFill>
                  <a:srgbClr val="002060"/>
                </a:solidFill>
                <a:effectLst>
                  <a:outerShdw blurRad="38100" dist="38100" dir="2700000" algn="tl">
                    <a:srgbClr val="000000">
                      <a:alpha val="43137"/>
                    </a:srgbClr>
                  </a:outerShdw>
                </a:effectLst>
                <a:latin typeface="+mj-lt"/>
                <a:ea typeface="+mj-ea"/>
                <a:cs typeface="+mj-cs"/>
              </a:rPr>
              <a:t>A</a:t>
            </a:r>
            <a:r>
              <a:rPr lang="en-US" sz="2400" b="1" kern="0" dirty="0">
                <a:solidFill>
                  <a:srgbClr val="002060"/>
                </a:solidFill>
                <a:effectLst>
                  <a:outerShdw blurRad="38100" dist="38100" dir="2700000" algn="tl">
                    <a:srgbClr val="000000">
                      <a:alpha val="43137"/>
                    </a:srgbClr>
                  </a:outerShdw>
                </a:effectLst>
                <a:latin typeface="+mj-lt"/>
                <a:ea typeface="+mj-ea"/>
                <a:cs typeface="+mj-cs"/>
              </a:rPr>
              <a:t/>
            </a:r>
            <a:br>
              <a:rPr lang="en-US" sz="2400" b="1" kern="0" dirty="0">
                <a:solidFill>
                  <a:srgbClr val="002060"/>
                </a:solidFill>
                <a:effectLst>
                  <a:outerShdw blurRad="38100" dist="38100" dir="2700000" algn="tl">
                    <a:srgbClr val="000000">
                      <a:alpha val="43137"/>
                    </a:srgbClr>
                  </a:outerShdw>
                </a:effectLst>
                <a:latin typeface="+mj-lt"/>
                <a:ea typeface="+mj-ea"/>
                <a:cs typeface="+mj-cs"/>
              </a:rPr>
            </a:br>
            <a:r>
              <a:rPr lang="en-US" sz="4000" b="1" kern="0" dirty="0">
                <a:solidFill>
                  <a:srgbClr val="002060"/>
                </a:solidFill>
                <a:effectLst>
                  <a:outerShdw blurRad="38100" dist="38100" dir="2700000" algn="tl">
                    <a:srgbClr val="000000">
                      <a:alpha val="43137"/>
                    </a:srgbClr>
                  </a:outerShdw>
                </a:effectLst>
                <a:latin typeface="+mj-lt"/>
                <a:ea typeface="+mj-ea"/>
                <a:cs typeface="+mj-cs"/>
              </a:rPr>
              <a:t>Managed Service</a:t>
            </a:r>
          </a:p>
        </p:txBody>
      </p:sp>
      <p:sp>
        <p:nvSpPr>
          <p:cNvPr id="6" name="Rectangle 3"/>
          <p:cNvSpPr txBox="1">
            <a:spLocks noChangeArrowheads="1"/>
          </p:cNvSpPr>
          <p:nvPr/>
        </p:nvSpPr>
        <p:spPr>
          <a:xfrm>
            <a:off x="457200" y="1524000"/>
            <a:ext cx="8229600" cy="4800600"/>
          </a:xfrm>
          <a:prstGeom prst="rect">
            <a:avLst/>
          </a:prstGeom>
        </p:spPr>
        <p:txBody>
          <a:bodyPr/>
          <a:lstStyle/>
          <a:p>
            <a:pPr marL="57150">
              <a:spcBef>
                <a:spcPts val="600"/>
              </a:spcBef>
              <a:defRPr/>
            </a:pPr>
            <a:r>
              <a:rPr lang="en-US" sz="2200" kern="0" dirty="0">
                <a:latin typeface="+mn-lt"/>
              </a:rPr>
              <a:t>There are too many combinations and possibilities to define end to end Amateur radio communications solutions in advance, or for clients to select and assign resources. </a:t>
            </a:r>
          </a:p>
          <a:p>
            <a:pPr marL="688975" lvl="1" indent="-231775">
              <a:spcBef>
                <a:spcPts val="600"/>
              </a:spcBef>
              <a:buFont typeface="Wingdings" pitchFamily="2" charset="2"/>
              <a:buChar char="§"/>
              <a:defRPr/>
            </a:pPr>
            <a:r>
              <a:rPr lang="en-US" kern="0" dirty="0">
                <a:latin typeface="+mn-lt"/>
              </a:rPr>
              <a:t>Resource components can be pre-defined, then assigned by </a:t>
            </a:r>
            <a:r>
              <a:rPr lang="en-US" b="1" u="sng" kern="0" dirty="0">
                <a:latin typeface="+mn-lt"/>
              </a:rPr>
              <a:t>knowledgeable</a:t>
            </a:r>
            <a:r>
              <a:rPr lang="en-US" kern="0" dirty="0">
                <a:latin typeface="+mn-lt"/>
              </a:rPr>
              <a:t> people who understand the capabilities and limitations of these resources.</a:t>
            </a:r>
          </a:p>
          <a:p>
            <a:pPr marL="688975" lvl="1" indent="-231775">
              <a:spcBef>
                <a:spcPts val="600"/>
              </a:spcBef>
              <a:buFont typeface="Wingdings" pitchFamily="2" charset="2"/>
              <a:buChar char="§"/>
              <a:defRPr/>
            </a:pPr>
            <a:r>
              <a:rPr lang="en-US" kern="0" dirty="0">
                <a:latin typeface="+mn-lt"/>
              </a:rPr>
              <a:t>Solutions provided are based on client requirements and the resources available at the time. </a:t>
            </a:r>
            <a:r>
              <a:rPr lang="en-US" kern="0" dirty="0" smtClean="0">
                <a:latin typeface="+mn-lt"/>
              </a:rPr>
              <a:t>(Clients and Amateur radio may be all volunteer)</a:t>
            </a:r>
            <a:endParaRPr lang="en-US" kern="0" dirty="0">
              <a:latin typeface="+mn-lt"/>
            </a:endParaRPr>
          </a:p>
          <a:p>
            <a:pPr marL="57150">
              <a:spcBef>
                <a:spcPts val="1800"/>
              </a:spcBef>
              <a:defRPr/>
            </a:pPr>
            <a:r>
              <a:rPr lang="en-US" sz="2200" kern="0" dirty="0">
                <a:latin typeface="+mn-lt"/>
              </a:rPr>
              <a:t>Must be able to simultaneously support multiple agencies, with different requirements, boundaries and timelines.</a:t>
            </a:r>
          </a:p>
          <a:p>
            <a:pPr marL="914400" lvl="1" indent="-457200">
              <a:spcBef>
                <a:spcPct val="20000"/>
              </a:spcBef>
              <a:buFont typeface="Wingdings" pitchFamily="2" charset="2"/>
              <a:buChar char="§"/>
              <a:defRPr/>
            </a:pPr>
            <a:r>
              <a:rPr lang="en-US" kern="0" dirty="0">
                <a:latin typeface="+mn-lt"/>
              </a:rPr>
              <a:t>Red Cross boundaries may go outside the City and their role may continue after other organizations stand down.</a:t>
            </a:r>
            <a:r>
              <a:rPr lang="en-US" sz="2000" kern="0" dirty="0">
                <a:latin typeface="+mn-lt"/>
              </a:rPr>
              <a:t> </a:t>
            </a:r>
          </a:p>
          <a:p>
            <a:pPr marL="914400" lvl="1" indent="-457200">
              <a:spcBef>
                <a:spcPct val="20000"/>
              </a:spcBef>
              <a:buFont typeface="Wingdings" pitchFamily="2" charset="2"/>
              <a:buChar char="§"/>
              <a:defRPr/>
            </a:pPr>
            <a:r>
              <a:rPr lang="en-US" kern="0" dirty="0">
                <a:latin typeface="+mn-lt"/>
              </a:rPr>
              <a:t>May be EOCs at the County and local Municipal level to support.</a:t>
            </a:r>
            <a:endParaRPr lang="en-US" sz="2000" kern="0" dirty="0">
              <a:latin typeface="+mn-lt"/>
            </a:endParaRPr>
          </a:p>
          <a:p>
            <a:pPr marL="342900" indent="-342900">
              <a:spcBef>
                <a:spcPct val="40000"/>
              </a:spcBef>
              <a:buFontTx/>
              <a:buChar char="•"/>
              <a:defRPr/>
            </a:pPr>
            <a:endParaRPr lang="en-US" sz="2400" kern="0" dirty="0">
              <a:latin typeface="+mn-lt"/>
            </a:endParaRPr>
          </a:p>
          <a:p>
            <a:pPr marL="342900" indent="-342900">
              <a:spcBef>
                <a:spcPct val="40000"/>
              </a:spcBef>
              <a:defRPr/>
            </a:pPr>
            <a:endParaRPr lang="en-US" sz="2400" kern="0" dirty="0">
              <a:latin typeface="+mn-lt"/>
            </a:endParaRPr>
          </a:p>
          <a:p>
            <a:pPr marL="342900" indent="-342900">
              <a:spcBef>
                <a:spcPct val="40000"/>
              </a:spcBef>
              <a:buFontTx/>
              <a:buChar char="•"/>
              <a:defRPr/>
            </a:pPr>
            <a:endParaRPr lang="en-US" sz="2400" kern="0" dirty="0">
              <a:latin typeface="+mn-lt"/>
            </a:endParaRPr>
          </a:p>
          <a:p>
            <a:pPr marL="342900" indent="-342900">
              <a:spcBef>
                <a:spcPct val="40000"/>
              </a:spcBef>
              <a:buFontTx/>
              <a:buChar char="•"/>
              <a:defRPr/>
            </a:pPr>
            <a:endParaRPr lang="en-US" sz="2400" kern="0" dirty="0">
              <a:latin typeface="+mn-lt"/>
            </a:endParaRPr>
          </a:p>
          <a:p>
            <a:pPr marL="342900" indent="-342900">
              <a:spcBef>
                <a:spcPct val="40000"/>
              </a:spcBef>
              <a:buFontTx/>
              <a:buChar char="•"/>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1"/>
          <p:cNvSpPr>
            <a:spLocks noGrp="1"/>
          </p:cNvSpPr>
          <p:nvPr>
            <p:ph type="ftr" sz="quarter" idx="11"/>
          </p:nvPr>
        </p:nvSpPr>
        <p:spPr>
          <a:noFill/>
        </p:spPr>
        <p:txBody>
          <a:bodyPr/>
          <a:lstStyle/>
          <a:p>
            <a:r>
              <a:rPr lang="en-US" smtClean="0"/>
              <a:t>Emergency Measures Radio Group (EMRG) - Ottawa ARES</a:t>
            </a:r>
          </a:p>
        </p:txBody>
      </p:sp>
      <p:sp>
        <p:nvSpPr>
          <p:cNvPr id="41987" name="Slide Number Placeholder 2"/>
          <p:cNvSpPr>
            <a:spLocks noGrp="1"/>
          </p:cNvSpPr>
          <p:nvPr>
            <p:ph type="sldNum" sz="quarter" idx="12"/>
          </p:nvPr>
        </p:nvSpPr>
        <p:spPr>
          <a:noFill/>
        </p:spPr>
        <p:txBody>
          <a:bodyPr/>
          <a:lstStyle/>
          <a:p>
            <a:fld id="{EE2F7837-252F-42D5-88FA-F039F254C665}" type="slidenum">
              <a:rPr lang="en-US" smtClean="0"/>
              <a:pPr/>
              <a:t>25</a:t>
            </a:fld>
            <a:endParaRPr lang="en-US" smtClean="0"/>
          </a:p>
        </p:txBody>
      </p:sp>
      <p:sp>
        <p:nvSpPr>
          <p:cNvPr id="4" name="Rectangle 2"/>
          <p:cNvSpPr txBox="1">
            <a:spLocks noChangeArrowheads="1"/>
          </p:cNvSpPr>
          <p:nvPr/>
        </p:nvSpPr>
        <p:spPr>
          <a:xfrm>
            <a:off x="457200" y="274638"/>
            <a:ext cx="8229600" cy="1143000"/>
          </a:xfrm>
          <a:prstGeom prst="rect">
            <a:avLst/>
          </a:prstGeom>
        </p:spPr>
        <p:txBody>
          <a:bodyPr/>
          <a:lstStyle/>
          <a:p>
            <a:pPr algn="ctr">
              <a:defRPr/>
            </a:pPr>
            <a:r>
              <a:rPr lang="en-US" sz="4000" b="1" kern="0" dirty="0" smtClean="0">
                <a:solidFill>
                  <a:srgbClr val="002060"/>
                </a:solidFill>
                <a:effectLst>
                  <a:outerShdw blurRad="38100" dist="38100" dir="2700000" algn="tl">
                    <a:srgbClr val="000000">
                      <a:alpha val="43137"/>
                    </a:srgbClr>
                  </a:outerShdw>
                </a:effectLst>
                <a:latin typeface="+mj-lt"/>
                <a:ea typeface="+mj-ea"/>
                <a:cs typeface="+mj-cs"/>
              </a:rPr>
              <a:t>Managing </a:t>
            </a:r>
            <a:r>
              <a:rPr lang="en-US" sz="4000" b="1" kern="0" dirty="0">
                <a:solidFill>
                  <a:srgbClr val="002060"/>
                </a:solidFill>
                <a:effectLst>
                  <a:outerShdw blurRad="38100" dist="38100" dir="2700000" algn="tl">
                    <a:srgbClr val="000000">
                      <a:alpha val="43137"/>
                    </a:srgbClr>
                  </a:outerShdw>
                </a:effectLst>
                <a:latin typeface="+mj-lt"/>
                <a:ea typeface="+mj-ea"/>
                <a:cs typeface="+mj-cs"/>
              </a:rPr>
              <a:t>Resources</a:t>
            </a:r>
          </a:p>
        </p:txBody>
      </p:sp>
      <p:sp>
        <p:nvSpPr>
          <p:cNvPr id="5" name="Rectangle 3"/>
          <p:cNvSpPr txBox="1">
            <a:spLocks noChangeArrowheads="1"/>
          </p:cNvSpPr>
          <p:nvPr/>
        </p:nvSpPr>
        <p:spPr>
          <a:xfrm>
            <a:off x="457200" y="1600200"/>
            <a:ext cx="8229600" cy="4525963"/>
          </a:xfrm>
          <a:prstGeom prst="rect">
            <a:avLst/>
          </a:prstGeom>
        </p:spPr>
        <p:txBody>
          <a:bodyPr/>
          <a:lstStyle/>
          <a:p>
            <a:pPr marL="57150">
              <a:spcBef>
                <a:spcPct val="40000"/>
              </a:spcBef>
              <a:defRPr/>
            </a:pPr>
            <a:r>
              <a:rPr lang="en-US" sz="2000" kern="0" dirty="0">
                <a:latin typeface="+mn-lt"/>
              </a:rPr>
              <a:t>Many sites such as the EOC have permanent radios, and </a:t>
            </a:r>
            <a:r>
              <a:rPr lang="en-US" sz="2000" kern="0" dirty="0" smtClean="0">
                <a:latin typeface="+mn-lt"/>
              </a:rPr>
              <a:t>as much as possible, the equipment in temporary sites such as shelters should not change with each shift. This ensures a consistent level of service and allows planning to focus on only people for shift changes.</a:t>
            </a:r>
            <a:endParaRPr lang="en-US" sz="2000" kern="0" dirty="0">
              <a:latin typeface="+mn-lt"/>
            </a:endParaRPr>
          </a:p>
          <a:p>
            <a:pPr marL="57150">
              <a:spcBef>
                <a:spcPts val="1800"/>
              </a:spcBef>
              <a:defRPr/>
            </a:pPr>
            <a:r>
              <a:rPr lang="en-US" sz="2000" kern="0" dirty="0">
                <a:latin typeface="+mn-lt"/>
              </a:rPr>
              <a:t>Most Amateurs are “entry level” volunteers, so they are not all equal in radio skill, training and physical capability.</a:t>
            </a:r>
          </a:p>
          <a:p>
            <a:pPr marL="914400" lvl="1" indent="-457200">
              <a:spcBef>
                <a:spcPct val="20000"/>
              </a:spcBef>
              <a:buFont typeface="Wingdings" pitchFamily="2" charset="2"/>
              <a:buChar char="§"/>
              <a:defRPr/>
            </a:pPr>
            <a:r>
              <a:rPr lang="en-US" sz="2000" kern="0" dirty="0">
                <a:latin typeface="+mn-lt"/>
              </a:rPr>
              <a:t>The right resources need to be assigned to the right location, by someone who understands the resources and volunteer capabilities.</a:t>
            </a:r>
          </a:p>
          <a:p>
            <a:pPr marL="57150">
              <a:spcBef>
                <a:spcPts val="1800"/>
              </a:spcBef>
              <a:defRPr/>
            </a:pPr>
            <a:r>
              <a:rPr lang="en-US" sz="2000" kern="0" dirty="0">
                <a:latin typeface="+mn-lt"/>
              </a:rPr>
              <a:t>Requires amateur radio to be organized as a group, with some equipment owned and operated by the group, such as portable repeaters and other infrastructure. </a:t>
            </a:r>
          </a:p>
          <a:p>
            <a:pPr marL="342900" indent="-342900">
              <a:spcBef>
                <a:spcPct val="40000"/>
              </a:spcBef>
              <a:buFontTx/>
              <a:buChar char="•"/>
              <a:defRPr/>
            </a:pPr>
            <a:endParaRPr lang="en-US" sz="2000" kern="0" dirty="0">
              <a:latin typeface="+mn-lt"/>
            </a:endParaRPr>
          </a:p>
          <a:p>
            <a:pPr marL="342900" indent="-342900">
              <a:spcBef>
                <a:spcPct val="40000"/>
              </a:spcBef>
              <a:defRPr/>
            </a:pPr>
            <a:endParaRPr lang="en-US" sz="2000" kern="0" dirty="0">
              <a:latin typeface="+mn-lt"/>
            </a:endParaRPr>
          </a:p>
          <a:p>
            <a:pPr marL="342900" indent="-342900">
              <a:spcBef>
                <a:spcPct val="40000"/>
              </a:spcBef>
              <a:buFontTx/>
              <a:buChar char="•"/>
              <a:defRPr/>
            </a:pPr>
            <a:endParaRPr lang="en-US" sz="2000" kern="0" dirty="0">
              <a:latin typeface="+mn-lt"/>
            </a:endParaRPr>
          </a:p>
          <a:p>
            <a:pPr marL="342900" indent="-342900">
              <a:spcBef>
                <a:spcPct val="40000"/>
              </a:spcBef>
              <a:buFontTx/>
              <a:buChar char="•"/>
              <a:defRPr/>
            </a:pPr>
            <a:endParaRPr lang="en-US" sz="2000" kern="0" dirty="0">
              <a:latin typeface="+mn-lt"/>
            </a:endParaRPr>
          </a:p>
          <a:p>
            <a:pPr marL="342900" indent="-342900">
              <a:spcBef>
                <a:spcPct val="40000"/>
              </a:spcBef>
              <a:buFontTx/>
              <a:buChar char="•"/>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26</a:t>
            </a:fld>
            <a:endParaRPr lang="en-US" dirty="0"/>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j-lt"/>
                <a:ea typeface="+mj-ea"/>
                <a:cs typeface="+mj-cs"/>
              </a:rPr>
              <a:t>People</a:t>
            </a:r>
            <a:br>
              <a:rPr kumimoji="0" lang="en-US" sz="4000" b="1" i="0" u="none" strike="noStrike" kern="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j-lt"/>
                <a:ea typeface="+mj-ea"/>
                <a:cs typeface="+mj-cs"/>
              </a:rPr>
            </a:br>
            <a:r>
              <a:rPr kumimoji="0" lang="en-US" sz="2400" b="1" i="0" u="none" strike="noStrike" kern="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j-lt"/>
                <a:ea typeface="+mj-ea"/>
                <a:cs typeface="+mj-cs"/>
              </a:rPr>
              <a:t>The Most Important Resource</a:t>
            </a:r>
            <a:endParaRPr kumimoji="0" lang="en-CA" sz="2400" b="1"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457200" y="1600200"/>
            <a:ext cx="8229600" cy="4724400"/>
          </a:xfrm>
          <a:prstGeom prst="rect">
            <a:avLst/>
          </a:prstGeom>
        </p:spPr>
        <p:txBody>
          <a:bodyPr/>
          <a:lstStyle/>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Contrary to most Amateurs claim, Radio Amateurs are no different than the regular population. Only a </a:t>
            </a:r>
            <a:r>
              <a:rPr kumimoji="0" lang="en-US" sz="2000" b="1" i="0" u="none" strike="noStrike" kern="0" cap="none" spc="0" normalizeH="0" baseline="0" noProof="0" dirty="0" smtClean="0">
                <a:ln>
                  <a:noFill/>
                </a:ln>
                <a:solidFill>
                  <a:schemeClr val="tx1"/>
                </a:solidFill>
                <a:effectLst/>
                <a:uLnTx/>
                <a:uFillTx/>
                <a:latin typeface="+mn-lt"/>
                <a:ea typeface="+mn-ea"/>
                <a:cs typeface="+mn-cs"/>
              </a:rPr>
              <a:t>small</a:t>
            </a:r>
            <a:r>
              <a:rPr kumimoji="0" lang="en-US" sz="2000" b="0" i="0" u="none" strike="noStrike" kern="0" cap="none" spc="0" normalizeH="0" baseline="0" noProof="0" dirty="0" smtClean="0">
                <a:ln>
                  <a:noFill/>
                </a:ln>
                <a:solidFill>
                  <a:schemeClr val="tx1"/>
                </a:solidFill>
                <a:effectLst/>
                <a:uLnTx/>
                <a:uFillTx/>
                <a:latin typeface="+mn-lt"/>
                <a:ea typeface="+mn-ea"/>
                <a:cs typeface="+mn-cs"/>
              </a:rPr>
              <a:t> percentage of licensed Amateurs have an interest in community events or emergencies. </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Within the Amateurs interested in community service, there is a smaller sub set that are committed and willing to take on personal responsibility to be prepared and to help the group be prepared. </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With a </a:t>
            </a:r>
            <a:r>
              <a:rPr kumimoji="0" lang="en-CA" sz="2000" b="0" i="0" u="none" strike="noStrike" kern="0" cap="none" spc="0" normalizeH="0" baseline="0" noProof="0" dirty="0" smtClean="0">
                <a:ln>
                  <a:noFill/>
                </a:ln>
                <a:solidFill>
                  <a:schemeClr val="tx1"/>
                </a:solidFill>
                <a:effectLst/>
                <a:uLnTx/>
                <a:uFillTx/>
                <a:latin typeface="+mn-lt"/>
                <a:ea typeface="+mn-ea"/>
                <a:cs typeface="+mn-cs"/>
              </a:rPr>
              <a:t>limited number of Amateurs available in an Emergency, there must be a plan to ensure efficient use of this limited resource. There will be permanent radios at some sites and Amateurs who are willing to lend their radios. The challenge is getting enough radio operators. </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CA" sz="2000" b="0" i="0" u="none" strike="noStrike" kern="0" cap="none" spc="0" normalizeH="0" baseline="0" noProof="0" dirty="0" smtClean="0">
                <a:ln>
                  <a:noFill/>
                </a:ln>
                <a:solidFill>
                  <a:schemeClr val="tx1"/>
                </a:solidFill>
                <a:effectLst/>
                <a:uLnTx/>
                <a:uFillTx/>
                <a:latin typeface="+mn-lt"/>
                <a:ea typeface="+mn-ea"/>
                <a:cs typeface="+mn-cs"/>
              </a:rPr>
              <a:t>IMS is an excellent tool to efficiently manage resources, including Amateur Radio operators and equipment.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b="1" dirty="0" smtClean="0">
                <a:solidFill>
                  <a:srgbClr val="002060"/>
                </a:solidFill>
                <a:effectLst>
                  <a:outerShdw blurRad="38100" dist="38100" dir="2700000" algn="tl">
                    <a:srgbClr val="000000">
                      <a:alpha val="43137"/>
                    </a:srgbClr>
                  </a:outerShdw>
                </a:effectLst>
              </a:rPr>
              <a:t>SUMMARY</a:t>
            </a:r>
            <a:endParaRPr lang="en-US" b="1" dirty="0">
              <a:solidFill>
                <a:srgbClr val="00206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lstStyle/>
          <a:p>
            <a:pPr marL="0" indent="0">
              <a:buFontTx/>
              <a:buNone/>
              <a:defRPr/>
            </a:pPr>
            <a:r>
              <a:rPr lang="en-US" sz="2000" dirty="0" smtClean="0"/>
              <a:t>The IMS structure is flexible to cover different situations that may be encountered by an ARES group. This includes situations such as;</a:t>
            </a:r>
          </a:p>
          <a:p>
            <a:pPr marL="538163">
              <a:spcBef>
                <a:spcPts val="1800"/>
              </a:spcBef>
              <a:defRPr/>
            </a:pPr>
            <a:r>
              <a:rPr lang="en-US" sz="2000" dirty="0" smtClean="0"/>
              <a:t>There is no declared state of emergency</a:t>
            </a:r>
          </a:p>
          <a:p>
            <a:pPr marL="538163">
              <a:spcBef>
                <a:spcPts val="1800"/>
              </a:spcBef>
              <a:defRPr/>
            </a:pPr>
            <a:r>
              <a:rPr lang="en-US" sz="2000" dirty="0" smtClean="0"/>
              <a:t>The EOC is not opened, but there are shelters</a:t>
            </a:r>
          </a:p>
          <a:p>
            <a:pPr marL="538163">
              <a:spcBef>
                <a:spcPts val="1800"/>
              </a:spcBef>
              <a:defRPr/>
            </a:pPr>
            <a:r>
              <a:rPr lang="en-US" sz="2000" dirty="0" smtClean="0"/>
              <a:t>The local Municipality does not require emergency radio communications, but the Red Cross, Salvation Army and/or the Hospital(s) do require Amateur Radio support.</a:t>
            </a:r>
          </a:p>
          <a:p>
            <a:pPr marL="538163">
              <a:spcBef>
                <a:spcPts val="1800"/>
              </a:spcBef>
              <a:defRPr/>
            </a:pPr>
            <a:r>
              <a:rPr lang="en-US" sz="2000" dirty="0" smtClean="0"/>
              <a:t>The disaster is in a </a:t>
            </a:r>
            <a:r>
              <a:rPr lang="en-US" sz="2000" dirty="0" err="1" smtClean="0"/>
              <a:t>neighbouring</a:t>
            </a:r>
            <a:r>
              <a:rPr lang="en-US" sz="2000" dirty="0" smtClean="0"/>
              <a:t> Municipality, but through Mutual Aid, you are providing a radio gateway (NCS in non impacted area), or volunteers into the impacted area.</a:t>
            </a:r>
            <a:endParaRPr lang="en-US" sz="2000" dirty="0"/>
          </a:p>
        </p:txBody>
      </p:sp>
      <p:sp>
        <p:nvSpPr>
          <p:cNvPr id="37892" name="Footer Placeholder 2"/>
          <p:cNvSpPr>
            <a:spLocks noGrp="1"/>
          </p:cNvSpPr>
          <p:nvPr>
            <p:ph type="ftr" sz="quarter" idx="11"/>
          </p:nvPr>
        </p:nvSpPr>
        <p:spPr>
          <a:noFill/>
        </p:spPr>
        <p:txBody>
          <a:bodyPr/>
          <a:lstStyle/>
          <a:p>
            <a:r>
              <a:rPr lang="en-US" smtClean="0"/>
              <a:t>Emergency Measures Radio Group (EMRG) - Ottawa ARES</a:t>
            </a:r>
          </a:p>
        </p:txBody>
      </p:sp>
      <p:sp>
        <p:nvSpPr>
          <p:cNvPr id="37893" name="Slide Number Placeholder 3"/>
          <p:cNvSpPr>
            <a:spLocks noGrp="1"/>
          </p:cNvSpPr>
          <p:nvPr>
            <p:ph type="sldNum" sz="quarter" idx="12"/>
          </p:nvPr>
        </p:nvSpPr>
        <p:spPr>
          <a:noFill/>
        </p:spPr>
        <p:txBody>
          <a:bodyPr/>
          <a:lstStyle/>
          <a:p>
            <a:fld id="{8BBAA321-EB08-4846-98B5-84CBE86413B6}"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Review</a:t>
            </a:r>
          </a:p>
        </p:txBody>
      </p:sp>
      <p:sp>
        <p:nvSpPr>
          <p:cNvPr id="47107" name="Content Placeholder 2"/>
          <p:cNvSpPr>
            <a:spLocks noGrp="1"/>
          </p:cNvSpPr>
          <p:nvPr>
            <p:ph idx="1"/>
          </p:nvPr>
        </p:nvSpPr>
        <p:spPr/>
        <p:txBody>
          <a:bodyPr/>
          <a:lstStyle/>
          <a:p>
            <a:r>
              <a:rPr lang="en-US" smtClean="0"/>
              <a:t>To be added</a:t>
            </a:r>
          </a:p>
        </p:txBody>
      </p:sp>
      <p:sp>
        <p:nvSpPr>
          <p:cNvPr id="47108" name="Footer Placeholder 3"/>
          <p:cNvSpPr>
            <a:spLocks noGrp="1"/>
          </p:cNvSpPr>
          <p:nvPr>
            <p:ph type="ftr" sz="quarter" idx="11"/>
          </p:nvPr>
        </p:nvSpPr>
        <p:spPr>
          <a:noFill/>
        </p:spPr>
        <p:txBody>
          <a:bodyPr/>
          <a:lstStyle/>
          <a:p>
            <a:r>
              <a:rPr lang="en-US" smtClean="0"/>
              <a:t>Emergency Measures Radio Group (EMRG) - Ottawa ARES</a:t>
            </a:r>
          </a:p>
        </p:txBody>
      </p:sp>
      <p:sp>
        <p:nvSpPr>
          <p:cNvPr id="47109" name="Slide Number Placeholder 4"/>
          <p:cNvSpPr>
            <a:spLocks noGrp="1"/>
          </p:cNvSpPr>
          <p:nvPr>
            <p:ph type="sldNum" sz="quarter" idx="12"/>
          </p:nvPr>
        </p:nvSpPr>
        <p:spPr>
          <a:noFill/>
        </p:spPr>
        <p:txBody>
          <a:bodyPr/>
          <a:lstStyle/>
          <a:p>
            <a:fld id="{50ABF92C-80C6-48D8-8CAC-EC341D170DE5}"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Answers</a:t>
            </a:r>
          </a:p>
        </p:txBody>
      </p:sp>
      <p:sp>
        <p:nvSpPr>
          <p:cNvPr id="47107" name="Content Placeholder 2"/>
          <p:cNvSpPr>
            <a:spLocks noGrp="1"/>
          </p:cNvSpPr>
          <p:nvPr>
            <p:ph idx="1"/>
          </p:nvPr>
        </p:nvSpPr>
        <p:spPr/>
        <p:txBody>
          <a:bodyPr/>
          <a:lstStyle/>
          <a:p>
            <a:r>
              <a:rPr lang="en-US" smtClean="0"/>
              <a:t>To be added</a:t>
            </a:r>
          </a:p>
        </p:txBody>
      </p:sp>
      <p:sp>
        <p:nvSpPr>
          <p:cNvPr id="47108" name="Footer Placeholder 3"/>
          <p:cNvSpPr>
            <a:spLocks noGrp="1"/>
          </p:cNvSpPr>
          <p:nvPr>
            <p:ph type="ftr" sz="quarter" idx="11"/>
          </p:nvPr>
        </p:nvSpPr>
        <p:spPr>
          <a:noFill/>
        </p:spPr>
        <p:txBody>
          <a:bodyPr/>
          <a:lstStyle/>
          <a:p>
            <a:r>
              <a:rPr lang="en-US" smtClean="0"/>
              <a:t>Emergency Measures Radio Group (EMRG) - Ottawa ARES</a:t>
            </a:r>
          </a:p>
        </p:txBody>
      </p:sp>
      <p:sp>
        <p:nvSpPr>
          <p:cNvPr id="47109" name="Slide Number Placeholder 4"/>
          <p:cNvSpPr>
            <a:spLocks noGrp="1"/>
          </p:cNvSpPr>
          <p:nvPr>
            <p:ph type="sldNum" sz="quarter" idx="12"/>
          </p:nvPr>
        </p:nvSpPr>
        <p:spPr>
          <a:noFill/>
        </p:spPr>
        <p:txBody>
          <a:bodyPr/>
          <a:lstStyle/>
          <a:p>
            <a:fld id="{50ABF92C-80C6-48D8-8CAC-EC341D170DE5}"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28600"/>
            <a:ext cx="8229600" cy="914400"/>
          </a:xfrm>
        </p:spPr>
        <p:txBody>
          <a:bodyPr/>
          <a:lstStyle/>
          <a:p>
            <a:r>
              <a:rPr lang="en-US" b="1" dirty="0" smtClean="0">
                <a:solidFill>
                  <a:srgbClr val="002060"/>
                </a:solidFill>
                <a:effectLst>
                  <a:outerShdw blurRad="38100" dist="38100" dir="2700000" algn="tl">
                    <a:srgbClr val="000000">
                      <a:alpha val="43137"/>
                    </a:srgbClr>
                  </a:outerShdw>
                </a:effectLst>
              </a:rPr>
              <a:t>The Simple Model</a:t>
            </a:r>
            <a:endParaRPr lang="en-CA" b="1" dirty="0">
              <a:solidFill>
                <a:srgbClr val="002060"/>
              </a:solidFill>
              <a:effectLst>
                <a:outerShdw blurRad="38100" dist="38100" dir="2700000" algn="tl">
                  <a:srgbClr val="000000">
                    <a:alpha val="43137"/>
                  </a:srgbClr>
                </a:outerShdw>
              </a:effectLst>
            </a:endParaRPr>
          </a:p>
        </p:txBody>
      </p:sp>
      <p:sp>
        <p:nvSpPr>
          <p:cNvPr id="15" name="Content Placeholder 14"/>
          <p:cNvSpPr>
            <a:spLocks noGrp="1"/>
          </p:cNvSpPr>
          <p:nvPr>
            <p:ph sz="half" idx="2"/>
          </p:nvPr>
        </p:nvSpPr>
        <p:spPr>
          <a:xfrm>
            <a:off x="2590800" y="1295400"/>
            <a:ext cx="6096000" cy="4983163"/>
          </a:xfrm>
        </p:spPr>
        <p:txBody>
          <a:bodyPr/>
          <a:lstStyle/>
          <a:p>
            <a:pPr>
              <a:spcBef>
                <a:spcPts val="1800"/>
              </a:spcBef>
            </a:pPr>
            <a:r>
              <a:rPr lang="en-US" sz="2000" dirty="0" smtClean="0"/>
              <a:t>Amateur radio operators typically refer to a simple model for Emergency Management where the Incident Commander  (IC) is in charge, and is located either at an incident site, or in the EOC. Everything that happens is directed by the Incident Commander.</a:t>
            </a:r>
          </a:p>
          <a:p>
            <a:pPr>
              <a:spcBef>
                <a:spcPts val="1800"/>
              </a:spcBef>
            </a:pPr>
            <a:r>
              <a:rPr lang="en-US" sz="2000" dirty="0" smtClean="0"/>
              <a:t>This view is accurate, so long as the emergency does not impact other Departments, institutions, agencies or levels of Government.</a:t>
            </a:r>
          </a:p>
          <a:p>
            <a:pPr>
              <a:spcBef>
                <a:spcPts val="1800"/>
              </a:spcBef>
            </a:pPr>
            <a:r>
              <a:rPr lang="en-US" sz="2000" dirty="0" smtClean="0"/>
              <a:t>Amateurs assume that IMS would be applied by the Incident Commander (IC) at the EOC and everything else will report up to that IC.</a:t>
            </a:r>
          </a:p>
          <a:p>
            <a:pPr>
              <a:spcBef>
                <a:spcPts val="1800"/>
              </a:spcBef>
            </a:pPr>
            <a:r>
              <a:rPr lang="en-US" sz="2000" dirty="0" smtClean="0"/>
              <a:t>This will rarely be the case in incidents where Amateur radio is involved.</a:t>
            </a:r>
            <a:endParaRPr lang="en-CA" sz="2000" dirty="0"/>
          </a:p>
        </p:txBody>
      </p:sp>
      <p:sp>
        <p:nvSpPr>
          <p:cNvPr id="5" name="Footer Placeholder 4"/>
          <p:cNvSpPr>
            <a:spLocks noGrp="1"/>
          </p:cNvSpPr>
          <p:nvPr>
            <p:ph type="ftr" sz="quarter" idx="11"/>
          </p:nvPr>
        </p:nvSpPr>
        <p:spPr/>
        <p:txBody>
          <a:bodyPr/>
          <a:lstStyle/>
          <a:p>
            <a:pPr>
              <a:defRPr/>
            </a:pPr>
            <a:r>
              <a:rPr lang="en-US" smtClean="0"/>
              <a:t>Emergency Measures Radio Group (EMRG) - Ottawa ARES</a:t>
            </a:r>
            <a:endParaRPr lang="en-US"/>
          </a:p>
        </p:txBody>
      </p:sp>
      <p:sp>
        <p:nvSpPr>
          <p:cNvPr id="6" name="Slide Number Placeholder 5"/>
          <p:cNvSpPr>
            <a:spLocks noGrp="1"/>
          </p:cNvSpPr>
          <p:nvPr>
            <p:ph type="sldNum" sz="quarter" idx="12"/>
          </p:nvPr>
        </p:nvSpPr>
        <p:spPr/>
        <p:txBody>
          <a:bodyPr/>
          <a:lstStyle/>
          <a:p>
            <a:pPr>
              <a:defRPr/>
            </a:pPr>
            <a:fld id="{236D603C-8B72-4651-85B2-0FCB763EEFF9}" type="slidenum">
              <a:rPr lang="en-US" smtClean="0"/>
              <a:pPr>
                <a:defRPr/>
              </a:pPr>
              <a:t>3</a:t>
            </a:fld>
            <a:endParaRPr lang="en-US" dirty="0"/>
          </a:p>
        </p:txBody>
      </p:sp>
      <p:sp>
        <p:nvSpPr>
          <p:cNvPr id="8" name="Isosceles Triangle 7"/>
          <p:cNvSpPr/>
          <p:nvPr/>
        </p:nvSpPr>
        <p:spPr>
          <a:xfrm>
            <a:off x="457200" y="1752600"/>
            <a:ext cx="1695450" cy="1676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857250" y="1600200"/>
            <a:ext cx="895350" cy="511175"/>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chemeClr val="tx1"/>
                </a:solidFill>
                <a:effectLst>
                  <a:outerShdw blurRad="38100" dist="38100" dir="2700000" algn="tl">
                    <a:srgbClr val="000000">
                      <a:alpha val="43137"/>
                    </a:srgbClr>
                  </a:outerShdw>
                </a:effectLst>
              </a:rPr>
              <a:t>EOC</a:t>
            </a:r>
            <a:endParaRPr lang="en-US" b="1" dirty="0">
              <a:solidFill>
                <a:schemeClr val="tx1"/>
              </a:solidFill>
              <a:effectLst>
                <a:outerShdw blurRad="38100" dist="38100" dir="2700000" algn="tl">
                  <a:srgbClr val="000000">
                    <a:alpha val="43137"/>
                  </a:srgbClr>
                </a:outerShdw>
              </a:effectLst>
            </a:endParaRPr>
          </a:p>
        </p:txBody>
      </p:sp>
      <p:sp>
        <p:nvSpPr>
          <p:cNvPr id="10" name="Isosceles Triangle 9"/>
          <p:cNvSpPr/>
          <p:nvPr/>
        </p:nvSpPr>
        <p:spPr>
          <a:xfrm>
            <a:off x="577850" y="4449763"/>
            <a:ext cx="1695450" cy="1676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857250" y="4194175"/>
            <a:ext cx="1123950" cy="511175"/>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sz="1400" b="1" dirty="0" smtClean="0">
                <a:solidFill>
                  <a:schemeClr val="tx1"/>
                </a:solidFill>
                <a:effectLst>
                  <a:outerShdw blurRad="38100" dist="38100" dir="2700000" algn="tl">
                    <a:srgbClr val="000000">
                      <a:alpha val="43137"/>
                    </a:srgbClr>
                  </a:outerShdw>
                </a:effectLst>
              </a:rPr>
              <a:t>Incident Commander</a:t>
            </a:r>
            <a:endParaRPr lang="en-US" sz="1400" b="1"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Emergency Measures Radio Group (EMRG) - Ottawa ARES</a:t>
            </a:r>
            <a:endParaRPr lang="en-US"/>
          </a:p>
        </p:txBody>
      </p:sp>
      <p:sp>
        <p:nvSpPr>
          <p:cNvPr id="5" name="Slide Number Placeholder 4"/>
          <p:cNvSpPr>
            <a:spLocks noGrp="1"/>
          </p:cNvSpPr>
          <p:nvPr>
            <p:ph type="sldNum" sz="quarter" idx="12"/>
          </p:nvPr>
        </p:nvSpPr>
        <p:spPr/>
        <p:txBody>
          <a:bodyPr/>
          <a:lstStyle/>
          <a:p>
            <a:pPr>
              <a:defRPr/>
            </a:pPr>
            <a:fld id="{459CEAC1-7ADC-49D9-87CE-DD8233A491AE}" type="slidenum">
              <a:rPr lang="en-US" smtClean="0"/>
              <a:pPr>
                <a:defRPr/>
              </a:pPr>
              <a:t>30</a:t>
            </a:fld>
            <a:endParaRPr lang="en-US" dirty="0"/>
          </a:p>
        </p:txBody>
      </p:sp>
      <p:sp>
        <p:nvSpPr>
          <p:cNvPr id="6" name="Text Box 4"/>
          <p:cNvSpPr txBox="1">
            <a:spLocks noChangeArrowheads="1"/>
          </p:cNvSpPr>
          <p:nvPr/>
        </p:nvSpPr>
        <p:spPr bwMode="auto">
          <a:xfrm>
            <a:off x="1978025" y="450850"/>
            <a:ext cx="5403850" cy="914400"/>
          </a:xfrm>
          <a:prstGeom prst="rect">
            <a:avLst/>
          </a:prstGeom>
          <a:noFill/>
          <a:ln w="9525">
            <a:noFill/>
            <a:miter lim="800000"/>
            <a:headEnd/>
            <a:tailEnd/>
          </a:ln>
        </p:spPr>
        <p:txBody>
          <a:bodyPr wrap="none">
            <a:spAutoFit/>
          </a:bodyPr>
          <a:lstStyle/>
          <a:p>
            <a:pPr eaLnBrk="0" hangingPunct="0"/>
            <a:r>
              <a:rPr lang="en-GB" sz="5400" b="1" dirty="0" err="1">
                <a:solidFill>
                  <a:srgbClr val="002060"/>
                </a:solidFill>
                <a:effectLst>
                  <a:outerShdw blurRad="38100" dist="38100" dir="2700000" algn="tl">
                    <a:srgbClr val="000000">
                      <a:alpha val="43137"/>
                    </a:srgbClr>
                  </a:outerShdw>
                </a:effectLst>
                <a:latin typeface="Arial Black" pitchFamily="34" charset="0"/>
              </a:rPr>
              <a:t>www.emrg.ca</a:t>
            </a:r>
            <a:endParaRPr lang="en-GB" sz="5400" b="1" dirty="0">
              <a:solidFill>
                <a:srgbClr val="002060"/>
              </a:solidFill>
              <a:effectLst>
                <a:outerShdw blurRad="38100" dist="38100" dir="2700000" algn="tl">
                  <a:srgbClr val="000000">
                    <a:alpha val="43137"/>
                  </a:srgbClr>
                </a:outerShdw>
              </a:effectLst>
              <a:latin typeface="Arial Black" pitchFamily="34" charset="0"/>
            </a:endParaRPr>
          </a:p>
        </p:txBody>
      </p:sp>
      <p:sp>
        <p:nvSpPr>
          <p:cNvPr id="7" name="Text Box 5"/>
          <p:cNvSpPr txBox="1">
            <a:spLocks noChangeArrowheads="1"/>
          </p:cNvSpPr>
          <p:nvPr/>
        </p:nvSpPr>
        <p:spPr bwMode="auto">
          <a:xfrm>
            <a:off x="952500" y="1714500"/>
            <a:ext cx="7493000" cy="3431709"/>
          </a:xfrm>
          <a:prstGeom prst="rect">
            <a:avLst/>
          </a:prstGeom>
          <a:noFill/>
          <a:ln w="9525">
            <a:noFill/>
            <a:miter lim="800000"/>
            <a:headEnd/>
            <a:tailEnd/>
          </a:ln>
        </p:spPr>
        <p:txBody>
          <a:bodyPr>
            <a:spAutoFit/>
          </a:bodyPr>
          <a:lstStyle/>
          <a:p>
            <a:pPr algn="just" eaLnBrk="0" hangingPunct="0"/>
            <a:r>
              <a:rPr lang="en-GB" sz="2400" b="0" dirty="0"/>
              <a:t>The EMRG web site provides information related to Amateur radio emergency communications, specifically as it relates to the City of Ottawa.</a:t>
            </a:r>
          </a:p>
          <a:p>
            <a:pPr marL="762000" lvl="1" indent="-469900" algn="just" eaLnBrk="0" hangingPunct="0">
              <a:spcBef>
                <a:spcPts val="600"/>
              </a:spcBef>
              <a:buFont typeface="Wingdings" pitchFamily="2" charset="2"/>
              <a:buChar char="§"/>
            </a:pPr>
            <a:r>
              <a:rPr lang="en-GB" sz="2400" b="0" dirty="0"/>
              <a:t>Project Information</a:t>
            </a:r>
          </a:p>
          <a:p>
            <a:pPr marL="762000" lvl="1" indent="-469900" algn="just" eaLnBrk="0" hangingPunct="0">
              <a:spcBef>
                <a:spcPts val="600"/>
              </a:spcBef>
              <a:buFont typeface="Wingdings" pitchFamily="2" charset="2"/>
              <a:buChar char="§"/>
            </a:pPr>
            <a:r>
              <a:rPr lang="en-GB" sz="2400" b="0" dirty="0"/>
              <a:t>Newsletters</a:t>
            </a:r>
          </a:p>
          <a:p>
            <a:pPr marL="762000" lvl="1" indent="-469900" algn="just" eaLnBrk="0" hangingPunct="0">
              <a:spcBef>
                <a:spcPts val="600"/>
              </a:spcBef>
              <a:buFont typeface="Wingdings" pitchFamily="2" charset="2"/>
              <a:buChar char="§"/>
            </a:pPr>
            <a:r>
              <a:rPr lang="en-GB" sz="2400" b="0" dirty="0"/>
              <a:t>Upcoming Events</a:t>
            </a:r>
          </a:p>
          <a:p>
            <a:pPr marL="762000" lvl="1" indent="-469900" algn="just" eaLnBrk="0" hangingPunct="0">
              <a:spcBef>
                <a:spcPts val="600"/>
              </a:spcBef>
              <a:buFont typeface="Wingdings" pitchFamily="2" charset="2"/>
              <a:buChar char="§"/>
            </a:pPr>
            <a:r>
              <a:rPr lang="en-GB" sz="2400" b="0" dirty="0"/>
              <a:t>Documentation</a:t>
            </a:r>
          </a:p>
          <a:p>
            <a:pPr marL="762000" lvl="1" indent="-469900" algn="just" eaLnBrk="0" hangingPunct="0">
              <a:spcBef>
                <a:spcPts val="600"/>
              </a:spcBef>
              <a:buFont typeface="Wingdings" pitchFamily="2" charset="2"/>
              <a:buChar char="§"/>
            </a:pPr>
            <a:r>
              <a:rPr lang="en-GB" sz="2400" b="0" dirty="0"/>
              <a:t>Links to related information</a:t>
            </a:r>
          </a:p>
        </p:txBody>
      </p:sp>
      <p:sp>
        <p:nvSpPr>
          <p:cNvPr id="8" name="Text Box 6"/>
          <p:cNvSpPr txBox="1">
            <a:spLocks noChangeArrowheads="1"/>
          </p:cNvSpPr>
          <p:nvPr/>
        </p:nvSpPr>
        <p:spPr bwMode="auto">
          <a:xfrm>
            <a:off x="1435100" y="5475288"/>
            <a:ext cx="2514600" cy="457200"/>
          </a:xfrm>
          <a:prstGeom prst="rect">
            <a:avLst/>
          </a:prstGeom>
          <a:noFill/>
          <a:ln w="9525">
            <a:noFill/>
            <a:miter lim="800000"/>
            <a:headEnd/>
            <a:tailEnd/>
          </a:ln>
        </p:spPr>
        <p:txBody>
          <a:bodyPr>
            <a:spAutoFit/>
          </a:bodyPr>
          <a:lstStyle/>
          <a:p>
            <a:pPr algn="ctr" eaLnBrk="0" hangingPunct="0"/>
            <a:r>
              <a:rPr lang="en-GB" sz="2400" b="0"/>
              <a:t>Information:  </a:t>
            </a:r>
            <a:endParaRPr lang="en-GB" sz="1800" b="0"/>
          </a:p>
        </p:txBody>
      </p:sp>
      <p:pic>
        <p:nvPicPr>
          <p:cNvPr id="9" name="Picture 8" descr="training email address image.jpg"/>
          <p:cNvPicPr>
            <a:picLocks noChangeAspect="1"/>
          </p:cNvPicPr>
          <p:nvPr/>
        </p:nvPicPr>
        <p:blipFill>
          <a:blip r:embed="rId2" cstate="print"/>
          <a:stretch>
            <a:fillRect/>
          </a:stretch>
        </p:blipFill>
        <p:spPr>
          <a:xfrm>
            <a:off x="3810000" y="5475288"/>
            <a:ext cx="3276600" cy="4095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1020762"/>
          </a:xfrm>
        </p:spPr>
        <p:txBody>
          <a:bodyPr/>
          <a:lstStyle/>
          <a:p>
            <a:pPr eaLnBrk="1" hangingPunct="1">
              <a:defRPr/>
            </a:pPr>
            <a:r>
              <a:rPr lang="en-US" b="1" dirty="0" smtClean="0">
                <a:solidFill>
                  <a:srgbClr val="002060"/>
                </a:solidFill>
                <a:effectLst>
                  <a:outerShdw blurRad="38100" dist="38100" dir="2700000" algn="tl">
                    <a:srgbClr val="000000">
                      <a:alpha val="43137"/>
                    </a:srgbClr>
                  </a:outerShdw>
                </a:effectLst>
              </a:rPr>
              <a:t>Different Views of Incidents </a:t>
            </a:r>
            <a:endParaRPr lang="en-US" b="1" dirty="0">
              <a:solidFill>
                <a:srgbClr val="002060"/>
              </a:solidFill>
              <a:effectLst>
                <a:outerShdw blurRad="38100" dist="38100" dir="2700000" algn="tl">
                  <a:srgbClr val="000000">
                    <a:alpha val="43137"/>
                  </a:srgbClr>
                </a:outerShdw>
              </a:effectLst>
            </a:endParaRPr>
          </a:p>
        </p:txBody>
      </p:sp>
      <p:sp>
        <p:nvSpPr>
          <p:cNvPr id="19459" name="Content Placeholder 6"/>
          <p:cNvSpPr>
            <a:spLocks noGrp="1"/>
          </p:cNvSpPr>
          <p:nvPr>
            <p:ph sz="half" idx="1"/>
          </p:nvPr>
        </p:nvSpPr>
        <p:spPr>
          <a:xfrm>
            <a:off x="457200" y="1676400"/>
            <a:ext cx="8229600" cy="4648200"/>
          </a:xfrm>
        </p:spPr>
        <p:txBody>
          <a:bodyPr/>
          <a:lstStyle/>
          <a:p>
            <a:pPr marL="457200" indent="-457200" algn="just" eaLnBrk="1" hangingPunct="1">
              <a:spcBef>
                <a:spcPts val="1800"/>
              </a:spcBef>
              <a:buFont typeface="+mj-lt"/>
              <a:buAutoNum type="arabicPeriod"/>
            </a:pPr>
            <a:r>
              <a:rPr lang="en-US" sz="2000" dirty="0" smtClean="0"/>
              <a:t>An Incident may start with one or more Incident Sites who identify that the situation requires additional resources, which prompts the EOC (Emergency Operations Centre) to be activated. The EOC supports the Incident Commanders (IC) at the Incident Sites.</a:t>
            </a:r>
          </a:p>
          <a:p>
            <a:pPr marL="457200" indent="-457200" algn="just" eaLnBrk="1" hangingPunct="1">
              <a:spcBef>
                <a:spcPts val="1800"/>
              </a:spcBef>
              <a:buFont typeface="+mj-lt"/>
              <a:buAutoNum type="arabicPeriod"/>
            </a:pPr>
            <a:r>
              <a:rPr lang="en-US" sz="2000" dirty="0" smtClean="0"/>
              <a:t>An Incident may start with low impact over a wide area, and there may not be any Incident Sites, such as what happened in the Power Outage and the Ice Storm.</a:t>
            </a:r>
          </a:p>
          <a:p>
            <a:pPr marL="457200" indent="-457200" algn="just" eaLnBrk="1" hangingPunct="1">
              <a:spcBef>
                <a:spcPts val="1800"/>
              </a:spcBef>
              <a:buFont typeface="+mj-lt"/>
              <a:buAutoNum type="arabicPeriod"/>
            </a:pPr>
            <a:r>
              <a:rPr lang="en-US" sz="2000" dirty="0" smtClean="0"/>
              <a:t>An Incident may not require the services of all departments, so a single department such as Public Health or Emergency Social Services may operate a command centre and manage the response without the EOC.</a:t>
            </a:r>
          </a:p>
        </p:txBody>
      </p:sp>
      <p:sp>
        <p:nvSpPr>
          <p:cNvPr id="19460" name="Footer Placeholder 3"/>
          <p:cNvSpPr>
            <a:spLocks noGrp="1"/>
          </p:cNvSpPr>
          <p:nvPr>
            <p:ph type="ftr" sz="quarter" idx="11"/>
          </p:nvPr>
        </p:nvSpPr>
        <p:spPr>
          <a:noFill/>
        </p:spPr>
        <p:txBody>
          <a:bodyPr/>
          <a:lstStyle/>
          <a:p>
            <a:r>
              <a:rPr lang="en-US" smtClean="0"/>
              <a:t>Emergency Measures Radio Group (EMRG) - Ottawa ARES</a:t>
            </a:r>
          </a:p>
        </p:txBody>
      </p:sp>
      <p:sp>
        <p:nvSpPr>
          <p:cNvPr id="19461" name="Slide Number Placeholder 4"/>
          <p:cNvSpPr>
            <a:spLocks noGrp="1"/>
          </p:cNvSpPr>
          <p:nvPr>
            <p:ph type="sldNum" sz="quarter" idx="12"/>
          </p:nvPr>
        </p:nvSpPr>
        <p:spPr>
          <a:noFill/>
        </p:spPr>
        <p:txBody>
          <a:bodyPr/>
          <a:lstStyle/>
          <a:p>
            <a:fld id="{0144676B-6A22-43ED-B281-D6ADFA4A4F49}" type="slidenum">
              <a:rPr lang="en-US" smtClean="0"/>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1020762"/>
          </a:xfrm>
        </p:spPr>
        <p:txBody>
          <a:bodyPr/>
          <a:lstStyle/>
          <a:p>
            <a:pPr eaLnBrk="1" hangingPunct="1">
              <a:defRPr/>
            </a:pPr>
            <a:r>
              <a:rPr lang="en-US" b="1" dirty="0" smtClean="0">
                <a:solidFill>
                  <a:srgbClr val="002060"/>
                </a:solidFill>
                <a:effectLst>
                  <a:outerShdw blurRad="38100" dist="38100" dir="2700000" algn="tl">
                    <a:srgbClr val="000000">
                      <a:alpha val="43137"/>
                    </a:srgbClr>
                  </a:outerShdw>
                </a:effectLst>
              </a:rPr>
              <a:t>Different Views of Incidents</a:t>
            </a:r>
            <a:br>
              <a:rPr lang="en-US" b="1" dirty="0" smtClean="0">
                <a:solidFill>
                  <a:srgbClr val="002060"/>
                </a:solidFill>
                <a:effectLst>
                  <a:outerShdw blurRad="38100" dist="38100" dir="2700000" algn="tl">
                    <a:srgbClr val="000000">
                      <a:alpha val="43137"/>
                    </a:srgbClr>
                  </a:outerShdw>
                </a:effectLst>
              </a:rPr>
            </a:br>
            <a:r>
              <a:rPr lang="en-US" sz="1600" b="1" dirty="0" smtClean="0">
                <a:solidFill>
                  <a:srgbClr val="002060"/>
                </a:solidFill>
                <a:effectLst>
                  <a:outerShdw blurRad="38100" dist="38100" dir="2700000" algn="tl">
                    <a:srgbClr val="000000">
                      <a:alpha val="43137"/>
                    </a:srgbClr>
                  </a:outerShdw>
                </a:effectLst>
              </a:rPr>
              <a:t>continued </a:t>
            </a:r>
            <a:endParaRPr lang="en-US" sz="1600" b="1" dirty="0">
              <a:solidFill>
                <a:srgbClr val="002060"/>
              </a:solidFill>
              <a:effectLst>
                <a:outerShdw blurRad="38100" dist="38100" dir="2700000" algn="tl">
                  <a:srgbClr val="000000">
                    <a:alpha val="43137"/>
                  </a:srgbClr>
                </a:outerShdw>
              </a:effectLst>
            </a:endParaRPr>
          </a:p>
        </p:txBody>
      </p:sp>
      <p:sp>
        <p:nvSpPr>
          <p:cNvPr id="19459" name="Content Placeholder 6"/>
          <p:cNvSpPr>
            <a:spLocks noGrp="1"/>
          </p:cNvSpPr>
          <p:nvPr>
            <p:ph sz="half" idx="1"/>
          </p:nvPr>
        </p:nvSpPr>
        <p:spPr>
          <a:xfrm>
            <a:off x="457200" y="1600200"/>
            <a:ext cx="8229600" cy="4724400"/>
          </a:xfrm>
        </p:spPr>
        <p:txBody>
          <a:bodyPr/>
          <a:lstStyle/>
          <a:p>
            <a:pPr marL="457200" indent="-457200" algn="just" eaLnBrk="1" hangingPunct="1">
              <a:spcBef>
                <a:spcPts val="1800"/>
              </a:spcBef>
              <a:buFont typeface="+mj-lt"/>
              <a:buAutoNum type="arabicPeriod" startAt="4"/>
            </a:pPr>
            <a:r>
              <a:rPr lang="en-US" sz="2000" dirty="0" smtClean="0"/>
              <a:t>Depending on the situation, the Emergency Management Ontario (EMO) Provincial Emergency Operations Centre (PEOC) may be advised. </a:t>
            </a:r>
          </a:p>
          <a:p>
            <a:pPr marL="857250" lvl="1" indent="-457200" algn="just" eaLnBrk="1" hangingPunct="1">
              <a:spcBef>
                <a:spcPts val="600"/>
              </a:spcBef>
              <a:buFont typeface="Wingdings" pitchFamily="2" charset="2"/>
              <a:buChar char="q"/>
            </a:pPr>
            <a:r>
              <a:rPr lang="en-US" sz="1800" dirty="0" smtClean="0"/>
              <a:t>Notification of EMO depends on the size of the incident. For Example, evacuating a high rise apartment building that had a fire is not a Provincial Emergency, so not everything goes to the Provincial level.</a:t>
            </a:r>
          </a:p>
          <a:p>
            <a:pPr marL="457200" indent="-457200" algn="just" eaLnBrk="1" hangingPunct="1">
              <a:spcBef>
                <a:spcPts val="1800"/>
              </a:spcBef>
              <a:buFont typeface="+mj-lt"/>
              <a:buAutoNum type="arabicPeriod" startAt="5"/>
            </a:pPr>
            <a:r>
              <a:rPr lang="en-US" sz="2000" b="1" dirty="0" smtClean="0">
                <a:latin typeface="Cambria" pitchFamily="18" charset="0"/>
              </a:rPr>
              <a:t>There may, or may not be a declared state of emergency. </a:t>
            </a:r>
            <a:r>
              <a:rPr lang="en-US" sz="2000" dirty="0" smtClean="0"/>
              <a:t>The state of emergency is declared when local resources are overwhelmed, &amp;/or the special powers under a state of emergency are required.</a:t>
            </a:r>
          </a:p>
          <a:p>
            <a:pPr marL="857250" lvl="1" indent="-457200" algn="just" eaLnBrk="1" hangingPunct="1">
              <a:spcBef>
                <a:spcPts val="600"/>
              </a:spcBef>
              <a:buFont typeface="Wingdings" pitchFamily="2" charset="2"/>
              <a:buChar char="q"/>
            </a:pPr>
            <a:r>
              <a:rPr lang="en-US" sz="1800" dirty="0" smtClean="0"/>
              <a:t>Using the example above, evacuating a high rise apartment building that had a fire would not require a declared state of emergency.</a:t>
            </a:r>
          </a:p>
          <a:p>
            <a:pPr marL="857250" lvl="1" indent="-457200" algn="just" eaLnBrk="1" hangingPunct="1">
              <a:spcBef>
                <a:spcPts val="600"/>
              </a:spcBef>
              <a:buFont typeface="Wingdings" pitchFamily="2" charset="2"/>
              <a:buChar char="q"/>
            </a:pPr>
            <a:r>
              <a:rPr lang="en-US" sz="1800" dirty="0" smtClean="0"/>
              <a:t>An incident that will overwhelm one Municipality, may be easily managed by another.</a:t>
            </a:r>
          </a:p>
        </p:txBody>
      </p:sp>
      <p:sp>
        <p:nvSpPr>
          <p:cNvPr id="19460" name="Footer Placeholder 3"/>
          <p:cNvSpPr>
            <a:spLocks noGrp="1"/>
          </p:cNvSpPr>
          <p:nvPr>
            <p:ph type="ftr" sz="quarter" idx="11"/>
          </p:nvPr>
        </p:nvSpPr>
        <p:spPr>
          <a:noFill/>
        </p:spPr>
        <p:txBody>
          <a:bodyPr/>
          <a:lstStyle/>
          <a:p>
            <a:r>
              <a:rPr lang="en-US" smtClean="0"/>
              <a:t>Emergency Measures Radio Group (EMRG) - Ottawa ARES</a:t>
            </a:r>
          </a:p>
        </p:txBody>
      </p:sp>
      <p:sp>
        <p:nvSpPr>
          <p:cNvPr id="19461" name="Slide Number Placeholder 4"/>
          <p:cNvSpPr>
            <a:spLocks noGrp="1"/>
          </p:cNvSpPr>
          <p:nvPr>
            <p:ph type="sldNum" sz="quarter" idx="12"/>
          </p:nvPr>
        </p:nvSpPr>
        <p:spPr>
          <a:noFill/>
        </p:spPr>
        <p:txBody>
          <a:bodyPr/>
          <a:lstStyle/>
          <a:p>
            <a:fld id="{0144676B-6A22-43ED-B281-D6ADFA4A4F49}"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EOCs</a:t>
            </a:r>
            <a:endParaRPr lang="en-CA" dirty="0"/>
          </a:p>
        </p:txBody>
      </p:sp>
      <p:sp>
        <p:nvSpPr>
          <p:cNvPr id="4" name="Content Placeholder 3"/>
          <p:cNvSpPr>
            <a:spLocks noGrp="1"/>
          </p:cNvSpPr>
          <p:nvPr>
            <p:ph sz="half" idx="2"/>
          </p:nvPr>
        </p:nvSpPr>
        <p:spPr>
          <a:xfrm>
            <a:off x="4419600" y="1417638"/>
            <a:ext cx="4267200" cy="4906962"/>
          </a:xfrm>
        </p:spPr>
        <p:txBody>
          <a:bodyPr/>
          <a:lstStyle/>
          <a:p>
            <a:pPr>
              <a:spcBef>
                <a:spcPts val="1800"/>
              </a:spcBef>
            </a:pPr>
            <a:r>
              <a:rPr lang="en-US" sz="2000" dirty="0" smtClean="0"/>
              <a:t>In reality, there will be many EOCs active in a large scale emergency.</a:t>
            </a:r>
          </a:p>
          <a:p>
            <a:pPr>
              <a:spcBef>
                <a:spcPts val="1800"/>
              </a:spcBef>
            </a:pPr>
            <a:r>
              <a:rPr lang="en-US" sz="2000" dirty="0" smtClean="0"/>
              <a:t>The larger the incident, the more EOCs that will be activated.</a:t>
            </a:r>
          </a:p>
          <a:p>
            <a:pPr>
              <a:spcBef>
                <a:spcPts val="1800"/>
              </a:spcBef>
            </a:pPr>
            <a:r>
              <a:rPr lang="en-US" sz="2000" dirty="0" smtClean="0"/>
              <a:t>While the Municipal EOC may coordinate most activity in their jurisdiction, and will coordinate with different institutions, many institutions are accountable to other levels of Government.</a:t>
            </a:r>
          </a:p>
          <a:p>
            <a:pPr marL="719138" indent="-365125">
              <a:spcBef>
                <a:spcPts val="600"/>
              </a:spcBef>
              <a:buFont typeface="Wingdings" pitchFamily="2" charset="2"/>
              <a:buChar char="q"/>
            </a:pPr>
            <a:r>
              <a:rPr lang="en-US" sz="1800" dirty="0" smtClean="0"/>
              <a:t>Hospitals in Ontario are accountable to the Ministry of Health (MOH).</a:t>
            </a:r>
            <a:endParaRPr lang="en-CA" sz="1800" dirty="0"/>
          </a:p>
        </p:txBody>
      </p:sp>
      <p:sp>
        <p:nvSpPr>
          <p:cNvPr id="5" name="Footer Placeholder 4"/>
          <p:cNvSpPr>
            <a:spLocks noGrp="1"/>
          </p:cNvSpPr>
          <p:nvPr>
            <p:ph type="ftr" sz="quarter" idx="11"/>
          </p:nvPr>
        </p:nvSpPr>
        <p:spPr/>
        <p:txBody>
          <a:bodyPr/>
          <a:lstStyle/>
          <a:p>
            <a:pPr>
              <a:defRPr/>
            </a:pPr>
            <a:r>
              <a:rPr lang="en-US" smtClean="0"/>
              <a:t>Emergency Measures Radio Group (EMRG) - Ottawa ARES</a:t>
            </a:r>
            <a:endParaRPr lang="en-US"/>
          </a:p>
        </p:txBody>
      </p:sp>
      <p:sp>
        <p:nvSpPr>
          <p:cNvPr id="6" name="Slide Number Placeholder 5"/>
          <p:cNvSpPr>
            <a:spLocks noGrp="1"/>
          </p:cNvSpPr>
          <p:nvPr>
            <p:ph type="sldNum" sz="quarter" idx="12"/>
          </p:nvPr>
        </p:nvSpPr>
        <p:spPr/>
        <p:txBody>
          <a:bodyPr/>
          <a:lstStyle/>
          <a:p>
            <a:pPr>
              <a:defRPr/>
            </a:pPr>
            <a:fld id="{236D603C-8B72-4651-85B2-0FCB763EEFF9}" type="slidenum">
              <a:rPr lang="en-US" smtClean="0"/>
              <a:pPr>
                <a:defRPr/>
              </a:pPr>
              <a:t>6</a:t>
            </a:fld>
            <a:endParaRPr lang="en-US" dirty="0"/>
          </a:p>
        </p:txBody>
      </p:sp>
      <p:sp>
        <p:nvSpPr>
          <p:cNvPr id="7" name="Isosceles Triangle 6"/>
          <p:cNvSpPr/>
          <p:nvPr/>
        </p:nvSpPr>
        <p:spPr>
          <a:xfrm>
            <a:off x="742950" y="3559174"/>
            <a:ext cx="1447800" cy="914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971550" y="3303586"/>
            <a:ext cx="1009650" cy="511175"/>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chemeClr val="tx1"/>
                </a:solidFill>
                <a:effectLst>
                  <a:outerShdw blurRad="38100" dist="38100" dir="2700000" algn="tl">
                    <a:srgbClr val="000000">
                      <a:alpha val="43137"/>
                    </a:srgbClr>
                  </a:outerShdw>
                </a:effectLst>
              </a:rPr>
              <a:t>Municipal</a:t>
            </a:r>
          </a:p>
          <a:p>
            <a:pPr algn="ctr">
              <a:defRPr/>
            </a:pPr>
            <a:r>
              <a:rPr lang="en-US" sz="1400" b="1" dirty="0" smtClean="0">
                <a:solidFill>
                  <a:schemeClr val="tx1"/>
                </a:solidFill>
                <a:effectLst>
                  <a:outerShdw blurRad="38100" dist="38100" dir="2700000" algn="tl">
                    <a:srgbClr val="000000">
                      <a:alpha val="43137"/>
                    </a:srgbClr>
                  </a:outerShdw>
                </a:effectLst>
              </a:rPr>
              <a:t>EOC</a:t>
            </a:r>
            <a:endParaRPr lang="en-US" sz="1400" b="1" dirty="0">
              <a:solidFill>
                <a:schemeClr val="tx1"/>
              </a:solidFill>
              <a:effectLst>
                <a:outerShdw blurRad="38100" dist="38100" dir="2700000" algn="tl">
                  <a:srgbClr val="000000">
                    <a:alpha val="43137"/>
                  </a:srgbClr>
                </a:outerShdw>
              </a:effectLst>
            </a:endParaRPr>
          </a:p>
        </p:txBody>
      </p:sp>
      <p:sp>
        <p:nvSpPr>
          <p:cNvPr id="9" name="Isosceles Triangle 8"/>
          <p:cNvSpPr/>
          <p:nvPr/>
        </p:nvSpPr>
        <p:spPr>
          <a:xfrm>
            <a:off x="2698750" y="3559174"/>
            <a:ext cx="1447800" cy="914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2927350" y="3303586"/>
            <a:ext cx="1009650" cy="511175"/>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chemeClr val="tx1"/>
                </a:solidFill>
                <a:effectLst>
                  <a:outerShdw blurRad="38100" dist="38100" dir="2700000" algn="tl">
                    <a:srgbClr val="000000">
                      <a:alpha val="43137"/>
                    </a:srgbClr>
                  </a:outerShdw>
                </a:effectLst>
              </a:rPr>
              <a:t>Hospital</a:t>
            </a:r>
          </a:p>
          <a:p>
            <a:pPr algn="ctr">
              <a:defRPr/>
            </a:pPr>
            <a:r>
              <a:rPr lang="en-US" sz="1400" b="1" dirty="0" smtClean="0">
                <a:solidFill>
                  <a:schemeClr val="tx1"/>
                </a:solidFill>
                <a:effectLst>
                  <a:outerShdw blurRad="38100" dist="38100" dir="2700000" algn="tl">
                    <a:srgbClr val="000000">
                      <a:alpha val="43137"/>
                    </a:srgbClr>
                  </a:outerShdw>
                </a:effectLst>
              </a:rPr>
              <a:t>EOC</a:t>
            </a:r>
            <a:endParaRPr lang="en-US" sz="1400" b="1" dirty="0">
              <a:solidFill>
                <a:schemeClr val="tx1"/>
              </a:solidFill>
              <a:effectLst>
                <a:outerShdw blurRad="38100" dist="38100" dir="2700000" algn="tl">
                  <a:srgbClr val="000000">
                    <a:alpha val="43137"/>
                  </a:srgbClr>
                </a:outerShdw>
              </a:effectLst>
            </a:endParaRPr>
          </a:p>
        </p:txBody>
      </p:sp>
      <p:sp>
        <p:nvSpPr>
          <p:cNvPr id="11" name="Isosceles Triangle 10"/>
          <p:cNvSpPr/>
          <p:nvPr/>
        </p:nvSpPr>
        <p:spPr>
          <a:xfrm>
            <a:off x="742950" y="5132387"/>
            <a:ext cx="1447800" cy="914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971550" y="4876799"/>
            <a:ext cx="1009650" cy="511175"/>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chemeClr val="tx1"/>
                </a:solidFill>
                <a:effectLst>
                  <a:outerShdw blurRad="38100" dist="38100" dir="2700000" algn="tl">
                    <a:srgbClr val="000000">
                      <a:alpha val="43137"/>
                    </a:srgbClr>
                  </a:outerShdw>
                </a:effectLst>
              </a:rPr>
              <a:t>Airport</a:t>
            </a:r>
          </a:p>
          <a:p>
            <a:pPr algn="ctr">
              <a:defRPr/>
            </a:pPr>
            <a:r>
              <a:rPr lang="en-US" sz="1400" b="1" dirty="0" smtClean="0">
                <a:solidFill>
                  <a:schemeClr val="tx1"/>
                </a:solidFill>
                <a:effectLst>
                  <a:outerShdw blurRad="38100" dist="38100" dir="2700000" algn="tl">
                    <a:srgbClr val="000000">
                      <a:alpha val="43137"/>
                    </a:srgbClr>
                  </a:outerShdw>
                </a:effectLst>
              </a:rPr>
              <a:t>EOC</a:t>
            </a:r>
            <a:endParaRPr lang="en-US" sz="1400" b="1" dirty="0">
              <a:solidFill>
                <a:schemeClr val="tx1"/>
              </a:solidFill>
              <a:effectLst>
                <a:outerShdw blurRad="38100" dist="38100" dir="2700000" algn="tl">
                  <a:srgbClr val="000000">
                    <a:alpha val="43137"/>
                  </a:srgbClr>
                </a:outerShdw>
              </a:effectLst>
            </a:endParaRPr>
          </a:p>
        </p:txBody>
      </p:sp>
      <p:sp>
        <p:nvSpPr>
          <p:cNvPr id="15" name="Isosceles Triangle 14"/>
          <p:cNvSpPr/>
          <p:nvPr/>
        </p:nvSpPr>
        <p:spPr>
          <a:xfrm>
            <a:off x="2743200" y="5132387"/>
            <a:ext cx="1447800" cy="914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2971800" y="4876799"/>
            <a:ext cx="1009650" cy="511175"/>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chemeClr val="tx1"/>
                </a:solidFill>
                <a:effectLst>
                  <a:outerShdw blurRad="38100" dist="38100" dir="2700000" algn="tl">
                    <a:srgbClr val="000000">
                      <a:alpha val="43137"/>
                    </a:srgbClr>
                  </a:outerShdw>
                </a:effectLst>
              </a:rPr>
              <a:t>Business</a:t>
            </a:r>
          </a:p>
          <a:p>
            <a:pPr algn="ctr">
              <a:defRPr/>
            </a:pPr>
            <a:r>
              <a:rPr lang="en-US" sz="1400" b="1" dirty="0" smtClean="0">
                <a:solidFill>
                  <a:schemeClr val="tx1"/>
                </a:solidFill>
                <a:effectLst>
                  <a:outerShdw blurRad="38100" dist="38100" dir="2700000" algn="tl">
                    <a:srgbClr val="000000">
                      <a:alpha val="43137"/>
                    </a:srgbClr>
                  </a:outerShdw>
                </a:effectLst>
              </a:rPr>
              <a:t>EOC</a:t>
            </a:r>
            <a:endParaRPr lang="en-US" sz="1400" b="1" dirty="0">
              <a:solidFill>
                <a:schemeClr val="tx1"/>
              </a:solidFill>
              <a:effectLst>
                <a:outerShdw blurRad="38100" dist="38100" dir="2700000" algn="tl">
                  <a:srgbClr val="000000">
                    <a:alpha val="43137"/>
                  </a:srgbClr>
                </a:outerShdw>
              </a:effectLst>
            </a:endParaRPr>
          </a:p>
        </p:txBody>
      </p:sp>
      <p:sp>
        <p:nvSpPr>
          <p:cNvPr id="17" name="Isosceles Triangle 16"/>
          <p:cNvSpPr/>
          <p:nvPr/>
        </p:nvSpPr>
        <p:spPr>
          <a:xfrm>
            <a:off x="2743200" y="1855788"/>
            <a:ext cx="1447800" cy="914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2971800" y="1600200"/>
            <a:ext cx="1009650" cy="511175"/>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chemeClr val="tx1"/>
                </a:solidFill>
                <a:effectLst>
                  <a:outerShdw blurRad="38100" dist="38100" dir="2700000" algn="tl">
                    <a:srgbClr val="000000">
                      <a:alpha val="43137"/>
                    </a:srgbClr>
                  </a:outerShdw>
                </a:effectLst>
              </a:rPr>
              <a:t>Ministry</a:t>
            </a:r>
          </a:p>
          <a:p>
            <a:pPr algn="ctr">
              <a:defRPr/>
            </a:pPr>
            <a:r>
              <a:rPr lang="en-US" sz="1400" b="1" dirty="0" smtClean="0">
                <a:solidFill>
                  <a:schemeClr val="tx1"/>
                </a:solidFill>
                <a:effectLst>
                  <a:outerShdw blurRad="38100" dist="38100" dir="2700000" algn="tl">
                    <a:srgbClr val="000000">
                      <a:alpha val="43137"/>
                    </a:srgbClr>
                  </a:outerShdw>
                </a:effectLst>
              </a:rPr>
              <a:t>EOC</a:t>
            </a:r>
            <a:endParaRPr lang="en-US" sz="1400" b="1" dirty="0">
              <a:solidFill>
                <a:schemeClr val="tx1"/>
              </a:solidFill>
              <a:effectLst>
                <a:outerShdw blurRad="38100" dist="38100" dir="2700000" algn="tl">
                  <a:srgbClr val="000000">
                    <a:alpha val="43137"/>
                  </a:srgbClr>
                </a:outerShdw>
              </a:effectLst>
            </a:endParaRPr>
          </a:p>
        </p:txBody>
      </p:sp>
      <p:sp>
        <p:nvSpPr>
          <p:cNvPr id="19" name="Isosceles Triangle 18"/>
          <p:cNvSpPr/>
          <p:nvPr/>
        </p:nvSpPr>
        <p:spPr>
          <a:xfrm>
            <a:off x="787400" y="1855788"/>
            <a:ext cx="1447800" cy="914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p:cNvSpPr/>
          <p:nvPr/>
        </p:nvSpPr>
        <p:spPr>
          <a:xfrm>
            <a:off x="1016000" y="1600200"/>
            <a:ext cx="1009650" cy="511175"/>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2000" rIns="72000" anchor="ctr"/>
          <a:lstStyle/>
          <a:p>
            <a:pPr algn="ctr">
              <a:defRPr/>
            </a:pPr>
            <a:r>
              <a:rPr lang="en-US" sz="1400" b="1" dirty="0" smtClean="0">
                <a:solidFill>
                  <a:schemeClr val="tx1"/>
                </a:solidFill>
                <a:effectLst>
                  <a:outerShdw blurRad="38100" dist="38100" dir="2700000" algn="tl">
                    <a:srgbClr val="000000">
                      <a:alpha val="43137"/>
                    </a:srgbClr>
                  </a:outerShdw>
                </a:effectLst>
              </a:rPr>
              <a:t>Provincial</a:t>
            </a:r>
          </a:p>
          <a:p>
            <a:pPr algn="ctr">
              <a:defRPr/>
            </a:pPr>
            <a:r>
              <a:rPr lang="en-US" sz="1400" b="1" dirty="0" smtClean="0">
                <a:solidFill>
                  <a:schemeClr val="tx1"/>
                </a:solidFill>
                <a:effectLst>
                  <a:outerShdw blurRad="38100" dist="38100" dir="2700000" algn="tl">
                    <a:srgbClr val="000000">
                      <a:alpha val="43137"/>
                    </a:srgbClr>
                  </a:outerShdw>
                </a:effectLst>
              </a:rPr>
              <a:t>EOC</a:t>
            </a:r>
            <a:endParaRPr lang="en-US" sz="1400" b="1"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sz="3600" b="1" dirty="0" smtClean="0">
                <a:solidFill>
                  <a:srgbClr val="002060"/>
                </a:solidFill>
                <a:effectLst>
                  <a:outerShdw blurRad="38100" dist="38100" dir="2700000" algn="tl">
                    <a:srgbClr val="000000">
                      <a:alpha val="43137"/>
                    </a:srgbClr>
                  </a:outerShdw>
                </a:effectLst>
              </a:rPr>
              <a:t>Emergency Management Communications Support</a:t>
            </a:r>
            <a:endParaRPr lang="en-US" sz="3600" b="1" dirty="0">
              <a:solidFill>
                <a:srgbClr val="002060"/>
              </a:solidFill>
              <a:effectLst>
                <a:outerShdw blurRad="38100" dist="38100" dir="2700000" algn="tl">
                  <a:srgbClr val="000000">
                    <a:alpha val="43137"/>
                  </a:srgbClr>
                </a:outerShdw>
              </a:effectLst>
            </a:endParaRPr>
          </a:p>
        </p:txBody>
      </p:sp>
      <p:sp>
        <p:nvSpPr>
          <p:cNvPr id="21507" name="Content Placeholder 7"/>
          <p:cNvSpPr>
            <a:spLocks noGrp="1"/>
          </p:cNvSpPr>
          <p:nvPr>
            <p:ph idx="1"/>
          </p:nvPr>
        </p:nvSpPr>
        <p:spPr>
          <a:xfrm>
            <a:off x="457200" y="1600200"/>
            <a:ext cx="8229600" cy="4724400"/>
          </a:xfrm>
        </p:spPr>
        <p:txBody>
          <a:bodyPr/>
          <a:lstStyle/>
          <a:p>
            <a:pPr algn="just">
              <a:spcBef>
                <a:spcPts val="1800"/>
              </a:spcBef>
            </a:pPr>
            <a:r>
              <a:rPr lang="en-US" sz="2000" dirty="0" smtClean="0"/>
              <a:t>In many Municipalities, Emergency Management only exists in the EOC. There is no requirement to link multiple sites together with communications. </a:t>
            </a:r>
          </a:p>
          <a:p>
            <a:pPr lvl="1" algn="just">
              <a:spcBef>
                <a:spcPts val="600"/>
              </a:spcBef>
              <a:buFont typeface="Wingdings" pitchFamily="2" charset="2"/>
              <a:buChar char="q"/>
            </a:pPr>
            <a:r>
              <a:rPr lang="en-US" sz="1800" dirty="0" smtClean="0"/>
              <a:t>Incident Sites are managed by Public Safety agencies.</a:t>
            </a:r>
          </a:p>
          <a:p>
            <a:pPr lvl="1" algn="just">
              <a:spcBef>
                <a:spcPts val="600"/>
              </a:spcBef>
              <a:buFont typeface="Wingdings" pitchFamily="2" charset="2"/>
              <a:buChar char="q"/>
            </a:pPr>
            <a:r>
              <a:rPr lang="en-US" sz="1800" dirty="0" smtClean="0"/>
              <a:t>County EOCs communicating with local Municipal EOCs would be an exception.</a:t>
            </a:r>
          </a:p>
          <a:p>
            <a:pPr algn="just">
              <a:spcBef>
                <a:spcPts val="1600"/>
              </a:spcBef>
            </a:pPr>
            <a:r>
              <a:rPr lang="en-US" sz="2000" dirty="0" smtClean="0"/>
              <a:t>Each agency within the Municipality has their own communications capability for communicating with their organization in the field and for communications from their command centre to the EOC. This may be there own radio system, telephones, or cell phones.</a:t>
            </a:r>
          </a:p>
          <a:p>
            <a:pPr algn="just">
              <a:spcBef>
                <a:spcPts val="1600"/>
              </a:spcBef>
            </a:pPr>
            <a:r>
              <a:rPr lang="en-US" sz="2000" dirty="0" smtClean="0"/>
              <a:t>If communications into the EOC from other EOCs or Command </a:t>
            </a:r>
            <a:r>
              <a:rPr lang="en-US" sz="2000" dirty="0" err="1" smtClean="0"/>
              <a:t>Centres</a:t>
            </a:r>
            <a:r>
              <a:rPr lang="en-US" sz="2000" dirty="0" smtClean="0"/>
              <a:t> fails, Amateur Radio could be a solution, but this would typically be the exception.</a:t>
            </a:r>
          </a:p>
        </p:txBody>
      </p:sp>
      <p:sp>
        <p:nvSpPr>
          <p:cNvPr id="21508" name="Footer Placeholder 4"/>
          <p:cNvSpPr>
            <a:spLocks noGrp="1"/>
          </p:cNvSpPr>
          <p:nvPr>
            <p:ph type="ftr" sz="quarter" idx="11"/>
          </p:nvPr>
        </p:nvSpPr>
        <p:spPr>
          <a:noFill/>
        </p:spPr>
        <p:txBody>
          <a:bodyPr/>
          <a:lstStyle/>
          <a:p>
            <a:r>
              <a:rPr lang="en-US" smtClean="0"/>
              <a:t>Emergency Measures Radio Group (EMRG) - Ottawa ARES</a:t>
            </a:r>
          </a:p>
        </p:txBody>
      </p:sp>
      <p:sp>
        <p:nvSpPr>
          <p:cNvPr id="21509" name="Slide Number Placeholder 5"/>
          <p:cNvSpPr>
            <a:spLocks noGrp="1"/>
          </p:cNvSpPr>
          <p:nvPr>
            <p:ph type="sldNum" sz="quarter" idx="12"/>
          </p:nvPr>
        </p:nvSpPr>
        <p:spPr>
          <a:noFill/>
        </p:spPr>
        <p:txBody>
          <a:bodyPr/>
          <a:lstStyle/>
          <a:p>
            <a:fld id="{CB89ECCC-358B-41DB-A8AC-0903859E9DA6}"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b="1" dirty="0" smtClean="0">
                <a:solidFill>
                  <a:srgbClr val="002060"/>
                </a:solidFill>
                <a:effectLst>
                  <a:outerShdw blurRad="38100" dist="38100" dir="2700000" algn="tl">
                    <a:srgbClr val="000000">
                      <a:alpha val="43137"/>
                    </a:srgbClr>
                  </a:outerShdw>
                </a:effectLst>
              </a:rPr>
              <a:t>Municipal EOC - Provincial EOC</a:t>
            </a:r>
            <a:endParaRPr lang="en-US" sz="3600" b="1" dirty="0">
              <a:solidFill>
                <a:srgbClr val="002060"/>
              </a:solidFill>
              <a:effectLst>
                <a:outerShdw blurRad="38100" dist="38100" dir="2700000" algn="tl">
                  <a:srgbClr val="000000">
                    <a:alpha val="43137"/>
                  </a:srgbClr>
                </a:outerShdw>
              </a:effectLst>
            </a:endParaRPr>
          </a:p>
        </p:txBody>
      </p:sp>
      <p:sp>
        <p:nvSpPr>
          <p:cNvPr id="23555" name="Footer Placeholder 2"/>
          <p:cNvSpPr>
            <a:spLocks noGrp="1"/>
          </p:cNvSpPr>
          <p:nvPr>
            <p:ph type="ftr" sz="quarter" idx="11"/>
          </p:nvPr>
        </p:nvSpPr>
        <p:spPr>
          <a:noFill/>
        </p:spPr>
        <p:txBody>
          <a:bodyPr/>
          <a:lstStyle/>
          <a:p>
            <a:r>
              <a:rPr lang="en-US" smtClean="0"/>
              <a:t>Emergency Measures Radio Group (EMRG) - Ottawa ARES</a:t>
            </a:r>
          </a:p>
        </p:txBody>
      </p:sp>
      <p:sp>
        <p:nvSpPr>
          <p:cNvPr id="23556" name="Slide Number Placeholder 3"/>
          <p:cNvSpPr>
            <a:spLocks noGrp="1"/>
          </p:cNvSpPr>
          <p:nvPr>
            <p:ph type="sldNum" sz="quarter" idx="12"/>
          </p:nvPr>
        </p:nvSpPr>
        <p:spPr>
          <a:noFill/>
        </p:spPr>
        <p:txBody>
          <a:bodyPr/>
          <a:lstStyle/>
          <a:p>
            <a:fld id="{17B0B9F9-16BD-4F10-96C8-9B5A50F3F051}" type="slidenum">
              <a:rPr lang="en-US" smtClean="0"/>
              <a:pPr/>
              <a:t>8</a:t>
            </a:fld>
            <a:endParaRPr lang="en-US" smtClean="0"/>
          </a:p>
        </p:txBody>
      </p:sp>
      <p:sp>
        <p:nvSpPr>
          <p:cNvPr id="23557" name="TextBox 5"/>
          <p:cNvSpPr txBox="1">
            <a:spLocks noChangeArrowheads="1"/>
          </p:cNvSpPr>
          <p:nvPr/>
        </p:nvSpPr>
        <p:spPr bwMode="auto">
          <a:xfrm>
            <a:off x="457200" y="1524000"/>
            <a:ext cx="8229600" cy="1862138"/>
          </a:xfrm>
          <a:prstGeom prst="rect">
            <a:avLst/>
          </a:prstGeom>
          <a:noFill/>
          <a:ln w="9525">
            <a:noFill/>
            <a:miter lim="800000"/>
            <a:headEnd/>
            <a:tailEnd/>
          </a:ln>
        </p:spPr>
        <p:txBody>
          <a:bodyPr>
            <a:spAutoFit/>
          </a:bodyPr>
          <a:lstStyle/>
          <a:p>
            <a:pPr marL="171450" indent="-171450">
              <a:spcBef>
                <a:spcPts val="1800"/>
              </a:spcBef>
              <a:buFont typeface="Arial" charset="0"/>
              <a:buChar char="•"/>
            </a:pPr>
            <a:r>
              <a:rPr lang="en-US" sz="2000" dirty="0"/>
              <a:t>The </a:t>
            </a:r>
            <a:r>
              <a:rPr lang="en-US" sz="2000" dirty="0" smtClean="0"/>
              <a:t>local Municipal </a:t>
            </a:r>
            <a:r>
              <a:rPr lang="en-US" sz="2000" dirty="0"/>
              <a:t>EOC (Emergency Operations Centre) and Provincial EOC exchange information during </a:t>
            </a:r>
            <a:r>
              <a:rPr lang="en-US" sz="2000" dirty="0" smtClean="0"/>
              <a:t>an </a:t>
            </a:r>
            <a:r>
              <a:rPr lang="en-US" sz="2000" dirty="0"/>
              <a:t>incident.</a:t>
            </a:r>
          </a:p>
          <a:p>
            <a:pPr marL="171450" indent="-171450">
              <a:spcBef>
                <a:spcPts val="1800"/>
              </a:spcBef>
              <a:buFont typeface="Arial" charset="0"/>
              <a:buChar char="•"/>
            </a:pPr>
            <a:r>
              <a:rPr lang="en-US" sz="2000" dirty="0"/>
              <a:t>In the event that all other forms of communication fail, </a:t>
            </a:r>
            <a:r>
              <a:rPr lang="en-US" sz="2000" dirty="0" smtClean="0"/>
              <a:t>Amateur radio could be used to relay </a:t>
            </a:r>
            <a:r>
              <a:rPr lang="en-US" sz="2000" dirty="0"/>
              <a:t>information from the </a:t>
            </a:r>
            <a:r>
              <a:rPr lang="en-US" sz="2000" dirty="0" smtClean="0"/>
              <a:t>Municipal </a:t>
            </a:r>
            <a:r>
              <a:rPr lang="en-US" sz="2000" dirty="0"/>
              <a:t>EOC to the Provincial EOC, through EMO ARES.</a:t>
            </a:r>
          </a:p>
        </p:txBody>
      </p:sp>
      <p:sp>
        <p:nvSpPr>
          <p:cNvPr id="7" name="Rectangle 6"/>
          <p:cNvSpPr/>
          <p:nvPr/>
        </p:nvSpPr>
        <p:spPr>
          <a:xfrm>
            <a:off x="1490663" y="5105400"/>
            <a:ext cx="1101725" cy="869950"/>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tx1"/>
                </a:solidFill>
                <a:effectLst>
                  <a:outerShdw blurRad="38100" dist="38100" dir="2700000" algn="tl">
                    <a:srgbClr val="000000">
                      <a:alpha val="43137"/>
                    </a:srgbClr>
                  </a:outerShdw>
                </a:effectLst>
              </a:rPr>
              <a:t>Local Municipal</a:t>
            </a:r>
            <a:endParaRPr lang="en-US" sz="1400" dirty="0">
              <a:solidFill>
                <a:schemeClr val="tx1"/>
              </a:solidFill>
              <a:effectLst>
                <a:outerShdw blurRad="38100" dist="38100" dir="2700000" algn="tl">
                  <a:srgbClr val="000000">
                    <a:alpha val="43137"/>
                  </a:srgbClr>
                </a:outerShdw>
              </a:effectLst>
            </a:endParaRPr>
          </a:p>
          <a:p>
            <a:pPr algn="ctr">
              <a:defRPr/>
            </a:pPr>
            <a:r>
              <a:rPr lang="en-US" b="1" dirty="0">
                <a:solidFill>
                  <a:schemeClr val="tx1"/>
                </a:solidFill>
                <a:effectLst>
                  <a:outerShdw blurRad="38100" dist="38100" dir="2700000" algn="tl">
                    <a:srgbClr val="000000">
                      <a:alpha val="43137"/>
                    </a:srgbClr>
                  </a:outerShdw>
                </a:effectLst>
              </a:rPr>
              <a:t>EOC</a:t>
            </a:r>
          </a:p>
        </p:txBody>
      </p:sp>
      <p:sp>
        <p:nvSpPr>
          <p:cNvPr id="8" name="Rectangle 7"/>
          <p:cNvSpPr/>
          <p:nvPr/>
        </p:nvSpPr>
        <p:spPr>
          <a:xfrm>
            <a:off x="6354763" y="5105400"/>
            <a:ext cx="1524000" cy="56197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sz="1200" b="1" dirty="0" smtClean="0">
                <a:solidFill>
                  <a:schemeClr val="tx1"/>
                </a:solidFill>
              </a:rPr>
              <a:t>Local ARES</a:t>
            </a:r>
          </a:p>
          <a:p>
            <a:pPr algn="ctr">
              <a:defRPr/>
            </a:pPr>
            <a:r>
              <a:rPr lang="en-US" sz="1000" dirty="0" smtClean="0">
                <a:solidFill>
                  <a:schemeClr val="tx1"/>
                </a:solidFill>
              </a:rPr>
              <a:t>Service </a:t>
            </a:r>
            <a:r>
              <a:rPr lang="en-US" sz="1000" dirty="0">
                <a:solidFill>
                  <a:schemeClr val="tx1"/>
                </a:solidFill>
              </a:rPr>
              <a:t>Provider</a:t>
            </a:r>
          </a:p>
        </p:txBody>
      </p:sp>
      <p:cxnSp>
        <p:nvCxnSpPr>
          <p:cNvPr id="10" name="Elbow Connector 9"/>
          <p:cNvCxnSpPr/>
          <p:nvPr/>
        </p:nvCxnSpPr>
        <p:spPr>
          <a:xfrm rot="10800000" flipV="1">
            <a:off x="2592388" y="5387975"/>
            <a:ext cx="3762375" cy="0"/>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52550" y="3762375"/>
            <a:ext cx="1377950" cy="688975"/>
          </a:xfrm>
          <a:prstGeom prst="rect">
            <a:avLst/>
          </a:prstGeom>
          <a:solidFill>
            <a:srgbClr val="92D05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b="1" dirty="0">
                <a:solidFill>
                  <a:schemeClr val="tx1"/>
                </a:solidFill>
                <a:effectLst>
                  <a:outerShdw blurRad="38100" dist="38100" dir="2700000" algn="tl">
                    <a:srgbClr val="000000">
                      <a:alpha val="43137"/>
                    </a:srgbClr>
                  </a:outerShdw>
                </a:effectLst>
              </a:rPr>
              <a:t>PEOC</a:t>
            </a:r>
          </a:p>
          <a:p>
            <a:pPr algn="ctr">
              <a:defRPr/>
            </a:pPr>
            <a:r>
              <a:rPr lang="en-US" sz="1000" dirty="0">
                <a:solidFill>
                  <a:schemeClr val="tx1"/>
                </a:solidFill>
              </a:rPr>
              <a:t>Provincial Emergency Operations Centre</a:t>
            </a:r>
          </a:p>
        </p:txBody>
      </p:sp>
      <p:sp>
        <p:nvSpPr>
          <p:cNvPr id="12" name="Rectangle 11"/>
          <p:cNvSpPr/>
          <p:nvPr/>
        </p:nvSpPr>
        <p:spPr>
          <a:xfrm>
            <a:off x="3098800" y="3762375"/>
            <a:ext cx="1128713" cy="688975"/>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b="1" dirty="0" smtClean="0">
                <a:solidFill>
                  <a:schemeClr val="tx1"/>
                </a:solidFill>
              </a:rPr>
              <a:t>EMO ARES</a:t>
            </a:r>
          </a:p>
          <a:p>
            <a:pPr algn="ctr">
              <a:defRPr/>
            </a:pPr>
            <a:r>
              <a:rPr lang="en-US" sz="1200" dirty="0" smtClean="0">
                <a:solidFill>
                  <a:schemeClr val="tx1"/>
                </a:solidFill>
              </a:rPr>
              <a:t>Amateur </a:t>
            </a:r>
            <a:r>
              <a:rPr lang="en-US" sz="1200" dirty="0">
                <a:solidFill>
                  <a:schemeClr val="tx1"/>
                </a:solidFill>
              </a:rPr>
              <a:t>Radio </a:t>
            </a:r>
            <a:r>
              <a:rPr lang="en-US" sz="1000" dirty="0" smtClean="0">
                <a:solidFill>
                  <a:schemeClr val="tx1"/>
                </a:solidFill>
              </a:rPr>
              <a:t>Service </a:t>
            </a:r>
            <a:r>
              <a:rPr lang="en-US" sz="1000" dirty="0">
                <a:solidFill>
                  <a:schemeClr val="tx1"/>
                </a:solidFill>
              </a:rPr>
              <a:t>Provider</a:t>
            </a:r>
          </a:p>
        </p:txBody>
      </p:sp>
      <p:cxnSp>
        <p:nvCxnSpPr>
          <p:cNvPr id="13" name="Elbow Connector 12"/>
          <p:cNvCxnSpPr>
            <a:stCxn id="12" idx="1"/>
            <a:endCxn id="11" idx="3"/>
          </p:cNvCxnSpPr>
          <p:nvPr/>
        </p:nvCxnSpPr>
        <p:spPr>
          <a:xfrm rot="10800000">
            <a:off x="2730500" y="4106863"/>
            <a:ext cx="368300" cy="1588"/>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Elbow Connector 81"/>
          <p:cNvCxnSpPr>
            <a:stCxn id="8" idx="0"/>
            <a:endCxn id="12" idx="3"/>
          </p:cNvCxnSpPr>
          <p:nvPr/>
        </p:nvCxnSpPr>
        <p:spPr>
          <a:xfrm rot="16200000" flipV="1">
            <a:off x="5172870" y="3161507"/>
            <a:ext cx="998537" cy="2889250"/>
          </a:xfrm>
          <a:prstGeom prst="bentConnector2">
            <a:avLst/>
          </a:prstGeom>
          <a:ln w="12700">
            <a:solidFill>
              <a:schemeClr val="tx1"/>
            </a:solidFill>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2"/>
            <a:endCxn id="7" idx="0"/>
          </p:cNvCxnSpPr>
          <p:nvPr/>
        </p:nvCxnSpPr>
        <p:spPr>
          <a:xfrm rot="5400000">
            <a:off x="1714500" y="4778375"/>
            <a:ext cx="654050" cy="0"/>
          </a:xfrm>
          <a:prstGeom prst="bentConnector3">
            <a:avLst>
              <a:gd name="adj1" fmla="val 50000"/>
            </a:avLst>
          </a:prstGeom>
          <a:ln>
            <a:solidFill>
              <a:schemeClr val="tx1"/>
            </a:solidFill>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566" name="TextBox 15"/>
          <p:cNvSpPr txBox="1">
            <a:spLocks noChangeArrowheads="1"/>
          </p:cNvSpPr>
          <p:nvPr/>
        </p:nvSpPr>
        <p:spPr bwMode="auto">
          <a:xfrm>
            <a:off x="4953000" y="3732995"/>
            <a:ext cx="3022600" cy="954107"/>
          </a:xfrm>
          <a:prstGeom prst="rect">
            <a:avLst/>
          </a:prstGeom>
          <a:solidFill>
            <a:schemeClr val="bg1"/>
          </a:solidFill>
          <a:ln w="9525">
            <a:noFill/>
            <a:miter lim="800000"/>
            <a:headEnd/>
            <a:tailEnd/>
          </a:ln>
        </p:spPr>
        <p:txBody>
          <a:bodyPr wrap="square">
            <a:spAutoFit/>
          </a:bodyPr>
          <a:lstStyle/>
          <a:p>
            <a:pPr algn="ctr"/>
            <a:r>
              <a:rPr lang="en-US" sz="1400" dirty="0"/>
              <a:t>Amateur radio communications between the City EOC and the PEOC if other communications fails, and if requested.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3600"/>
          </a:xfrm>
        </p:spPr>
        <p:txBody>
          <a:bodyPr/>
          <a:lstStyle/>
          <a:p>
            <a:pPr eaLnBrk="1" hangingPunct="1">
              <a:defRPr/>
            </a:pPr>
            <a:r>
              <a:rPr lang="en-US" b="1" dirty="0" smtClean="0">
                <a:solidFill>
                  <a:srgbClr val="002060"/>
                </a:solidFill>
                <a:effectLst>
                  <a:outerShdw blurRad="38100" dist="38100" dir="2700000" algn="tl">
                    <a:srgbClr val="000000">
                      <a:alpha val="43137"/>
                    </a:srgbClr>
                  </a:outerShdw>
                </a:effectLst>
              </a:rPr>
              <a:t>People Need Assistance</a:t>
            </a:r>
            <a:endParaRPr lang="en-US" b="1" dirty="0">
              <a:solidFill>
                <a:srgbClr val="002060"/>
              </a:solidFill>
              <a:effectLst>
                <a:outerShdw blurRad="38100" dist="38100" dir="2700000" algn="tl">
                  <a:srgbClr val="000000">
                    <a:alpha val="43137"/>
                  </a:srgbClr>
                </a:outerShdw>
              </a:effectLst>
            </a:endParaRPr>
          </a:p>
        </p:txBody>
      </p:sp>
      <p:sp>
        <p:nvSpPr>
          <p:cNvPr id="16387" name="Content Placeholder 2"/>
          <p:cNvSpPr>
            <a:spLocks noGrp="1"/>
          </p:cNvSpPr>
          <p:nvPr>
            <p:ph sz="half" idx="1"/>
          </p:nvPr>
        </p:nvSpPr>
        <p:spPr>
          <a:xfrm>
            <a:off x="457199" y="1295400"/>
            <a:ext cx="5946775" cy="5029200"/>
          </a:xfrm>
        </p:spPr>
        <p:txBody>
          <a:bodyPr/>
          <a:lstStyle/>
          <a:p>
            <a:pPr marL="273050" indent="-273050" algn="just" eaLnBrk="1" hangingPunct="1">
              <a:spcBef>
                <a:spcPts val="1200"/>
              </a:spcBef>
              <a:defRPr/>
            </a:pPr>
            <a:r>
              <a:rPr lang="en-US" sz="2000" dirty="0" smtClean="0"/>
              <a:t>If the situation impacts the general population, and support is required, Emergency Social Services (ESS) will be activated. </a:t>
            </a:r>
          </a:p>
          <a:p>
            <a:pPr marL="273050" indent="-273050" algn="just" eaLnBrk="1" hangingPunct="1">
              <a:spcBef>
                <a:spcPts val="1200"/>
              </a:spcBef>
              <a:defRPr/>
            </a:pPr>
            <a:r>
              <a:rPr lang="en-US" sz="2000" dirty="0" smtClean="0"/>
              <a:t>In Ottawa, ESS is a virtual organization made up of people from multiple City departments.</a:t>
            </a:r>
          </a:p>
          <a:p>
            <a:pPr marL="273050" indent="-273050" algn="just" eaLnBrk="1" hangingPunct="1">
              <a:spcBef>
                <a:spcPts val="1200"/>
              </a:spcBef>
              <a:defRPr/>
            </a:pPr>
            <a:r>
              <a:rPr lang="en-US" sz="2000" dirty="0" smtClean="0"/>
              <a:t>Some Municipalities have an MOU with the Red Cross to provide ESS, while some Provinces manage ESS at a Provincial level.</a:t>
            </a:r>
          </a:p>
          <a:p>
            <a:pPr marL="273050" indent="-273050" algn="just" eaLnBrk="1" hangingPunct="1">
              <a:spcBef>
                <a:spcPts val="1200"/>
              </a:spcBef>
              <a:defRPr/>
            </a:pPr>
            <a:r>
              <a:rPr lang="en-US" sz="2000" dirty="0" smtClean="0"/>
              <a:t>ESS in Ottawa has agreements with the Red Cross, Salvation Army and Ottawa ARES, for support services. </a:t>
            </a:r>
          </a:p>
          <a:p>
            <a:pPr marL="273050" indent="-273050" algn="just" eaLnBrk="1" hangingPunct="1">
              <a:spcBef>
                <a:spcPts val="1200"/>
              </a:spcBef>
              <a:defRPr/>
            </a:pPr>
            <a:r>
              <a:rPr lang="en-US" sz="2000" dirty="0" smtClean="0"/>
              <a:t>Ottawa ARES can be involved in several ways, providing service to ESS directly, &amp;/or providing service to the Red Cross and Salvation Army. </a:t>
            </a:r>
          </a:p>
          <a:p>
            <a:pPr algn="just" eaLnBrk="1" hangingPunct="1">
              <a:spcBef>
                <a:spcPts val="1200"/>
              </a:spcBef>
              <a:buFontTx/>
              <a:buNone/>
              <a:defRPr/>
            </a:pPr>
            <a:endParaRPr lang="en-US" sz="2000" dirty="0" smtClean="0"/>
          </a:p>
        </p:txBody>
      </p:sp>
      <p:sp>
        <p:nvSpPr>
          <p:cNvPr id="20484" name="Footer Placeholder 4"/>
          <p:cNvSpPr>
            <a:spLocks noGrp="1"/>
          </p:cNvSpPr>
          <p:nvPr>
            <p:ph type="ftr" sz="quarter" idx="11"/>
          </p:nvPr>
        </p:nvSpPr>
        <p:spPr>
          <a:noFill/>
        </p:spPr>
        <p:txBody>
          <a:bodyPr/>
          <a:lstStyle/>
          <a:p>
            <a:r>
              <a:rPr lang="en-US" smtClean="0"/>
              <a:t>Emergency Measures Radio Group (EMRG) - Ottawa ARES</a:t>
            </a:r>
          </a:p>
        </p:txBody>
      </p:sp>
      <p:sp>
        <p:nvSpPr>
          <p:cNvPr id="20485" name="Slide Number Placeholder 5"/>
          <p:cNvSpPr>
            <a:spLocks noGrp="1"/>
          </p:cNvSpPr>
          <p:nvPr>
            <p:ph type="sldNum" sz="quarter" idx="12"/>
          </p:nvPr>
        </p:nvSpPr>
        <p:spPr>
          <a:noFill/>
        </p:spPr>
        <p:txBody>
          <a:bodyPr/>
          <a:lstStyle/>
          <a:p>
            <a:fld id="{D6B3A8FA-1753-446E-8B86-3F268B991A0E}" type="slidenum">
              <a:rPr lang="en-US" smtClean="0"/>
              <a:pPr/>
              <a:t>9</a:t>
            </a:fld>
            <a:endParaRPr lang="en-US" smtClean="0"/>
          </a:p>
        </p:txBody>
      </p:sp>
      <p:sp>
        <p:nvSpPr>
          <p:cNvPr id="12" name="Rectangle 11"/>
          <p:cNvSpPr/>
          <p:nvPr/>
        </p:nvSpPr>
        <p:spPr>
          <a:xfrm>
            <a:off x="6553201" y="2362200"/>
            <a:ext cx="990600" cy="66198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b="1" dirty="0" smtClean="0">
                <a:solidFill>
                  <a:schemeClr val="tx1"/>
                </a:solidFill>
              </a:rPr>
              <a:t>ESS</a:t>
            </a:r>
          </a:p>
          <a:p>
            <a:pPr algn="ctr">
              <a:defRPr/>
            </a:pPr>
            <a:r>
              <a:rPr lang="en-US" sz="1000" b="1" dirty="0" smtClean="0">
                <a:solidFill>
                  <a:schemeClr val="tx1"/>
                </a:solidFill>
              </a:rPr>
              <a:t>Emergency </a:t>
            </a:r>
            <a:r>
              <a:rPr lang="en-US" sz="1000" b="1" dirty="0">
                <a:solidFill>
                  <a:schemeClr val="tx1"/>
                </a:solidFill>
              </a:rPr>
              <a:t>Social </a:t>
            </a:r>
            <a:r>
              <a:rPr lang="en-US" sz="1000" b="1" dirty="0" smtClean="0">
                <a:solidFill>
                  <a:schemeClr val="tx1"/>
                </a:solidFill>
              </a:rPr>
              <a:t>Services</a:t>
            </a:r>
            <a:endParaRPr lang="en-US" sz="1000" b="1" dirty="0">
              <a:solidFill>
                <a:schemeClr val="tx1"/>
              </a:solidFill>
            </a:endParaRPr>
          </a:p>
        </p:txBody>
      </p:sp>
      <p:sp>
        <p:nvSpPr>
          <p:cNvPr id="13" name="Rectangle 12"/>
          <p:cNvSpPr/>
          <p:nvPr/>
        </p:nvSpPr>
        <p:spPr>
          <a:xfrm>
            <a:off x="7251700" y="4143375"/>
            <a:ext cx="1212850" cy="28098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rPr>
              <a:t>Red Cross</a:t>
            </a:r>
          </a:p>
        </p:txBody>
      </p:sp>
      <p:cxnSp>
        <p:nvCxnSpPr>
          <p:cNvPr id="16" name="Elbow Connector 51"/>
          <p:cNvCxnSpPr>
            <a:stCxn id="13" idx="1"/>
            <a:endCxn id="12" idx="2"/>
          </p:cNvCxnSpPr>
          <p:nvPr/>
        </p:nvCxnSpPr>
        <p:spPr>
          <a:xfrm rot="10800000">
            <a:off x="7048502" y="3024189"/>
            <a:ext cx="203199" cy="1259681"/>
          </a:xfrm>
          <a:prstGeom prst="bentConnector2">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51700" y="3567113"/>
            <a:ext cx="1212850" cy="29051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b="1" dirty="0">
                <a:solidFill>
                  <a:schemeClr val="tx1"/>
                </a:solidFill>
              </a:rPr>
              <a:t>Salvation Army</a:t>
            </a:r>
          </a:p>
        </p:txBody>
      </p:sp>
      <p:cxnSp>
        <p:nvCxnSpPr>
          <p:cNvPr id="18" name="Elbow Connector 51"/>
          <p:cNvCxnSpPr>
            <a:stCxn id="17" idx="1"/>
            <a:endCxn id="12" idx="2"/>
          </p:cNvCxnSpPr>
          <p:nvPr/>
        </p:nvCxnSpPr>
        <p:spPr>
          <a:xfrm rot="10800000">
            <a:off x="7048502" y="3024189"/>
            <a:ext cx="203199" cy="688181"/>
          </a:xfrm>
          <a:prstGeom prst="bentConnector2">
            <a:avLst/>
          </a:prstGeom>
          <a:ln>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251700" y="4652963"/>
            <a:ext cx="1212850" cy="40322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200" b="1" dirty="0">
                <a:solidFill>
                  <a:schemeClr val="tx1"/>
                </a:solidFill>
              </a:rPr>
              <a:t>EMRG–Ottawa ARES</a:t>
            </a:r>
            <a:endParaRPr lang="en-US" sz="1000" dirty="0">
              <a:solidFill>
                <a:schemeClr val="tx1"/>
              </a:solidFill>
            </a:endParaRPr>
          </a:p>
        </p:txBody>
      </p:sp>
      <p:cxnSp>
        <p:nvCxnSpPr>
          <p:cNvPr id="22" name="Elbow Connector 21"/>
          <p:cNvCxnSpPr>
            <a:stCxn id="21" idx="1"/>
            <a:endCxn id="12" idx="2"/>
          </p:cNvCxnSpPr>
          <p:nvPr/>
        </p:nvCxnSpPr>
        <p:spPr>
          <a:xfrm rot="10800000">
            <a:off x="7048502" y="3024188"/>
            <a:ext cx="203199" cy="1830388"/>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EMRG-008_Self_Study_Training_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EMRG-008_Self_Study_Training_Template</Template>
  <TotalTime>44772</TotalTime>
  <Words>3400</Words>
  <Application>Microsoft Office PowerPoint</Application>
  <PresentationFormat>On-screen Show (4:3)</PresentationFormat>
  <Paragraphs>403</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EMRG-008_Self_Study_Training_Template</vt:lpstr>
      <vt:lpstr>Document</vt:lpstr>
      <vt:lpstr>Slide 1</vt:lpstr>
      <vt:lpstr>Expanding Our Horizon</vt:lpstr>
      <vt:lpstr>The Simple Model</vt:lpstr>
      <vt:lpstr>Different Views of Incidents </vt:lpstr>
      <vt:lpstr>Different Views of Incidents continued </vt:lpstr>
      <vt:lpstr>Multiple EOCs</vt:lpstr>
      <vt:lpstr>Emergency Management Communications Support</vt:lpstr>
      <vt:lpstr>Municipal EOC - Provincial EOC</vt:lpstr>
      <vt:lpstr>People Need Assistance</vt:lpstr>
      <vt:lpstr>Amateur Radio Support</vt:lpstr>
      <vt:lpstr>Potential Requirements Within The City of Ottawa</vt:lpstr>
      <vt:lpstr>Outside The City of Ottawa</vt:lpstr>
      <vt:lpstr>Full Set Of Relationships &amp; Accountability For Ottawa ARES To Manage In An Emergency</vt:lpstr>
      <vt:lpstr>Single Management of Amateur Radio</vt:lpstr>
      <vt:lpstr>Service Provider Model</vt:lpstr>
      <vt:lpstr>Amateur Radio Self Activation</vt:lpstr>
      <vt:lpstr>Moving Beyond Basic Emergency Management ICS/IMS Structure</vt:lpstr>
      <vt:lpstr>The IC or EOC Director</vt:lpstr>
      <vt:lpstr>Normal Operations</vt:lpstr>
      <vt:lpstr>In An Emergency</vt:lpstr>
      <vt:lpstr>Virtual Operations Centres</vt:lpstr>
      <vt:lpstr>Slide 22</vt:lpstr>
      <vt:lpstr>Slide 23</vt:lpstr>
      <vt:lpstr>Slide 24</vt:lpstr>
      <vt:lpstr>Slide 25</vt:lpstr>
      <vt:lpstr>Slide 26</vt:lpstr>
      <vt:lpstr>SUMMARY</vt:lpstr>
      <vt:lpstr>Review</vt:lpstr>
      <vt:lpstr>Answers</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1055</cp:revision>
  <dcterms:created xsi:type="dcterms:W3CDTF">2010-09-06T09:56:38Z</dcterms:created>
  <dcterms:modified xsi:type="dcterms:W3CDTF">2011-04-02T10:55:16Z</dcterms:modified>
</cp:coreProperties>
</file>