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435" r:id="rId3"/>
    <p:sldId id="451" r:id="rId4"/>
    <p:sldId id="432" r:id="rId5"/>
    <p:sldId id="452" r:id="rId6"/>
    <p:sldId id="453" r:id="rId7"/>
    <p:sldId id="436" r:id="rId8"/>
    <p:sldId id="437" r:id="rId9"/>
    <p:sldId id="454" r:id="rId10"/>
    <p:sldId id="438" r:id="rId11"/>
    <p:sldId id="439" r:id="rId12"/>
    <p:sldId id="440" r:id="rId13"/>
    <p:sldId id="448" r:id="rId14"/>
    <p:sldId id="441" r:id="rId15"/>
    <p:sldId id="449" r:id="rId16"/>
    <p:sldId id="442" r:id="rId17"/>
    <p:sldId id="450" r:id="rId18"/>
    <p:sldId id="443" r:id="rId19"/>
    <p:sldId id="445" r:id="rId20"/>
    <p:sldId id="447" r:id="rId21"/>
    <p:sldId id="446" r:id="rId2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6600"/>
    <a:srgbClr val="FFFF66"/>
    <a:srgbClr val="99CCFF"/>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71" autoAdjust="0"/>
    <p:restoredTop sz="94505" autoAdjust="0"/>
  </p:normalViewPr>
  <p:slideViewPr>
    <p:cSldViewPr snapToGrid="0" snapToObjects="1">
      <p:cViewPr>
        <p:scale>
          <a:sx n="98" d="100"/>
          <a:sy n="98" d="100"/>
        </p:scale>
        <p:origin x="-870" y="-2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2E8EC308-6887-42A1-8FC4-4DA574D562B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6" name="Rectangle 6"/>
          <p:cNvSpPr>
            <a:spLocks noGrp="1" noChangeArrowheads="1"/>
          </p:cNvSpPr>
          <p:nvPr>
            <p:ph type="sldNum" sz="quarter" idx="12"/>
          </p:nvPr>
        </p:nvSpPr>
        <p:spPr>
          <a:ln/>
        </p:spPr>
        <p:txBody>
          <a:bodyPr/>
          <a:lstStyle>
            <a:lvl1pPr>
              <a:defRPr/>
            </a:lvl1pPr>
          </a:lstStyle>
          <a:p>
            <a:pPr>
              <a:defRPr/>
            </a:pPr>
            <a:fld id="{99046618-31DB-49F8-8893-C6022A7E77D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6" name="Rectangle 6"/>
          <p:cNvSpPr>
            <a:spLocks noGrp="1" noChangeArrowheads="1"/>
          </p:cNvSpPr>
          <p:nvPr>
            <p:ph type="sldNum" sz="quarter" idx="12"/>
          </p:nvPr>
        </p:nvSpPr>
        <p:spPr>
          <a:ln/>
        </p:spPr>
        <p:txBody>
          <a:bodyPr/>
          <a:lstStyle>
            <a:lvl1pPr>
              <a:defRPr/>
            </a:lvl1pPr>
          </a:lstStyle>
          <a:p>
            <a:pPr>
              <a:defRPr/>
            </a:pPr>
            <a:fld id="{12A8EAF9-A099-4688-B356-62928BD3930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6" name="Rectangle 6"/>
          <p:cNvSpPr>
            <a:spLocks noGrp="1" noChangeArrowheads="1"/>
          </p:cNvSpPr>
          <p:nvPr>
            <p:ph type="sldNum" sz="quarter" idx="12"/>
          </p:nvPr>
        </p:nvSpPr>
        <p:spPr>
          <a:ln/>
        </p:spPr>
        <p:txBody>
          <a:bodyPr/>
          <a:lstStyle>
            <a:lvl1pPr>
              <a:defRPr/>
            </a:lvl1pPr>
          </a:lstStyle>
          <a:p>
            <a:pPr>
              <a:defRPr/>
            </a:pPr>
            <a:fld id="{F517AFAB-B9C3-4E72-A637-CF8FBF9224A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6" name="Rectangle 6"/>
          <p:cNvSpPr>
            <a:spLocks noGrp="1" noChangeArrowheads="1"/>
          </p:cNvSpPr>
          <p:nvPr>
            <p:ph type="sldNum" sz="quarter" idx="12"/>
          </p:nvPr>
        </p:nvSpPr>
        <p:spPr>
          <a:ln/>
        </p:spPr>
        <p:txBody>
          <a:bodyPr/>
          <a:lstStyle>
            <a:lvl1pPr>
              <a:defRPr/>
            </a:lvl1pPr>
          </a:lstStyle>
          <a:p>
            <a:pPr>
              <a:defRPr/>
            </a:pPr>
            <a:fld id="{459CEAC1-7ADC-49D9-87CE-DD8233A491AE}"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6" name="Rectangle 6"/>
          <p:cNvSpPr>
            <a:spLocks noGrp="1" noChangeArrowheads="1"/>
          </p:cNvSpPr>
          <p:nvPr>
            <p:ph type="sldNum" sz="quarter" idx="12"/>
          </p:nvPr>
        </p:nvSpPr>
        <p:spPr>
          <a:ln/>
        </p:spPr>
        <p:txBody>
          <a:bodyPr/>
          <a:lstStyle>
            <a:lvl1pPr>
              <a:defRPr/>
            </a:lvl1pPr>
          </a:lstStyle>
          <a:p>
            <a:pPr>
              <a:defRPr/>
            </a:pPr>
            <a:fld id="{22606514-BE5F-4376-BF94-2A8AD9087CA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7" name="Rectangle 6"/>
          <p:cNvSpPr>
            <a:spLocks noGrp="1" noChangeArrowheads="1"/>
          </p:cNvSpPr>
          <p:nvPr>
            <p:ph type="sldNum" sz="quarter" idx="12"/>
          </p:nvPr>
        </p:nvSpPr>
        <p:spPr>
          <a:ln/>
        </p:spPr>
        <p:txBody>
          <a:bodyPr/>
          <a:lstStyle>
            <a:lvl1pPr>
              <a:defRPr/>
            </a:lvl1pPr>
          </a:lstStyle>
          <a:p>
            <a:pPr>
              <a:defRPr/>
            </a:pPr>
            <a:fld id="{236D603C-8B72-4651-85B2-0FCB763EEFF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9" name="Rectangle 6"/>
          <p:cNvSpPr>
            <a:spLocks noGrp="1" noChangeArrowheads="1"/>
          </p:cNvSpPr>
          <p:nvPr>
            <p:ph type="sldNum" sz="quarter" idx="12"/>
          </p:nvPr>
        </p:nvSpPr>
        <p:spPr>
          <a:ln/>
        </p:spPr>
        <p:txBody>
          <a:bodyPr/>
          <a:lstStyle>
            <a:lvl1pPr>
              <a:defRPr/>
            </a:lvl1pPr>
          </a:lstStyle>
          <a:p>
            <a:pPr>
              <a:defRPr/>
            </a:pPr>
            <a:fld id="{A2E1545D-5DDF-4D2D-9033-BBF53268EB9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5" name="Rectangle 6"/>
          <p:cNvSpPr>
            <a:spLocks noGrp="1" noChangeArrowheads="1"/>
          </p:cNvSpPr>
          <p:nvPr>
            <p:ph type="sldNum" sz="quarter" idx="12"/>
          </p:nvPr>
        </p:nvSpPr>
        <p:spPr>
          <a:ln/>
        </p:spPr>
        <p:txBody>
          <a:bodyPr/>
          <a:lstStyle>
            <a:lvl1pPr>
              <a:defRPr/>
            </a:lvl1pPr>
          </a:lstStyle>
          <a:p>
            <a:pPr>
              <a:defRPr/>
            </a:pPr>
            <a:fld id="{EB68356E-9845-4703-8B46-25AFA696B7C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4" name="Rectangle 6"/>
          <p:cNvSpPr>
            <a:spLocks noGrp="1" noChangeArrowheads="1"/>
          </p:cNvSpPr>
          <p:nvPr>
            <p:ph type="sldNum" sz="quarter" idx="12"/>
          </p:nvPr>
        </p:nvSpPr>
        <p:spPr>
          <a:ln/>
        </p:spPr>
        <p:txBody>
          <a:bodyPr/>
          <a:lstStyle>
            <a:lvl1pPr>
              <a:defRPr/>
            </a:lvl1pPr>
          </a:lstStyle>
          <a:p>
            <a:pPr>
              <a:defRPr/>
            </a:pPr>
            <a:fld id="{71F130BD-7789-4D93-A104-C5287A9EBB6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7" name="Rectangle 6"/>
          <p:cNvSpPr>
            <a:spLocks noGrp="1" noChangeArrowheads="1"/>
          </p:cNvSpPr>
          <p:nvPr>
            <p:ph type="sldNum" sz="quarter" idx="12"/>
          </p:nvPr>
        </p:nvSpPr>
        <p:spPr>
          <a:ln/>
        </p:spPr>
        <p:txBody>
          <a:bodyPr/>
          <a:lstStyle>
            <a:lvl1pPr>
              <a:defRPr/>
            </a:lvl1pPr>
          </a:lstStyle>
          <a:p>
            <a:pPr>
              <a:defRPr/>
            </a:pPr>
            <a:fld id="{14F16C49-66B5-4D6F-8A08-99CE2DE4BCC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7" name="Rectangle 6"/>
          <p:cNvSpPr>
            <a:spLocks noGrp="1" noChangeArrowheads="1"/>
          </p:cNvSpPr>
          <p:nvPr>
            <p:ph type="sldNum" sz="quarter" idx="12"/>
          </p:nvPr>
        </p:nvSpPr>
        <p:spPr>
          <a:ln/>
        </p:spPr>
        <p:txBody>
          <a:bodyPr/>
          <a:lstStyle>
            <a:lvl1pPr>
              <a:defRPr/>
            </a:lvl1pPr>
          </a:lstStyle>
          <a:p>
            <a:pPr>
              <a:defRPr/>
            </a:pPr>
            <a:fld id="{3FB0984D-7BAC-4B34-A4AF-E029355FE1B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31" name="Rectangle 7"/>
          <p:cNvSpPr>
            <a:spLocks noChangeArrowheads="1"/>
          </p:cNvSpPr>
          <p:nvPr/>
        </p:nvSpPr>
        <p:spPr bwMode="auto">
          <a:xfrm>
            <a:off x="457200" y="6324600"/>
            <a:ext cx="8229600" cy="381000"/>
          </a:xfrm>
          <a:prstGeom prst="rect">
            <a:avLst/>
          </a:prstGeom>
          <a:noFill/>
          <a:ln w="12700">
            <a:solidFill>
              <a:schemeClr val="tx1"/>
            </a:solidFill>
            <a:miter lim="800000"/>
            <a:headEnd/>
            <a:tailEnd/>
          </a:ln>
          <a:effectLst/>
        </p:spPr>
        <p:txBody>
          <a:bodyPr wrap="none" anchor="ctr"/>
          <a:lstStyle/>
          <a:p>
            <a:pPr>
              <a:defRPr/>
            </a:pPr>
            <a:endParaRPr lang="en-US" dirty="0"/>
          </a:p>
        </p:txBody>
      </p:sp>
      <p:sp>
        <p:nvSpPr>
          <p:cNvPr id="1032" name="Text Box 8"/>
          <p:cNvSpPr txBox="1">
            <a:spLocks noChangeArrowheads="1"/>
          </p:cNvSpPr>
          <p:nvPr/>
        </p:nvSpPr>
        <p:spPr bwMode="auto">
          <a:xfrm>
            <a:off x="457200" y="6324600"/>
            <a:ext cx="923925" cy="304800"/>
          </a:xfrm>
          <a:prstGeom prst="rect">
            <a:avLst/>
          </a:prstGeom>
          <a:noFill/>
          <a:ln w="9525">
            <a:noFill/>
            <a:miter lim="800000"/>
            <a:headEnd/>
            <a:tailEnd/>
          </a:ln>
          <a:effectLst/>
        </p:spPr>
        <p:txBody>
          <a:bodyPr>
            <a:spAutoFit/>
          </a:bodyPr>
          <a:lstStyle/>
          <a:p>
            <a:pPr>
              <a:defRPr/>
            </a:pPr>
            <a:r>
              <a:rPr lang="en-US" sz="1400" b="1" dirty="0"/>
              <a:t>emrg.ca</a:t>
            </a:r>
          </a:p>
        </p:txBody>
      </p:sp>
      <p:sp>
        <p:nvSpPr>
          <p:cNvPr id="1029" name="Rectangle 5"/>
          <p:cNvSpPr>
            <a:spLocks noGrp="1" noChangeArrowheads="1"/>
          </p:cNvSpPr>
          <p:nvPr>
            <p:ph type="ftr" sz="quarter" idx="3"/>
          </p:nvPr>
        </p:nvSpPr>
        <p:spPr bwMode="auto">
          <a:xfrm>
            <a:off x="1511300" y="6324600"/>
            <a:ext cx="60325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Emergency Measures Radio Group (EMRG) - Ottawa ARES</a:t>
            </a:r>
          </a:p>
        </p:txBody>
      </p:sp>
      <p:sp>
        <p:nvSpPr>
          <p:cNvPr id="1030" name="Rectangle 6"/>
          <p:cNvSpPr>
            <a:spLocks noGrp="1" noChangeArrowheads="1"/>
          </p:cNvSpPr>
          <p:nvPr>
            <p:ph type="sldNum" sz="quarter" idx="4"/>
          </p:nvPr>
        </p:nvSpPr>
        <p:spPr bwMode="auto">
          <a:xfrm>
            <a:off x="7596188" y="6324600"/>
            <a:ext cx="1090612"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9F5EA66-09FE-45B8-850C-855F29049F5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Black" pitchFamily="34" charset="0"/>
        </a:defRPr>
      </a:lvl2pPr>
      <a:lvl3pPr algn="ctr" rtl="0" eaLnBrk="0" fontAlgn="base" hangingPunct="0">
        <a:spcBef>
          <a:spcPct val="0"/>
        </a:spcBef>
        <a:spcAft>
          <a:spcPct val="0"/>
        </a:spcAft>
        <a:defRPr sz="4000">
          <a:solidFill>
            <a:schemeClr val="tx2"/>
          </a:solidFill>
          <a:latin typeface="Arial Black" pitchFamily="34" charset="0"/>
        </a:defRPr>
      </a:lvl3pPr>
      <a:lvl4pPr algn="ctr" rtl="0" eaLnBrk="0" fontAlgn="base" hangingPunct="0">
        <a:spcBef>
          <a:spcPct val="0"/>
        </a:spcBef>
        <a:spcAft>
          <a:spcPct val="0"/>
        </a:spcAft>
        <a:defRPr sz="4000">
          <a:solidFill>
            <a:schemeClr val="tx2"/>
          </a:solidFill>
          <a:latin typeface="Arial Black" pitchFamily="34" charset="0"/>
        </a:defRPr>
      </a:lvl4pPr>
      <a:lvl5pPr algn="ctr" rtl="0" eaLnBrk="0" fontAlgn="base" hangingPunct="0">
        <a:spcBef>
          <a:spcPct val="0"/>
        </a:spcBef>
        <a:spcAft>
          <a:spcPct val="0"/>
        </a:spcAft>
        <a:defRPr sz="4000">
          <a:solidFill>
            <a:schemeClr val="tx2"/>
          </a:solidFill>
          <a:latin typeface="Arial Black" pitchFamily="34" charset="0"/>
        </a:defRPr>
      </a:lvl5pPr>
      <a:lvl6pPr marL="457200" algn="ctr" rtl="0" eaLnBrk="1" fontAlgn="base" hangingPunct="1">
        <a:spcBef>
          <a:spcPct val="0"/>
        </a:spcBef>
        <a:spcAft>
          <a:spcPct val="0"/>
        </a:spcAft>
        <a:defRPr sz="4000">
          <a:solidFill>
            <a:schemeClr val="tx2"/>
          </a:solidFill>
          <a:latin typeface="Arial Black" pitchFamily="34" charset="0"/>
        </a:defRPr>
      </a:lvl6pPr>
      <a:lvl7pPr marL="914400" algn="ctr" rtl="0" eaLnBrk="1" fontAlgn="base" hangingPunct="1">
        <a:spcBef>
          <a:spcPct val="0"/>
        </a:spcBef>
        <a:spcAft>
          <a:spcPct val="0"/>
        </a:spcAft>
        <a:defRPr sz="4000">
          <a:solidFill>
            <a:schemeClr val="tx2"/>
          </a:solidFill>
          <a:latin typeface="Arial Black" pitchFamily="34" charset="0"/>
        </a:defRPr>
      </a:lvl7pPr>
      <a:lvl8pPr marL="1371600" algn="ctr" rtl="0" eaLnBrk="1" fontAlgn="base" hangingPunct="1">
        <a:spcBef>
          <a:spcPct val="0"/>
        </a:spcBef>
        <a:spcAft>
          <a:spcPct val="0"/>
        </a:spcAft>
        <a:defRPr sz="4000">
          <a:solidFill>
            <a:schemeClr val="tx2"/>
          </a:solidFill>
          <a:latin typeface="Arial Black" pitchFamily="34" charset="0"/>
        </a:defRPr>
      </a:lvl8pPr>
      <a:lvl9pPr marL="1828800" algn="ctr" rtl="0" eaLnBrk="1" fontAlgn="base" hangingPunct="1">
        <a:spcBef>
          <a:spcPct val="0"/>
        </a:spcBef>
        <a:spcAft>
          <a:spcPct val="0"/>
        </a:spcAft>
        <a:defRPr sz="4000">
          <a:solidFill>
            <a:schemeClr val="tx2"/>
          </a:solidFill>
          <a:latin typeface="Arial Black" pitchFamily="34" charset="0"/>
        </a:defRPr>
      </a:lvl9pPr>
    </p:titleStyle>
    <p:bodyStyle>
      <a:lvl1pPr marL="342900" indent="-342900" algn="l" rtl="0" eaLnBrk="0" fontAlgn="base" hangingPunct="0">
        <a:spcBef>
          <a:spcPct val="4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4"/>
          <p:cNvSpPr>
            <a:spLocks noChangeArrowheads="1"/>
          </p:cNvSpPr>
          <p:nvPr/>
        </p:nvSpPr>
        <p:spPr bwMode="auto">
          <a:xfrm>
            <a:off x="1679575" y="1036638"/>
            <a:ext cx="2016125" cy="1016000"/>
          </a:xfrm>
          <a:prstGeom prst="rect">
            <a:avLst/>
          </a:prstGeom>
          <a:noFill/>
          <a:ln w="9525">
            <a:solidFill>
              <a:schemeClr val="tx1"/>
            </a:solidFill>
            <a:miter lim="800000"/>
            <a:headEnd/>
            <a:tailEnd/>
          </a:ln>
        </p:spPr>
        <p:txBody>
          <a:bodyPr wrap="none" anchor="ctr"/>
          <a:lstStyle/>
          <a:p>
            <a:endParaRPr lang="en-US" dirty="0"/>
          </a:p>
        </p:txBody>
      </p:sp>
      <p:sp>
        <p:nvSpPr>
          <p:cNvPr id="1028" name="Rectangle 5"/>
          <p:cNvSpPr>
            <a:spLocks noChangeArrowheads="1"/>
          </p:cNvSpPr>
          <p:nvPr/>
        </p:nvSpPr>
        <p:spPr bwMode="auto">
          <a:xfrm>
            <a:off x="1679575" y="2052638"/>
            <a:ext cx="2016125" cy="1016000"/>
          </a:xfrm>
          <a:prstGeom prst="rect">
            <a:avLst/>
          </a:prstGeom>
          <a:noFill/>
          <a:ln w="9525">
            <a:solidFill>
              <a:schemeClr val="tx1"/>
            </a:solidFill>
            <a:miter lim="800000"/>
            <a:headEnd/>
            <a:tailEnd/>
          </a:ln>
        </p:spPr>
        <p:txBody>
          <a:bodyPr wrap="none" anchor="ctr"/>
          <a:lstStyle/>
          <a:p>
            <a:endParaRPr lang="en-US" dirty="0"/>
          </a:p>
        </p:txBody>
      </p:sp>
      <p:sp>
        <p:nvSpPr>
          <p:cNvPr id="1029" name="Rectangle 6"/>
          <p:cNvSpPr>
            <a:spLocks noChangeArrowheads="1"/>
          </p:cNvSpPr>
          <p:nvPr/>
        </p:nvSpPr>
        <p:spPr bwMode="auto">
          <a:xfrm>
            <a:off x="3695700" y="1036638"/>
            <a:ext cx="4038600" cy="1016000"/>
          </a:xfrm>
          <a:prstGeom prst="rect">
            <a:avLst/>
          </a:prstGeom>
          <a:noFill/>
          <a:ln w="9525">
            <a:solidFill>
              <a:schemeClr val="tx1"/>
            </a:solidFill>
            <a:miter lim="800000"/>
            <a:headEnd/>
            <a:tailEnd/>
          </a:ln>
        </p:spPr>
        <p:txBody>
          <a:bodyPr wrap="none" anchor="ctr"/>
          <a:lstStyle/>
          <a:p>
            <a:endParaRPr lang="en-US" dirty="0"/>
          </a:p>
        </p:txBody>
      </p:sp>
      <p:sp>
        <p:nvSpPr>
          <p:cNvPr id="1030" name="Rectangle 7"/>
          <p:cNvSpPr>
            <a:spLocks noChangeArrowheads="1"/>
          </p:cNvSpPr>
          <p:nvPr/>
        </p:nvSpPr>
        <p:spPr bwMode="auto">
          <a:xfrm>
            <a:off x="3695700" y="2052638"/>
            <a:ext cx="4038600" cy="1016000"/>
          </a:xfrm>
          <a:prstGeom prst="rect">
            <a:avLst/>
          </a:prstGeom>
          <a:noFill/>
          <a:ln w="9525">
            <a:solidFill>
              <a:schemeClr val="tx1"/>
            </a:solidFill>
            <a:miter lim="800000"/>
            <a:headEnd/>
            <a:tailEnd/>
          </a:ln>
        </p:spPr>
        <p:txBody>
          <a:bodyPr wrap="none" anchor="ctr"/>
          <a:lstStyle/>
          <a:p>
            <a:endParaRPr lang="en-US" dirty="0"/>
          </a:p>
        </p:txBody>
      </p:sp>
      <p:sp>
        <p:nvSpPr>
          <p:cNvPr id="1031" name="Text Box 8"/>
          <p:cNvSpPr txBox="1">
            <a:spLocks noChangeArrowheads="1"/>
          </p:cNvSpPr>
          <p:nvPr/>
        </p:nvSpPr>
        <p:spPr bwMode="auto">
          <a:xfrm>
            <a:off x="3886200" y="1230313"/>
            <a:ext cx="3581400" cy="701675"/>
          </a:xfrm>
          <a:prstGeom prst="rect">
            <a:avLst/>
          </a:prstGeom>
          <a:noFill/>
          <a:ln w="9525">
            <a:noFill/>
            <a:miter lim="800000"/>
            <a:headEnd/>
            <a:tailEnd/>
          </a:ln>
        </p:spPr>
        <p:txBody>
          <a:bodyPr>
            <a:spAutoFit/>
          </a:bodyPr>
          <a:lstStyle/>
          <a:p>
            <a:pPr algn="ctr" eaLnBrk="0" hangingPunct="0"/>
            <a:r>
              <a:rPr lang="en-CA" sz="2000" b="1" dirty="0">
                <a:latin typeface="Bookman Old Style" pitchFamily="18" charset="0"/>
              </a:rPr>
              <a:t>EMERGENCY MEASURES RADIO GROUP</a:t>
            </a:r>
            <a:endParaRPr lang="en-GB" sz="2000" b="1" dirty="0">
              <a:latin typeface="Bookman Old Style" pitchFamily="18" charset="0"/>
            </a:endParaRPr>
          </a:p>
        </p:txBody>
      </p:sp>
      <p:sp>
        <p:nvSpPr>
          <p:cNvPr id="1032" name="Text Box 9"/>
          <p:cNvSpPr txBox="1">
            <a:spLocks noChangeArrowheads="1"/>
          </p:cNvSpPr>
          <p:nvPr/>
        </p:nvSpPr>
        <p:spPr bwMode="auto">
          <a:xfrm>
            <a:off x="4572000" y="2370138"/>
            <a:ext cx="2163763" cy="396875"/>
          </a:xfrm>
          <a:prstGeom prst="rect">
            <a:avLst/>
          </a:prstGeom>
          <a:noFill/>
          <a:ln w="9525">
            <a:noFill/>
            <a:miter lim="800000"/>
            <a:headEnd/>
            <a:tailEnd/>
          </a:ln>
        </p:spPr>
        <p:txBody>
          <a:bodyPr wrap="none">
            <a:spAutoFit/>
          </a:bodyPr>
          <a:lstStyle/>
          <a:p>
            <a:pPr eaLnBrk="0" hangingPunct="0"/>
            <a:r>
              <a:rPr lang="en-CA" sz="2000" b="1" dirty="0">
                <a:latin typeface="Bookman Old Style" pitchFamily="18" charset="0"/>
              </a:rPr>
              <a:t>OTTAWA ARES</a:t>
            </a:r>
            <a:endParaRPr lang="en-GB" sz="2000" b="1" dirty="0">
              <a:latin typeface="Bookman Old Style" pitchFamily="18" charset="0"/>
            </a:endParaRPr>
          </a:p>
        </p:txBody>
      </p:sp>
      <p:sp>
        <p:nvSpPr>
          <p:cNvPr id="1033" name="Text Box 10"/>
          <p:cNvSpPr txBox="1">
            <a:spLocks noChangeArrowheads="1"/>
          </p:cNvSpPr>
          <p:nvPr/>
        </p:nvSpPr>
        <p:spPr bwMode="auto">
          <a:xfrm>
            <a:off x="2624138" y="3068638"/>
            <a:ext cx="4111625" cy="336550"/>
          </a:xfrm>
          <a:prstGeom prst="rect">
            <a:avLst/>
          </a:prstGeom>
          <a:noFill/>
          <a:ln w="9525">
            <a:noFill/>
            <a:miter lim="800000"/>
            <a:headEnd/>
            <a:tailEnd/>
          </a:ln>
        </p:spPr>
        <p:txBody>
          <a:bodyPr wrap="none">
            <a:spAutoFit/>
          </a:bodyPr>
          <a:lstStyle/>
          <a:p>
            <a:pPr eaLnBrk="0" hangingPunct="0"/>
            <a:r>
              <a:rPr lang="en-CA" sz="1600" dirty="0">
                <a:latin typeface="Bookman Old Style" pitchFamily="18" charset="0"/>
              </a:rPr>
              <a:t>Two Names - One Group - One Purpose</a:t>
            </a:r>
            <a:endParaRPr lang="en-GB" sz="1600" dirty="0">
              <a:latin typeface="Bookman Old Style" pitchFamily="18" charset="0"/>
            </a:endParaRPr>
          </a:p>
        </p:txBody>
      </p:sp>
      <p:pic>
        <p:nvPicPr>
          <p:cNvPr id="1034" name="Picture 11" descr="EMRG Logo"/>
          <p:cNvPicPr>
            <a:picLocks noChangeAspect="1" noChangeArrowheads="1"/>
          </p:cNvPicPr>
          <p:nvPr/>
        </p:nvPicPr>
        <p:blipFill>
          <a:blip r:embed="rId3" cstate="print"/>
          <a:srcRect/>
          <a:stretch>
            <a:fillRect/>
          </a:stretch>
        </p:blipFill>
        <p:spPr bwMode="auto">
          <a:xfrm>
            <a:off x="2052638" y="1089025"/>
            <a:ext cx="1300162" cy="842963"/>
          </a:xfrm>
          <a:prstGeom prst="rect">
            <a:avLst/>
          </a:prstGeom>
          <a:noFill/>
          <a:ln w="9525">
            <a:noFill/>
            <a:miter lim="800000"/>
            <a:headEnd/>
            <a:tailEnd/>
          </a:ln>
        </p:spPr>
      </p:pic>
      <p:graphicFrame>
        <p:nvGraphicFramePr>
          <p:cNvPr id="1026" name="Object 12"/>
          <p:cNvGraphicFramePr>
            <a:graphicFrameLocks noChangeAspect="1"/>
          </p:cNvGraphicFramePr>
          <p:nvPr/>
        </p:nvGraphicFramePr>
        <p:xfrm>
          <a:off x="2286000" y="2084388"/>
          <a:ext cx="838200" cy="850900"/>
        </p:xfrm>
        <a:graphic>
          <a:graphicData uri="http://schemas.openxmlformats.org/presentationml/2006/ole">
            <p:oleObj spid="_x0000_s1026" name="Document" r:id="rId4" imgW="838800" imgH="851400" progId="Word.Document.8">
              <p:embed/>
            </p:oleObj>
          </a:graphicData>
        </a:graphic>
      </p:graphicFrame>
      <p:sp>
        <p:nvSpPr>
          <p:cNvPr id="1035" name="Text Box 13"/>
          <p:cNvSpPr txBox="1">
            <a:spLocks noChangeArrowheads="1"/>
          </p:cNvSpPr>
          <p:nvPr/>
        </p:nvSpPr>
        <p:spPr bwMode="auto">
          <a:xfrm>
            <a:off x="381000" y="315913"/>
            <a:ext cx="1524000" cy="304800"/>
          </a:xfrm>
          <a:prstGeom prst="rect">
            <a:avLst/>
          </a:prstGeom>
          <a:noFill/>
          <a:ln w="9525">
            <a:noFill/>
            <a:miter lim="800000"/>
            <a:headEnd/>
            <a:tailEnd/>
          </a:ln>
        </p:spPr>
        <p:txBody>
          <a:bodyPr>
            <a:spAutoFit/>
          </a:bodyPr>
          <a:lstStyle/>
          <a:p>
            <a:pPr eaLnBrk="0" hangingPunct="0"/>
            <a:r>
              <a:rPr lang="en-GB" sz="1400" b="1" dirty="0" smtClean="0"/>
              <a:t>EMRG-803</a:t>
            </a:r>
            <a:endParaRPr lang="en-GB" sz="1400" b="1" dirty="0"/>
          </a:p>
        </p:txBody>
      </p:sp>
      <p:sp>
        <p:nvSpPr>
          <p:cNvPr id="1036" name="Text Box 14"/>
          <p:cNvSpPr txBox="1">
            <a:spLocks noChangeArrowheads="1"/>
          </p:cNvSpPr>
          <p:nvPr/>
        </p:nvSpPr>
        <p:spPr bwMode="auto">
          <a:xfrm>
            <a:off x="5562600" y="315913"/>
            <a:ext cx="3182938" cy="304800"/>
          </a:xfrm>
          <a:prstGeom prst="rect">
            <a:avLst/>
          </a:prstGeom>
          <a:noFill/>
          <a:ln w="9525">
            <a:noFill/>
            <a:miter lim="800000"/>
            <a:headEnd/>
            <a:tailEnd/>
          </a:ln>
        </p:spPr>
        <p:txBody>
          <a:bodyPr>
            <a:spAutoFit/>
          </a:bodyPr>
          <a:lstStyle/>
          <a:p>
            <a:pPr algn="r" eaLnBrk="0" hangingPunct="0"/>
            <a:r>
              <a:rPr lang="en-GB" sz="1400" b="1" dirty="0"/>
              <a:t>Self Study Training Course</a:t>
            </a:r>
          </a:p>
        </p:txBody>
      </p:sp>
      <p:sp>
        <p:nvSpPr>
          <p:cNvPr id="1037" name="Line 15"/>
          <p:cNvSpPr>
            <a:spLocks noChangeShapeType="1"/>
          </p:cNvSpPr>
          <p:nvPr/>
        </p:nvSpPr>
        <p:spPr bwMode="auto">
          <a:xfrm>
            <a:off x="381000" y="762000"/>
            <a:ext cx="8364538" cy="0"/>
          </a:xfrm>
          <a:prstGeom prst="line">
            <a:avLst/>
          </a:prstGeom>
          <a:noFill/>
          <a:ln w="57150" cmpd="thickThin">
            <a:solidFill>
              <a:schemeClr val="tx1"/>
            </a:solidFill>
            <a:round/>
            <a:headEnd/>
            <a:tailEnd/>
          </a:ln>
        </p:spPr>
        <p:txBody>
          <a:bodyPr wrap="none" anchor="ctr"/>
          <a:lstStyle/>
          <a:p>
            <a:endParaRPr lang="en-CA" dirty="0"/>
          </a:p>
        </p:txBody>
      </p:sp>
      <p:sp>
        <p:nvSpPr>
          <p:cNvPr id="2064" name="Text Box 16"/>
          <p:cNvSpPr txBox="1">
            <a:spLocks noChangeArrowheads="1"/>
          </p:cNvSpPr>
          <p:nvPr/>
        </p:nvSpPr>
        <p:spPr bwMode="auto">
          <a:xfrm>
            <a:off x="381000" y="4038600"/>
            <a:ext cx="8364538" cy="1892826"/>
          </a:xfrm>
          <a:prstGeom prst="rect">
            <a:avLst/>
          </a:prstGeom>
          <a:noFill/>
          <a:ln w="9525">
            <a:noFill/>
            <a:miter lim="800000"/>
            <a:headEnd/>
            <a:tailEnd/>
          </a:ln>
          <a:effectLst/>
        </p:spPr>
        <p:txBody>
          <a:bodyPr wrap="square">
            <a:spAutoFit/>
          </a:bodyPr>
          <a:lstStyle/>
          <a:p>
            <a:pPr algn="ctr" eaLnBrk="0" hangingPunct="0">
              <a:spcBef>
                <a:spcPts val="600"/>
              </a:spcBef>
              <a:defRPr/>
            </a:pPr>
            <a:r>
              <a:rPr lang="en-GB" sz="2800" b="1" dirty="0">
                <a:effectLst>
                  <a:outerShdw blurRad="38100" dist="38100" dir="2700000" algn="tl">
                    <a:srgbClr val="C0C0C0"/>
                  </a:outerShdw>
                </a:effectLst>
                <a:latin typeface="Arial Black" pitchFamily="34" charset="0"/>
              </a:rPr>
              <a:t>IMS For Amateur </a:t>
            </a:r>
            <a:r>
              <a:rPr lang="en-GB" sz="2800" b="1" dirty="0" smtClean="0">
                <a:effectLst>
                  <a:outerShdw blurRad="38100" dist="38100" dir="2700000" algn="tl">
                    <a:srgbClr val="C0C0C0"/>
                  </a:outerShdw>
                </a:effectLst>
                <a:latin typeface="Arial Black" pitchFamily="34" charset="0"/>
              </a:rPr>
              <a:t>Radio</a:t>
            </a:r>
          </a:p>
          <a:p>
            <a:pPr algn="ctr" eaLnBrk="0" hangingPunct="0">
              <a:spcBef>
                <a:spcPts val="2400"/>
              </a:spcBef>
              <a:defRPr/>
            </a:pPr>
            <a:r>
              <a:rPr lang="en-GB" sz="4400" b="1" dirty="0" smtClean="0">
                <a:effectLst>
                  <a:outerShdw blurRad="38100" dist="38100" dir="2700000" algn="tl">
                    <a:srgbClr val="C0C0C0"/>
                  </a:outerShdw>
                </a:effectLst>
                <a:latin typeface="Arial Black" pitchFamily="34" charset="0"/>
              </a:rPr>
              <a:t>Why Not Use </a:t>
            </a:r>
            <a:r>
              <a:rPr lang="en-GB" sz="4400" b="1" dirty="0" smtClean="0">
                <a:effectLst>
                  <a:outerShdw blurRad="38100" dist="38100" dir="2700000" algn="tl">
                    <a:srgbClr val="C0C0C0"/>
                  </a:outerShdw>
                </a:effectLst>
                <a:latin typeface="Arial Black" pitchFamily="34" charset="0"/>
              </a:rPr>
              <a:t>ARCT</a:t>
            </a:r>
          </a:p>
          <a:p>
            <a:pPr algn="ctr" eaLnBrk="0" hangingPunct="0">
              <a:spcBef>
                <a:spcPts val="600"/>
              </a:spcBef>
              <a:defRPr/>
            </a:pPr>
            <a:r>
              <a:rPr lang="en-GB" sz="2000" b="1" dirty="0" smtClean="0">
                <a:effectLst>
                  <a:outerShdw blurRad="38100" dist="38100" dir="2700000" algn="tl">
                    <a:srgbClr val="C0C0C0"/>
                  </a:outerShdw>
                </a:effectLst>
                <a:latin typeface="Arial Black" pitchFamily="34" charset="0"/>
              </a:rPr>
              <a:t>Amateur Radio Communications Team</a:t>
            </a:r>
            <a:endParaRPr lang="en-GB" sz="2000" b="1" dirty="0">
              <a:effectLst>
                <a:outerShdw blurRad="38100" dist="38100" dir="2700000" algn="tl">
                  <a:srgbClr val="C0C0C0"/>
                </a:outerShdw>
              </a:effectLst>
              <a:latin typeface="Arial Black" pitchFamily="34" charset="0"/>
            </a:endParaRPr>
          </a:p>
        </p:txBody>
      </p:sp>
      <p:sp>
        <p:nvSpPr>
          <p:cNvPr id="1039" name="Rectangle 20"/>
          <p:cNvSpPr>
            <a:spLocks noChangeArrowheads="1"/>
          </p:cNvSpPr>
          <p:nvPr/>
        </p:nvSpPr>
        <p:spPr bwMode="auto">
          <a:xfrm>
            <a:off x="381000" y="6326188"/>
            <a:ext cx="8364538" cy="315912"/>
          </a:xfrm>
          <a:prstGeom prst="rect">
            <a:avLst/>
          </a:prstGeom>
          <a:noFill/>
          <a:ln w="9525">
            <a:solidFill>
              <a:schemeClr val="tx1"/>
            </a:solidFill>
            <a:miter lim="800000"/>
            <a:headEnd/>
            <a:tailEnd/>
          </a:ln>
        </p:spPr>
        <p:txBody>
          <a:bodyPr wrap="none" anchor="ctr"/>
          <a:lstStyle/>
          <a:p>
            <a:pPr algn="ctr"/>
            <a:endParaRPr lang="en-US" dirty="0"/>
          </a:p>
        </p:txBody>
      </p:sp>
      <p:sp>
        <p:nvSpPr>
          <p:cNvPr id="1040" name="Text Box 22"/>
          <p:cNvSpPr txBox="1">
            <a:spLocks noChangeArrowheads="1"/>
          </p:cNvSpPr>
          <p:nvPr/>
        </p:nvSpPr>
        <p:spPr bwMode="auto">
          <a:xfrm>
            <a:off x="381000" y="6326188"/>
            <a:ext cx="3015056" cy="307777"/>
          </a:xfrm>
          <a:prstGeom prst="rect">
            <a:avLst/>
          </a:prstGeom>
          <a:noFill/>
          <a:ln w="9525">
            <a:noFill/>
            <a:miter lim="800000"/>
            <a:headEnd/>
            <a:tailEnd/>
          </a:ln>
        </p:spPr>
        <p:txBody>
          <a:bodyPr wrap="none">
            <a:spAutoFit/>
          </a:bodyPr>
          <a:lstStyle/>
          <a:p>
            <a:r>
              <a:rPr lang="en-US" sz="1400" dirty="0"/>
              <a:t>Date Of Last Change:  </a:t>
            </a:r>
            <a:r>
              <a:rPr lang="en-US" sz="1400" dirty="0" smtClean="0"/>
              <a:t>2011-04-02</a:t>
            </a:r>
            <a:endParaRPr lang="en-US" sz="1400" dirty="0"/>
          </a:p>
        </p:txBody>
      </p:sp>
      <p:sp>
        <p:nvSpPr>
          <p:cNvPr id="1041" name="Text Box 24"/>
          <p:cNvSpPr txBox="1">
            <a:spLocks noChangeArrowheads="1"/>
          </p:cNvSpPr>
          <p:nvPr/>
        </p:nvSpPr>
        <p:spPr bwMode="auto">
          <a:xfrm>
            <a:off x="7467600" y="6337300"/>
            <a:ext cx="1179875" cy="307777"/>
          </a:xfrm>
          <a:prstGeom prst="rect">
            <a:avLst/>
          </a:prstGeom>
          <a:noFill/>
          <a:ln w="9525">
            <a:noFill/>
            <a:miter lim="800000"/>
            <a:headEnd/>
            <a:tailEnd/>
          </a:ln>
        </p:spPr>
        <p:txBody>
          <a:bodyPr wrap="none">
            <a:spAutoFit/>
          </a:bodyPr>
          <a:lstStyle/>
          <a:p>
            <a:r>
              <a:rPr lang="en-US" sz="1400" dirty="0"/>
              <a:t>Version:  </a:t>
            </a:r>
            <a:r>
              <a:rPr lang="en-US" sz="1400" dirty="0" smtClean="0"/>
              <a:t>0.1</a:t>
            </a:r>
            <a:endParaRPr lang="en-US" sz="1400" dirty="0"/>
          </a:p>
        </p:txBody>
      </p:sp>
      <p:sp>
        <p:nvSpPr>
          <p:cNvPr id="1042" name="Text Box 22"/>
          <p:cNvSpPr txBox="1">
            <a:spLocks noChangeArrowheads="1"/>
          </p:cNvSpPr>
          <p:nvPr/>
        </p:nvSpPr>
        <p:spPr bwMode="auto">
          <a:xfrm>
            <a:off x="381000" y="6018213"/>
            <a:ext cx="3302000" cy="307975"/>
          </a:xfrm>
          <a:prstGeom prst="rect">
            <a:avLst/>
          </a:prstGeom>
          <a:noFill/>
          <a:ln w="9525">
            <a:noFill/>
            <a:miter lim="800000"/>
            <a:headEnd/>
            <a:tailEnd/>
          </a:ln>
        </p:spPr>
        <p:txBody>
          <a:bodyPr wrap="none">
            <a:spAutoFit/>
          </a:bodyPr>
          <a:lstStyle/>
          <a:p>
            <a:r>
              <a:rPr lang="en-US" sz="1400" dirty="0"/>
              <a:t>Prepared By: Peter Gamble – VE3BQP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1"/>
          <p:cNvSpPr>
            <a:spLocks noGrp="1"/>
          </p:cNvSpPr>
          <p:nvPr>
            <p:ph type="ftr" sz="quarter" idx="11"/>
          </p:nvPr>
        </p:nvSpPr>
        <p:spPr>
          <a:noFill/>
        </p:spPr>
        <p:txBody>
          <a:bodyPr/>
          <a:lstStyle/>
          <a:p>
            <a:r>
              <a:rPr lang="en-US" dirty="0" smtClean="0"/>
              <a:t>Emergency Measures Radio Group (EMRG) - Ottawa ARES</a:t>
            </a:r>
          </a:p>
        </p:txBody>
      </p:sp>
      <p:sp>
        <p:nvSpPr>
          <p:cNvPr id="105475" name="Slide Number Placeholder 2"/>
          <p:cNvSpPr>
            <a:spLocks noGrp="1"/>
          </p:cNvSpPr>
          <p:nvPr>
            <p:ph type="sldNum" sz="quarter" idx="12"/>
          </p:nvPr>
        </p:nvSpPr>
        <p:spPr>
          <a:noFill/>
        </p:spPr>
        <p:txBody>
          <a:bodyPr/>
          <a:lstStyle/>
          <a:p>
            <a:fld id="{D938BF7B-0B61-4904-8BDC-4C3E256CF237}" type="slidenum">
              <a:rPr lang="en-US" smtClean="0"/>
              <a:pPr/>
              <a:t>10</a:t>
            </a:fld>
            <a:endParaRPr lang="en-US" dirty="0" smtClean="0"/>
          </a:p>
        </p:txBody>
      </p:sp>
      <p:sp>
        <p:nvSpPr>
          <p:cNvPr id="4" name="Rectangle 2"/>
          <p:cNvSpPr txBox="1">
            <a:spLocks noChangeArrowheads="1"/>
          </p:cNvSpPr>
          <p:nvPr/>
        </p:nvSpPr>
        <p:spPr>
          <a:xfrm>
            <a:off x="342900" y="457200"/>
            <a:ext cx="8505825" cy="762000"/>
          </a:xfrm>
          <a:prstGeom prst="rect">
            <a:avLst/>
          </a:prstGeom>
        </p:spPr>
        <p:txBody>
          <a:bodyPr/>
          <a:lstStyle/>
          <a:p>
            <a:pPr algn="ctr" eaLnBrk="0" hangingPunct="0">
              <a:defRPr/>
            </a:pPr>
            <a:r>
              <a:rPr lang="en-US" sz="4000" b="1" kern="0" dirty="0" smtClean="0">
                <a:solidFill>
                  <a:srgbClr val="002060"/>
                </a:solidFill>
                <a:effectLst>
                  <a:outerShdw blurRad="38100" dist="38100" dir="2700000" algn="tl">
                    <a:srgbClr val="000000">
                      <a:alpha val="43137"/>
                    </a:srgbClr>
                  </a:outerShdw>
                </a:effectLst>
                <a:latin typeface="+mj-lt"/>
                <a:ea typeface="+mj-ea"/>
                <a:cs typeface="+mj-cs"/>
              </a:rPr>
              <a:t>ARCT Assumptions</a:t>
            </a:r>
            <a:endParaRPr lang="en-US" sz="4000" b="1" kern="0" dirty="0">
              <a:solidFill>
                <a:srgbClr val="002060"/>
              </a:solidFill>
              <a:effectLst>
                <a:outerShdw blurRad="38100" dist="38100" dir="2700000" algn="tl">
                  <a:srgbClr val="000000">
                    <a:alpha val="43137"/>
                  </a:srgbClr>
                </a:outerShdw>
              </a:effectLst>
              <a:latin typeface="+mj-lt"/>
              <a:ea typeface="+mj-ea"/>
              <a:cs typeface="+mj-cs"/>
            </a:endParaRPr>
          </a:p>
        </p:txBody>
      </p:sp>
      <p:sp>
        <p:nvSpPr>
          <p:cNvPr id="5" name="Rectangle 3"/>
          <p:cNvSpPr txBox="1">
            <a:spLocks noChangeArrowheads="1"/>
          </p:cNvSpPr>
          <p:nvPr/>
        </p:nvSpPr>
        <p:spPr>
          <a:xfrm>
            <a:off x="457200" y="1417638"/>
            <a:ext cx="8229600" cy="4906962"/>
          </a:xfrm>
          <a:prstGeom prst="rect">
            <a:avLst/>
          </a:prstGeom>
        </p:spPr>
        <p:txBody>
          <a:bodyPr/>
          <a:lstStyle/>
          <a:p>
            <a:pPr marL="57150" lvl="1" eaLnBrk="0" hangingPunct="0">
              <a:spcBef>
                <a:spcPts val="1200"/>
              </a:spcBef>
              <a:defRPr/>
            </a:pPr>
            <a:r>
              <a:rPr lang="en-US" sz="2000" kern="0" dirty="0">
                <a:latin typeface="+mn-lt"/>
              </a:rPr>
              <a:t>The </a:t>
            </a:r>
            <a:r>
              <a:rPr lang="en-US" sz="2000" kern="0" dirty="0" smtClean="0">
                <a:latin typeface="+mn-lt"/>
              </a:rPr>
              <a:t>ARCT </a:t>
            </a:r>
            <a:r>
              <a:rPr lang="en-US" sz="2000" kern="0" dirty="0">
                <a:latin typeface="+mn-lt"/>
              </a:rPr>
              <a:t>proposal is based on a large set of assumptions on skills, equipment, availability and physical health, with gaps in how long term service delivery is maintained.</a:t>
            </a:r>
          </a:p>
          <a:p>
            <a:pPr marL="514350" indent="-457200" eaLnBrk="0" hangingPunct="0">
              <a:spcBef>
                <a:spcPts val="1200"/>
              </a:spcBef>
              <a:buFont typeface="+mj-lt"/>
              <a:buAutoNum type="arabicPeriod"/>
              <a:defRPr/>
            </a:pPr>
            <a:r>
              <a:rPr lang="en-US" sz="2000" kern="0" dirty="0">
                <a:latin typeface="+mn-lt"/>
              </a:rPr>
              <a:t>Assumes radio </a:t>
            </a:r>
            <a:r>
              <a:rPr lang="en-US" sz="2000" kern="0" dirty="0" smtClean="0">
                <a:latin typeface="+mn-lt"/>
              </a:rPr>
              <a:t>operators, </a:t>
            </a:r>
            <a:r>
              <a:rPr lang="en-US" sz="2000" kern="0" dirty="0">
                <a:latin typeface="+mn-lt"/>
              </a:rPr>
              <a:t>using Amateur radio equipment and regulations, can be assigned by clients to meet their needs.</a:t>
            </a:r>
          </a:p>
          <a:p>
            <a:pPr marL="914400" lvl="1" indent="-457200" eaLnBrk="0" hangingPunct="0">
              <a:spcBef>
                <a:spcPts val="600"/>
              </a:spcBef>
              <a:buFont typeface="Wingdings" pitchFamily="2" charset="2"/>
              <a:buChar char="v"/>
              <a:defRPr/>
            </a:pPr>
            <a:r>
              <a:rPr lang="en-US" kern="0" dirty="0">
                <a:latin typeface="+mn-lt"/>
              </a:rPr>
              <a:t>Clients </a:t>
            </a:r>
            <a:r>
              <a:rPr lang="en-US" kern="0" dirty="0" smtClean="0">
                <a:latin typeface="+mn-lt"/>
              </a:rPr>
              <a:t>typically do </a:t>
            </a:r>
            <a:r>
              <a:rPr lang="en-US" kern="0" dirty="0">
                <a:latin typeface="+mn-lt"/>
              </a:rPr>
              <a:t>not understand the differences in radio bands, and infrastructure, as it relates to solving their current problems.</a:t>
            </a:r>
          </a:p>
          <a:p>
            <a:pPr marL="914400" lvl="1" indent="-457200" eaLnBrk="0" hangingPunct="0">
              <a:spcBef>
                <a:spcPts val="600"/>
              </a:spcBef>
              <a:buFont typeface="Wingdings" pitchFamily="2" charset="2"/>
              <a:buChar char="v"/>
              <a:defRPr/>
            </a:pPr>
            <a:r>
              <a:rPr lang="en-US" kern="0" dirty="0">
                <a:latin typeface="+mn-lt"/>
              </a:rPr>
              <a:t>Assumes a National structure with training and operations standards and a near endless supply of teams.</a:t>
            </a:r>
          </a:p>
          <a:p>
            <a:pPr marL="514350" indent="-457200" eaLnBrk="0" hangingPunct="0">
              <a:spcBef>
                <a:spcPts val="1800"/>
              </a:spcBef>
              <a:buFont typeface="+mj-lt"/>
              <a:buAutoNum type="arabicPeriod"/>
              <a:defRPr/>
            </a:pPr>
            <a:r>
              <a:rPr lang="en-US" sz="2000" kern="0" dirty="0">
                <a:latin typeface="+mn-lt"/>
              </a:rPr>
              <a:t>Assumes there is no infrastructure so communications is all simplex (direct station to station).</a:t>
            </a:r>
          </a:p>
          <a:p>
            <a:pPr marL="914400" lvl="1" indent="-457200" eaLnBrk="0" hangingPunct="0">
              <a:spcBef>
                <a:spcPts val="600"/>
              </a:spcBef>
              <a:buFont typeface="Wingdings" pitchFamily="2" charset="2"/>
              <a:buChar char="v"/>
              <a:defRPr/>
            </a:pPr>
            <a:r>
              <a:rPr lang="en-US" kern="0" dirty="0">
                <a:latin typeface="+mn-lt"/>
              </a:rPr>
              <a:t>Direct communications has limited distance for local use and may not meet client needs. Portable infrastructure may be required.</a:t>
            </a:r>
            <a:endParaRPr lang="en-US" sz="2000" kern="0" dirty="0">
              <a:latin typeface="+mn-lt"/>
            </a:endParaRPr>
          </a:p>
          <a:p>
            <a:pPr marL="342900" indent="-342900" eaLnBrk="0" hangingPunct="0">
              <a:spcBef>
                <a:spcPct val="40000"/>
              </a:spcBef>
              <a:buFontTx/>
              <a:buChar char="•"/>
              <a:defRPr/>
            </a:pPr>
            <a:endParaRPr lang="en-US" sz="2400" kern="0" dirty="0">
              <a:latin typeface="+mn-lt"/>
            </a:endParaRPr>
          </a:p>
          <a:p>
            <a:pPr marL="342900" indent="-342900" eaLnBrk="0" hangingPunct="0">
              <a:spcBef>
                <a:spcPct val="40000"/>
              </a:spcBef>
              <a:buFontTx/>
              <a:buChar char="•"/>
              <a:defRPr/>
            </a:pPr>
            <a:endParaRPr lang="en-US" sz="2400" kern="0" dirty="0">
              <a:latin typeface="+mn-lt"/>
            </a:endParaRPr>
          </a:p>
          <a:p>
            <a:pPr marL="342900" indent="-342900" eaLnBrk="0" hangingPunct="0">
              <a:spcBef>
                <a:spcPct val="40000"/>
              </a:spcBef>
              <a:buFontTx/>
              <a:buChar char="•"/>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1"/>
          <p:cNvSpPr>
            <a:spLocks noGrp="1"/>
          </p:cNvSpPr>
          <p:nvPr>
            <p:ph type="ftr" sz="quarter" idx="11"/>
          </p:nvPr>
        </p:nvSpPr>
        <p:spPr>
          <a:noFill/>
        </p:spPr>
        <p:txBody>
          <a:bodyPr/>
          <a:lstStyle/>
          <a:p>
            <a:r>
              <a:rPr lang="en-US" dirty="0" smtClean="0"/>
              <a:t>Emergency Measures Radio Group (EMRG) - Ottawa ARES</a:t>
            </a:r>
          </a:p>
        </p:txBody>
      </p:sp>
      <p:sp>
        <p:nvSpPr>
          <p:cNvPr id="106499" name="Slide Number Placeholder 2"/>
          <p:cNvSpPr>
            <a:spLocks noGrp="1"/>
          </p:cNvSpPr>
          <p:nvPr>
            <p:ph type="sldNum" sz="quarter" idx="12"/>
          </p:nvPr>
        </p:nvSpPr>
        <p:spPr>
          <a:noFill/>
        </p:spPr>
        <p:txBody>
          <a:bodyPr/>
          <a:lstStyle/>
          <a:p>
            <a:fld id="{E2592D6D-392D-4C72-8550-D2BA748B5EA3}" type="slidenum">
              <a:rPr lang="en-US" smtClean="0"/>
              <a:pPr/>
              <a:t>11</a:t>
            </a:fld>
            <a:endParaRPr lang="en-US" dirty="0" smtClean="0"/>
          </a:p>
        </p:txBody>
      </p:sp>
      <p:sp>
        <p:nvSpPr>
          <p:cNvPr id="4" name="Rectangle 2"/>
          <p:cNvSpPr txBox="1">
            <a:spLocks noChangeArrowheads="1"/>
          </p:cNvSpPr>
          <p:nvPr/>
        </p:nvSpPr>
        <p:spPr>
          <a:xfrm>
            <a:off x="333375" y="274637"/>
            <a:ext cx="8515350" cy="706437"/>
          </a:xfrm>
          <a:prstGeom prst="rect">
            <a:avLst/>
          </a:prstGeom>
        </p:spPr>
        <p:txBody>
          <a:bodyPr/>
          <a:lstStyle/>
          <a:p>
            <a:pPr algn="ctr" eaLnBrk="0" hangingPunct="0">
              <a:defRPr/>
            </a:pPr>
            <a:r>
              <a:rPr lang="en-US" sz="4000" b="1" kern="0" dirty="0" smtClean="0">
                <a:solidFill>
                  <a:srgbClr val="002060"/>
                </a:solidFill>
                <a:effectLst>
                  <a:outerShdw blurRad="38100" dist="38100" dir="2700000" algn="tl">
                    <a:srgbClr val="000000">
                      <a:alpha val="43137"/>
                    </a:srgbClr>
                  </a:outerShdw>
                </a:effectLst>
                <a:latin typeface="+mj-lt"/>
                <a:ea typeface="+mj-ea"/>
                <a:cs typeface="+mj-cs"/>
              </a:rPr>
              <a:t>ARCT Deficiencies</a:t>
            </a:r>
            <a:endParaRPr lang="en-US" sz="4000" b="1" kern="0" dirty="0">
              <a:solidFill>
                <a:srgbClr val="002060"/>
              </a:solidFill>
              <a:effectLst>
                <a:outerShdw blurRad="38100" dist="38100" dir="2700000" algn="tl">
                  <a:srgbClr val="000000">
                    <a:alpha val="43137"/>
                  </a:srgbClr>
                </a:outerShdw>
              </a:effectLst>
              <a:latin typeface="+mj-lt"/>
              <a:ea typeface="+mj-ea"/>
              <a:cs typeface="+mj-cs"/>
            </a:endParaRPr>
          </a:p>
        </p:txBody>
      </p:sp>
      <p:sp>
        <p:nvSpPr>
          <p:cNvPr id="5" name="Rectangle 3"/>
          <p:cNvSpPr txBox="1">
            <a:spLocks noChangeArrowheads="1"/>
          </p:cNvSpPr>
          <p:nvPr/>
        </p:nvSpPr>
        <p:spPr>
          <a:xfrm>
            <a:off x="457200" y="981075"/>
            <a:ext cx="8229600" cy="5343525"/>
          </a:xfrm>
          <a:prstGeom prst="rect">
            <a:avLst/>
          </a:prstGeom>
        </p:spPr>
        <p:txBody>
          <a:bodyPr/>
          <a:lstStyle/>
          <a:p>
            <a:pPr marL="514350" indent="-457200" eaLnBrk="0" hangingPunct="0">
              <a:spcBef>
                <a:spcPts val="600"/>
              </a:spcBef>
              <a:buFont typeface="+mj-lt"/>
              <a:buAutoNum type="arabicPeriod" startAt="3"/>
              <a:defRPr/>
            </a:pPr>
            <a:r>
              <a:rPr lang="en-US" sz="2000" kern="0" dirty="0">
                <a:latin typeface="+mn-lt"/>
              </a:rPr>
              <a:t>Vague on how resources are assigned across multiple agencies at different levels, such as National, Provincial, Municipal, NGO, and how shift changes are managed. </a:t>
            </a:r>
          </a:p>
          <a:p>
            <a:pPr marL="914400" lvl="1" indent="-457200" eaLnBrk="0" hangingPunct="0">
              <a:spcBef>
                <a:spcPts val="600"/>
              </a:spcBef>
              <a:buFont typeface="Wingdings" pitchFamily="2" charset="2"/>
              <a:buChar char="v"/>
              <a:defRPr/>
            </a:pPr>
            <a:r>
              <a:rPr lang="en-US" kern="0" dirty="0">
                <a:latin typeface="+mn-lt"/>
              </a:rPr>
              <a:t>Typical descriptions address the highest level of Gov assigning resources for their needs, then no description of what other agencies or NGOs do</a:t>
            </a:r>
            <a:r>
              <a:rPr lang="en-US" kern="0" dirty="0" smtClean="0">
                <a:latin typeface="+mn-lt"/>
              </a:rPr>
              <a:t>. </a:t>
            </a:r>
            <a:endParaRPr lang="en-US" kern="0" dirty="0">
              <a:latin typeface="+mn-lt"/>
            </a:endParaRPr>
          </a:p>
          <a:p>
            <a:pPr marL="514350" indent="-457200" eaLnBrk="0" hangingPunct="0">
              <a:spcBef>
                <a:spcPts val="1800"/>
              </a:spcBef>
              <a:buFont typeface="+mj-lt"/>
              <a:buAutoNum type="arabicPeriod" startAt="4"/>
              <a:defRPr/>
            </a:pPr>
            <a:r>
              <a:rPr lang="en-US" sz="2000" kern="0" dirty="0">
                <a:latin typeface="+mn-lt"/>
              </a:rPr>
              <a:t>Assumes Amateurs have specific training, skill sets and physical capabilities, so they can be deployed interchangeably.</a:t>
            </a:r>
          </a:p>
          <a:p>
            <a:pPr lvl="2" indent="-457200" eaLnBrk="0" hangingPunct="0">
              <a:spcBef>
                <a:spcPts val="600"/>
              </a:spcBef>
              <a:buFont typeface="Wingdings" pitchFamily="2" charset="2"/>
              <a:buChar char="v"/>
              <a:defRPr/>
            </a:pPr>
            <a:r>
              <a:rPr lang="en-US" kern="0" dirty="0">
                <a:latin typeface="+mn-lt"/>
              </a:rPr>
              <a:t>Amateurs are volunteers and come in all age groups, with varying levels of commitment, equipment and physical capability. </a:t>
            </a:r>
          </a:p>
          <a:p>
            <a:pPr marL="514350" lvl="1" indent="-457200" eaLnBrk="0" hangingPunct="0">
              <a:spcBef>
                <a:spcPts val="1800"/>
              </a:spcBef>
              <a:buFont typeface="+mj-lt"/>
              <a:buAutoNum type="arabicPeriod" startAt="5"/>
              <a:defRPr/>
            </a:pPr>
            <a:r>
              <a:rPr lang="en-US" sz="2000" kern="0" dirty="0">
                <a:latin typeface="+mn-lt"/>
              </a:rPr>
              <a:t>Does not address radio equipment.</a:t>
            </a:r>
          </a:p>
          <a:p>
            <a:pPr lvl="2" indent="-457200" eaLnBrk="0" hangingPunct="0">
              <a:spcBef>
                <a:spcPts val="600"/>
              </a:spcBef>
              <a:buFont typeface="Wingdings" pitchFamily="2" charset="2"/>
              <a:buChar char="v"/>
              <a:defRPr/>
            </a:pPr>
            <a:r>
              <a:rPr lang="en-US" kern="0" dirty="0">
                <a:latin typeface="+mn-lt"/>
              </a:rPr>
              <a:t>Equipment varies across amateurs from one old portable, to multiple multiband portables, vehicle radios, and vehicle repeater capability.</a:t>
            </a:r>
          </a:p>
          <a:p>
            <a:pPr lvl="2" indent="-457200" eaLnBrk="0" hangingPunct="0">
              <a:spcBef>
                <a:spcPts val="600"/>
              </a:spcBef>
              <a:buFont typeface="Wingdings" pitchFamily="2" charset="2"/>
              <a:buChar char="v"/>
              <a:defRPr/>
            </a:pPr>
            <a:r>
              <a:rPr lang="en-US" kern="0" dirty="0">
                <a:latin typeface="+mn-lt"/>
              </a:rPr>
              <a:t>Some Amateurs will leave their equipment in a site when they change shift. Others expect to remove their equipment when they leave.</a:t>
            </a:r>
          </a:p>
          <a:p>
            <a:pPr marL="342900" indent="-342900" eaLnBrk="0" hangingPunct="0">
              <a:spcBef>
                <a:spcPct val="40000"/>
              </a:spcBef>
              <a:defRPr/>
            </a:pPr>
            <a:endParaRPr lang="en-US" sz="2400" kern="0" dirty="0">
              <a:latin typeface="+mn-lt"/>
            </a:endParaRPr>
          </a:p>
          <a:p>
            <a:pPr marL="342900" indent="-342900" eaLnBrk="0" hangingPunct="0">
              <a:spcBef>
                <a:spcPct val="40000"/>
              </a:spcBef>
              <a:buFontTx/>
              <a:buChar char="•"/>
              <a:defRPr/>
            </a:pPr>
            <a:endParaRPr lang="en-US" sz="2400" kern="0" dirty="0">
              <a:latin typeface="+mn-lt"/>
            </a:endParaRPr>
          </a:p>
          <a:p>
            <a:pPr marL="342900" indent="-342900" eaLnBrk="0" hangingPunct="0">
              <a:spcBef>
                <a:spcPct val="40000"/>
              </a:spcBef>
              <a:buFontTx/>
              <a:buChar char="•"/>
              <a:defRPr/>
            </a:pPr>
            <a:endParaRPr lang="en-US" sz="2400" kern="0" dirty="0">
              <a:latin typeface="+mn-lt"/>
            </a:endParaRPr>
          </a:p>
          <a:p>
            <a:pPr marL="342900" indent="-342900" eaLnBrk="0" hangingPunct="0">
              <a:spcBef>
                <a:spcPct val="40000"/>
              </a:spcBef>
              <a:buFontTx/>
              <a:buChar char="•"/>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1"/>
          <p:cNvSpPr>
            <a:spLocks noGrp="1"/>
          </p:cNvSpPr>
          <p:nvPr>
            <p:ph type="ftr" sz="quarter" idx="11"/>
          </p:nvPr>
        </p:nvSpPr>
        <p:spPr>
          <a:noFill/>
        </p:spPr>
        <p:txBody>
          <a:bodyPr/>
          <a:lstStyle/>
          <a:p>
            <a:r>
              <a:rPr lang="en-US" dirty="0" smtClean="0"/>
              <a:t>Emergency Measures Radio Group (EMRG) - Ottawa ARES</a:t>
            </a:r>
          </a:p>
        </p:txBody>
      </p:sp>
      <p:sp>
        <p:nvSpPr>
          <p:cNvPr id="107523" name="Slide Number Placeholder 2"/>
          <p:cNvSpPr>
            <a:spLocks noGrp="1"/>
          </p:cNvSpPr>
          <p:nvPr>
            <p:ph type="sldNum" sz="quarter" idx="12"/>
          </p:nvPr>
        </p:nvSpPr>
        <p:spPr>
          <a:noFill/>
        </p:spPr>
        <p:txBody>
          <a:bodyPr/>
          <a:lstStyle/>
          <a:p>
            <a:fld id="{92E3C650-E2E7-43E6-A827-3F644C3677E8}" type="slidenum">
              <a:rPr lang="en-US" smtClean="0"/>
              <a:pPr/>
              <a:t>12</a:t>
            </a:fld>
            <a:endParaRPr lang="en-US" dirty="0" smtClean="0"/>
          </a:p>
        </p:txBody>
      </p:sp>
      <p:sp>
        <p:nvSpPr>
          <p:cNvPr id="4" name="Rectangle 3"/>
          <p:cNvSpPr txBox="1">
            <a:spLocks noChangeArrowheads="1"/>
          </p:cNvSpPr>
          <p:nvPr/>
        </p:nvSpPr>
        <p:spPr>
          <a:xfrm>
            <a:off x="457200" y="1076325"/>
            <a:ext cx="8229600" cy="5248275"/>
          </a:xfrm>
          <a:prstGeom prst="rect">
            <a:avLst/>
          </a:prstGeom>
        </p:spPr>
        <p:txBody>
          <a:bodyPr/>
          <a:lstStyle/>
          <a:p>
            <a:pPr marL="514350" indent="-457200" eaLnBrk="0" hangingPunct="0">
              <a:spcBef>
                <a:spcPts val="600"/>
              </a:spcBef>
              <a:buFont typeface="Wingdings" pitchFamily="2" charset="2"/>
              <a:buChar char="q"/>
              <a:defRPr/>
            </a:pPr>
            <a:r>
              <a:rPr lang="en-US" sz="2000" kern="0" dirty="0">
                <a:latin typeface="+mn-lt"/>
              </a:rPr>
              <a:t>Promotes the importance of understanding ICS-IMS to fit into the clients command structure and use their forms. Typically assumes Amateur radio under Logistics Section.</a:t>
            </a:r>
          </a:p>
          <a:p>
            <a:pPr marL="914400" lvl="1" indent="-457200" eaLnBrk="0" hangingPunct="0">
              <a:spcBef>
                <a:spcPts val="600"/>
              </a:spcBef>
              <a:buFont typeface="Wingdings" pitchFamily="2" charset="2"/>
              <a:buChar char="v"/>
              <a:defRPr/>
            </a:pPr>
            <a:r>
              <a:rPr lang="en-US" kern="0" dirty="0">
                <a:latin typeface="+mn-lt"/>
              </a:rPr>
              <a:t>ICS-IMS structure easily maps to Amateur radio as a managed service and comes complete with the forms Amateur radio requires, such as communications logs, resource sign in and planning forms. The value of ICS-IMS for Amateur radio is in using it.</a:t>
            </a:r>
          </a:p>
          <a:p>
            <a:pPr marL="514350" indent="-457200" eaLnBrk="0" hangingPunct="0">
              <a:spcBef>
                <a:spcPts val="1800"/>
              </a:spcBef>
              <a:buFont typeface="Wingdings" pitchFamily="2" charset="2"/>
              <a:buChar char="q"/>
              <a:defRPr/>
            </a:pPr>
            <a:r>
              <a:rPr lang="en-US" sz="2000" kern="0" dirty="0">
                <a:latin typeface="+mn-lt"/>
              </a:rPr>
              <a:t>ARCT Resource types contain options in their description which allow for wide variation in capability. For example;</a:t>
            </a:r>
          </a:p>
          <a:p>
            <a:pPr marL="914400" lvl="1" indent="-457200" eaLnBrk="0" hangingPunct="0">
              <a:spcBef>
                <a:spcPts val="600"/>
              </a:spcBef>
              <a:buFont typeface="Wingdings" pitchFamily="2" charset="2"/>
              <a:buChar char="v"/>
              <a:defRPr/>
            </a:pPr>
            <a:r>
              <a:rPr lang="en-US" kern="0" dirty="0">
                <a:latin typeface="+mn-lt"/>
              </a:rPr>
              <a:t>ARCT Type 4 allows “vehicle-mounted, or a handheld transceiver”. The capabilities are significantly different with much greater distance for the vehicle radio, but the portable radio is easier to carry, especially inside a building.</a:t>
            </a:r>
          </a:p>
          <a:p>
            <a:pPr marL="914400" lvl="1" indent="-457200" eaLnBrk="0" hangingPunct="0">
              <a:spcBef>
                <a:spcPts val="600"/>
              </a:spcBef>
              <a:buFont typeface="Wingdings" pitchFamily="2" charset="2"/>
              <a:buChar char="v"/>
              <a:defRPr/>
            </a:pPr>
            <a:r>
              <a:rPr lang="en-US" kern="0" dirty="0">
                <a:latin typeface="+mn-lt"/>
              </a:rPr>
              <a:t>ARCT Type 3 lists “High frequency, shortwave and </a:t>
            </a:r>
            <a:r>
              <a:rPr lang="en-US" kern="0" dirty="0" err="1">
                <a:latin typeface="+mn-lt"/>
              </a:rPr>
              <a:t>longwave</a:t>
            </a:r>
            <a:r>
              <a:rPr lang="en-US" kern="0" dirty="0">
                <a:latin typeface="+mn-lt"/>
              </a:rPr>
              <a:t> capabilities are desirable”, so a Type 3 may or may not have these capabilities.</a:t>
            </a:r>
          </a:p>
          <a:p>
            <a:pPr marL="914400" lvl="1" indent="-457200" eaLnBrk="0" hangingPunct="0">
              <a:spcBef>
                <a:spcPts val="600"/>
              </a:spcBef>
              <a:buFont typeface="Wingdings" pitchFamily="2" charset="2"/>
              <a:buChar char="q"/>
              <a:defRPr/>
            </a:pPr>
            <a:endParaRPr lang="en-US" sz="2000" kern="0" dirty="0">
              <a:latin typeface="+mn-lt"/>
            </a:endParaRPr>
          </a:p>
          <a:p>
            <a:pPr marL="342900" indent="-342900" eaLnBrk="0" hangingPunct="0">
              <a:spcBef>
                <a:spcPct val="40000"/>
              </a:spcBef>
              <a:defRPr/>
            </a:pPr>
            <a:endParaRPr lang="en-US" sz="2400" kern="0" dirty="0">
              <a:latin typeface="+mn-lt"/>
            </a:endParaRPr>
          </a:p>
          <a:p>
            <a:pPr marL="342900" indent="-342900" eaLnBrk="0" hangingPunct="0">
              <a:spcBef>
                <a:spcPct val="40000"/>
              </a:spcBef>
              <a:buFontTx/>
              <a:buChar char="•"/>
              <a:defRPr/>
            </a:pPr>
            <a:endParaRPr lang="en-US" sz="2400" kern="0" dirty="0">
              <a:latin typeface="+mn-lt"/>
            </a:endParaRPr>
          </a:p>
          <a:p>
            <a:pPr marL="342900" indent="-342900" eaLnBrk="0" hangingPunct="0">
              <a:spcBef>
                <a:spcPct val="40000"/>
              </a:spcBef>
              <a:buFontTx/>
              <a:buChar char="•"/>
              <a:defRPr/>
            </a:pPr>
            <a:endParaRPr lang="en-US" sz="2400" kern="0" dirty="0">
              <a:latin typeface="+mn-lt"/>
            </a:endParaRPr>
          </a:p>
          <a:p>
            <a:pPr marL="342900" indent="-342900" eaLnBrk="0" hangingPunct="0">
              <a:spcBef>
                <a:spcPct val="40000"/>
              </a:spcBef>
              <a:buFontTx/>
              <a:buChar char="•"/>
              <a:defRPr/>
            </a:pPr>
            <a:endParaRPr lang="en-US" sz="2400" kern="0" dirty="0">
              <a:latin typeface="+mn-lt"/>
            </a:endParaRPr>
          </a:p>
        </p:txBody>
      </p:sp>
      <p:sp>
        <p:nvSpPr>
          <p:cNvPr id="5" name="Rectangle 2"/>
          <p:cNvSpPr txBox="1">
            <a:spLocks noChangeArrowheads="1"/>
          </p:cNvSpPr>
          <p:nvPr/>
        </p:nvSpPr>
        <p:spPr>
          <a:xfrm>
            <a:off x="333375" y="274638"/>
            <a:ext cx="8515350" cy="639762"/>
          </a:xfrm>
          <a:prstGeom prst="rect">
            <a:avLst/>
          </a:prstGeom>
        </p:spPr>
        <p:txBody>
          <a:bodyPr/>
          <a:lstStyle/>
          <a:p>
            <a:pPr algn="ctr" eaLnBrk="0" hangingPunct="0">
              <a:defRPr/>
            </a:pPr>
            <a:r>
              <a:rPr lang="en-US" sz="4000" b="1" kern="0" dirty="0" smtClean="0">
                <a:solidFill>
                  <a:srgbClr val="002060"/>
                </a:solidFill>
                <a:effectLst>
                  <a:outerShdw blurRad="38100" dist="38100" dir="2700000" algn="tl">
                    <a:srgbClr val="000000">
                      <a:alpha val="43137"/>
                    </a:srgbClr>
                  </a:outerShdw>
                </a:effectLst>
                <a:latin typeface="+mj-lt"/>
                <a:ea typeface="+mj-ea"/>
                <a:cs typeface="+mj-cs"/>
              </a:rPr>
              <a:t>ARCT Differences </a:t>
            </a:r>
            <a:endParaRPr lang="en-US" sz="4000" b="1" kern="0" dirty="0">
              <a:solidFill>
                <a:srgbClr val="00206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1"/>
          <p:cNvSpPr>
            <a:spLocks noGrp="1"/>
          </p:cNvSpPr>
          <p:nvPr>
            <p:ph type="ftr" sz="quarter" idx="11"/>
          </p:nvPr>
        </p:nvSpPr>
        <p:spPr>
          <a:noFill/>
        </p:spPr>
        <p:txBody>
          <a:bodyPr/>
          <a:lstStyle/>
          <a:p>
            <a:r>
              <a:rPr lang="en-US" smtClean="0"/>
              <a:t>Emergency Measures Radio Group (EMRG) - Ottawa ARES</a:t>
            </a:r>
          </a:p>
        </p:txBody>
      </p:sp>
      <p:sp>
        <p:nvSpPr>
          <p:cNvPr id="108547" name="Slide Number Placeholder 2"/>
          <p:cNvSpPr>
            <a:spLocks noGrp="1"/>
          </p:cNvSpPr>
          <p:nvPr>
            <p:ph type="sldNum" sz="quarter" idx="12"/>
          </p:nvPr>
        </p:nvSpPr>
        <p:spPr>
          <a:noFill/>
        </p:spPr>
        <p:txBody>
          <a:bodyPr/>
          <a:lstStyle/>
          <a:p>
            <a:fld id="{93297DF4-0162-49F7-A330-68BBBBCF069F}" type="slidenum">
              <a:rPr lang="en-US" smtClean="0"/>
              <a:pPr/>
              <a:t>13</a:t>
            </a:fld>
            <a:endParaRPr lang="en-US" smtClean="0"/>
          </a:p>
        </p:txBody>
      </p:sp>
      <p:sp>
        <p:nvSpPr>
          <p:cNvPr id="4" name="Title 5"/>
          <p:cNvSpPr txBox="1">
            <a:spLocks/>
          </p:cNvSpPr>
          <p:nvPr/>
        </p:nvSpPr>
        <p:spPr>
          <a:xfrm>
            <a:off x="457200" y="274638"/>
            <a:ext cx="8229600" cy="563562"/>
          </a:xfrm>
          <a:prstGeom prst="rect">
            <a:avLst/>
          </a:prstGeom>
        </p:spPr>
        <p:txBody>
          <a:bodyPr/>
          <a:lstStyle/>
          <a:p>
            <a:pPr algn="ctr" eaLnBrk="0" hangingPunct="0">
              <a:defRPr/>
            </a:pPr>
            <a:r>
              <a:rPr lang="en-US" sz="3600" b="1" kern="0" dirty="0" smtClean="0">
                <a:solidFill>
                  <a:srgbClr val="002060"/>
                </a:solidFill>
                <a:effectLst>
                  <a:outerShdw blurRad="38100" dist="38100" dir="2700000" algn="tl">
                    <a:srgbClr val="000000">
                      <a:alpha val="43137"/>
                    </a:srgbClr>
                  </a:outerShdw>
                </a:effectLst>
                <a:latin typeface="+mj-lt"/>
                <a:ea typeface="+mj-ea"/>
                <a:cs typeface="+mj-cs"/>
              </a:rPr>
              <a:t>1</a:t>
            </a:r>
            <a:r>
              <a:rPr lang="en-US" sz="3600" b="1" kern="0" baseline="30000" dirty="0" smtClean="0">
                <a:solidFill>
                  <a:srgbClr val="002060"/>
                </a:solidFill>
                <a:effectLst>
                  <a:outerShdw blurRad="38100" dist="38100" dir="2700000" algn="tl">
                    <a:srgbClr val="000000">
                      <a:alpha val="43137"/>
                    </a:srgbClr>
                  </a:outerShdw>
                </a:effectLst>
                <a:latin typeface="+mj-lt"/>
                <a:ea typeface="+mj-ea"/>
                <a:cs typeface="+mj-cs"/>
              </a:rPr>
              <a:t>st</a:t>
            </a:r>
            <a:r>
              <a:rPr lang="en-US" sz="3600" b="1" kern="0" dirty="0" smtClean="0">
                <a:solidFill>
                  <a:srgbClr val="002060"/>
                </a:solidFill>
                <a:effectLst>
                  <a:outerShdw blurRad="38100" dist="38100" dir="2700000" algn="tl">
                    <a:srgbClr val="000000">
                      <a:alpha val="43137"/>
                    </a:srgbClr>
                  </a:outerShdw>
                </a:effectLst>
                <a:latin typeface="+mj-lt"/>
                <a:ea typeface="+mj-ea"/>
                <a:cs typeface="+mj-cs"/>
              </a:rPr>
              <a:t> Responder Resource Use</a:t>
            </a:r>
            <a:endParaRPr lang="en-US" sz="3600" b="1" kern="0" dirty="0">
              <a:solidFill>
                <a:srgbClr val="002060"/>
              </a:solidFill>
              <a:effectLst>
                <a:outerShdw blurRad="38100" dist="38100" dir="2700000" algn="tl">
                  <a:srgbClr val="000000">
                    <a:alpha val="43137"/>
                  </a:srgbClr>
                </a:outerShdw>
              </a:effectLst>
              <a:latin typeface="+mj-lt"/>
              <a:ea typeface="+mj-ea"/>
              <a:cs typeface="+mj-cs"/>
            </a:endParaRPr>
          </a:p>
        </p:txBody>
      </p:sp>
      <p:sp>
        <p:nvSpPr>
          <p:cNvPr id="5" name="Content Placeholder 6"/>
          <p:cNvSpPr txBox="1">
            <a:spLocks/>
          </p:cNvSpPr>
          <p:nvPr/>
        </p:nvSpPr>
        <p:spPr>
          <a:xfrm>
            <a:off x="457200" y="1447800"/>
            <a:ext cx="8229600" cy="4876800"/>
          </a:xfrm>
          <a:prstGeom prst="rect">
            <a:avLst/>
          </a:prstGeom>
        </p:spPr>
        <p:txBody>
          <a:bodyPr/>
          <a:lstStyle/>
          <a:p>
            <a:pPr marL="342900" indent="-342900" eaLnBrk="0" hangingPunct="0">
              <a:spcBef>
                <a:spcPts val="1200"/>
              </a:spcBef>
              <a:buFontTx/>
              <a:buChar char="•"/>
              <a:defRPr/>
            </a:pPr>
            <a:r>
              <a:rPr lang="en-US" sz="2000" kern="0" dirty="0" smtClean="0">
                <a:latin typeface="+mn-lt"/>
              </a:rPr>
              <a:t>When </a:t>
            </a:r>
            <a:r>
              <a:rPr lang="en-US" sz="2000" kern="0" dirty="0">
                <a:latin typeface="+mn-lt"/>
              </a:rPr>
              <a:t>we call the fire department, we explain our situation and they send the resources appropriate (heavy rescue, water rescue, pump, tanker, ladder), based on our explanation. </a:t>
            </a:r>
          </a:p>
          <a:p>
            <a:pPr marL="742950" lvl="1" indent="-285750" eaLnBrk="0" hangingPunct="0">
              <a:spcBef>
                <a:spcPts val="600"/>
              </a:spcBef>
              <a:buFont typeface="Wingdings" pitchFamily="2" charset="2"/>
              <a:buChar char="q"/>
              <a:defRPr/>
            </a:pPr>
            <a:r>
              <a:rPr lang="en-US" sz="2000" kern="0" dirty="0">
                <a:latin typeface="+mn-lt"/>
              </a:rPr>
              <a:t>We do not specify the quantity, kind and type of resources required. They are the experts.</a:t>
            </a:r>
          </a:p>
          <a:p>
            <a:pPr marL="342900" indent="-342900" eaLnBrk="0" hangingPunct="0">
              <a:spcBef>
                <a:spcPts val="1800"/>
              </a:spcBef>
              <a:buFontTx/>
              <a:buChar char="•"/>
              <a:defRPr/>
            </a:pPr>
            <a:r>
              <a:rPr lang="en-US" sz="2000" kern="0" dirty="0">
                <a:latin typeface="+mn-lt"/>
              </a:rPr>
              <a:t>The highest ranking firefighter that is first on scene assumes command and begins an assessment of the situation.</a:t>
            </a:r>
          </a:p>
          <a:p>
            <a:pPr marL="742950" lvl="1" indent="-285750" eaLnBrk="0" hangingPunct="0">
              <a:spcBef>
                <a:spcPts val="600"/>
              </a:spcBef>
              <a:buFont typeface="Wingdings" pitchFamily="2" charset="2"/>
              <a:buChar char="q"/>
              <a:defRPr/>
            </a:pPr>
            <a:r>
              <a:rPr lang="en-US" sz="2000" kern="0" dirty="0">
                <a:latin typeface="+mn-lt"/>
              </a:rPr>
              <a:t>What is the situation? What needs to be done first? Are the resources (equipment and people) </a:t>
            </a:r>
            <a:r>
              <a:rPr lang="en-US" sz="2000" kern="0" dirty="0" smtClean="0">
                <a:latin typeface="+mn-lt"/>
              </a:rPr>
              <a:t>en-route </a:t>
            </a:r>
            <a:r>
              <a:rPr lang="en-US" sz="2000" kern="0" dirty="0">
                <a:latin typeface="+mn-lt"/>
              </a:rPr>
              <a:t>sufficient?</a:t>
            </a:r>
          </a:p>
          <a:p>
            <a:pPr marL="742950" lvl="1" indent="-285750" eaLnBrk="0" hangingPunct="0">
              <a:spcBef>
                <a:spcPts val="600"/>
              </a:spcBef>
              <a:buFont typeface="Wingdings" pitchFamily="2" charset="2"/>
              <a:buChar char="q"/>
              <a:defRPr/>
            </a:pPr>
            <a:r>
              <a:rPr lang="en-US" sz="2000" kern="0" dirty="0">
                <a:latin typeface="+mn-lt"/>
              </a:rPr>
              <a:t>Are services from other agencies such as Police and Paramedics required</a:t>
            </a:r>
            <a:r>
              <a:rPr lang="en-US" sz="2000" kern="0" dirty="0" smtClean="0">
                <a:latin typeface="+mn-lt"/>
              </a:rPr>
              <a:t>?</a:t>
            </a:r>
            <a:endParaRPr lang="en-US" sz="2000" kern="0" dirty="0">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1"/>
          <p:cNvSpPr>
            <a:spLocks noGrp="1"/>
          </p:cNvSpPr>
          <p:nvPr>
            <p:ph type="ftr" sz="quarter" idx="11"/>
          </p:nvPr>
        </p:nvSpPr>
        <p:spPr>
          <a:noFill/>
        </p:spPr>
        <p:txBody>
          <a:bodyPr/>
          <a:lstStyle/>
          <a:p>
            <a:r>
              <a:rPr lang="en-US" smtClean="0"/>
              <a:t>Emergency Measures Radio Group (EMRG) - Ottawa ARES</a:t>
            </a:r>
          </a:p>
        </p:txBody>
      </p:sp>
      <p:sp>
        <p:nvSpPr>
          <p:cNvPr id="108547" name="Slide Number Placeholder 2"/>
          <p:cNvSpPr>
            <a:spLocks noGrp="1"/>
          </p:cNvSpPr>
          <p:nvPr>
            <p:ph type="sldNum" sz="quarter" idx="12"/>
          </p:nvPr>
        </p:nvSpPr>
        <p:spPr>
          <a:noFill/>
        </p:spPr>
        <p:txBody>
          <a:bodyPr/>
          <a:lstStyle/>
          <a:p>
            <a:fld id="{93297DF4-0162-49F7-A330-68BBBBCF069F}" type="slidenum">
              <a:rPr lang="en-US" smtClean="0"/>
              <a:pPr/>
              <a:t>14</a:t>
            </a:fld>
            <a:endParaRPr lang="en-US" smtClean="0"/>
          </a:p>
        </p:txBody>
      </p:sp>
      <p:sp>
        <p:nvSpPr>
          <p:cNvPr id="4" name="Title 5"/>
          <p:cNvSpPr txBox="1">
            <a:spLocks/>
          </p:cNvSpPr>
          <p:nvPr/>
        </p:nvSpPr>
        <p:spPr>
          <a:xfrm>
            <a:off x="457200" y="274638"/>
            <a:ext cx="8229600" cy="563562"/>
          </a:xfrm>
          <a:prstGeom prst="rect">
            <a:avLst/>
          </a:prstGeom>
        </p:spPr>
        <p:txBody>
          <a:bodyPr/>
          <a:lstStyle/>
          <a:p>
            <a:pPr algn="ctr" eaLnBrk="0" hangingPunct="0">
              <a:defRPr/>
            </a:pPr>
            <a:r>
              <a:rPr lang="en-US" sz="3600" b="1" kern="0" dirty="0" smtClean="0">
                <a:solidFill>
                  <a:srgbClr val="002060"/>
                </a:solidFill>
                <a:effectLst>
                  <a:outerShdw blurRad="38100" dist="38100" dir="2700000" algn="tl">
                    <a:srgbClr val="000000">
                      <a:alpha val="43137"/>
                    </a:srgbClr>
                  </a:outerShdw>
                </a:effectLst>
                <a:latin typeface="+mj-lt"/>
                <a:ea typeface="+mj-ea"/>
                <a:cs typeface="+mj-cs"/>
              </a:rPr>
              <a:t>1</a:t>
            </a:r>
            <a:r>
              <a:rPr lang="en-US" sz="3600" b="1" kern="0" baseline="30000" dirty="0" smtClean="0">
                <a:solidFill>
                  <a:srgbClr val="002060"/>
                </a:solidFill>
                <a:effectLst>
                  <a:outerShdw blurRad="38100" dist="38100" dir="2700000" algn="tl">
                    <a:srgbClr val="000000">
                      <a:alpha val="43137"/>
                    </a:srgbClr>
                  </a:outerShdw>
                </a:effectLst>
                <a:latin typeface="+mj-lt"/>
                <a:ea typeface="+mj-ea"/>
                <a:cs typeface="+mj-cs"/>
              </a:rPr>
              <a:t>st</a:t>
            </a:r>
            <a:r>
              <a:rPr lang="en-US" sz="3600" b="1" kern="0" dirty="0" smtClean="0">
                <a:solidFill>
                  <a:srgbClr val="002060"/>
                </a:solidFill>
                <a:effectLst>
                  <a:outerShdw blurRad="38100" dist="38100" dir="2700000" algn="tl">
                    <a:srgbClr val="000000">
                      <a:alpha val="43137"/>
                    </a:srgbClr>
                  </a:outerShdw>
                </a:effectLst>
                <a:latin typeface="+mj-lt"/>
                <a:ea typeface="+mj-ea"/>
                <a:cs typeface="+mj-cs"/>
              </a:rPr>
              <a:t> Responder Resource Use </a:t>
            </a:r>
            <a:r>
              <a:rPr lang="en-US" sz="1400" b="1" kern="0" dirty="0" smtClean="0">
                <a:solidFill>
                  <a:srgbClr val="002060"/>
                </a:solidFill>
                <a:effectLst>
                  <a:outerShdw blurRad="38100" dist="38100" dir="2700000" algn="tl">
                    <a:srgbClr val="000000">
                      <a:alpha val="43137"/>
                    </a:srgbClr>
                  </a:outerShdw>
                </a:effectLst>
                <a:latin typeface="+mj-lt"/>
                <a:ea typeface="+mj-ea"/>
                <a:cs typeface="+mj-cs"/>
              </a:rPr>
              <a:t>continued</a:t>
            </a:r>
            <a:endParaRPr lang="en-US" sz="1400" b="1" kern="0" dirty="0">
              <a:solidFill>
                <a:srgbClr val="002060"/>
              </a:solidFill>
              <a:effectLst>
                <a:outerShdw blurRad="38100" dist="38100" dir="2700000" algn="tl">
                  <a:srgbClr val="000000">
                    <a:alpha val="43137"/>
                  </a:srgbClr>
                </a:outerShdw>
              </a:effectLst>
              <a:latin typeface="+mj-lt"/>
              <a:ea typeface="+mj-ea"/>
              <a:cs typeface="+mj-cs"/>
            </a:endParaRPr>
          </a:p>
        </p:txBody>
      </p:sp>
      <p:sp>
        <p:nvSpPr>
          <p:cNvPr id="5" name="Content Placeholder 6"/>
          <p:cNvSpPr txBox="1">
            <a:spLocks/>
          </p:cNvSpPr>
          <p:nvPr/>
        </p:nvSpPr>
        <p:spPr>
          <a:xfrm>
            <a:off x="457200" y="1219200"/>
            <a:ext cx="8229600" cy="5105400"/>
          </a:xfrm>
          <a:prstGeom prst="rect">
            <a:avLst/>
          </a:prstGeom>
        </p:spPr>
        <p:txBody>
          <a:bodyPr/>
          <a:lstStyle/>
          <a:p>
            <a:pPr marL="342900" indent="-342900" eaLnBrk="0" hangingPunct="0">
              <a:spcBef>
                <a:spcPct val="40000"/>
              </a:spcBef>
              <a:buFontTx/>
              <a:buChar char="•"/>
              <a:defRPr/>
            </a:pPr>
            <a:r>
              <a:rPr lang="en-US" sz="2000" kern="0" dirty="0" smtClean="0">
                <a:latin typeface="+mn-lt"/>
              </a:rPr>
              <a:t>From </a:t>
            </a:r>
            <a:r>
              <a:rPr lang="en-US" sz="2000" kern="0" dirty="0">
                <a:latin typeface="+mn-lt"/>
              </a:rPr>
              <a:t>this point, the fire department will ramp up their response. Additional resources may be brought </a:t>
            </a:r>
            <a:r>
              <a:rPr lang="en-US" sz="2000" kern="0" dirty="0" smtClean="0">
                <a:latin typeface="+mn-lt"/>
              </a:rPr>
              <a:t>in, </a:t>
            </a:r>
            <a:r>
              <a:rPr lang="en-US" sz="2000" kern="0" dirty="0">
                <a:latin typeface="+mn-lt"/>
              </a:rPr>
              <a:t>either to bring specialized equipment, teams, or more people. </a:t>
            </a:r>
          </a:p>
          <a:p>
            <a:pPr marL="742950" lvl="1" indent="-285750" eaLnBrk="0" hangingPunct="0">
              <a:spcBef>
                <a:spcPts val="600"/>
              </a:spcBef>
              <a:buFont typeface="Wingdings" pitchFamily="2" charset="2"/>
              <a:buChar char="q"/>
              <a:defRPr/>
            </a:pPr>
            <a:r>
              <a:rPr lang="en-US" sz="2000" kern="0" dirty="0">
                <a:latin typeface="+mn-lt"/>
              </a:rPr>
              <a:t>Within the fire department, they do specify the kind and type of resources required.</a:t>
            </a:r>
          </a:p>
          <a:p>
            <a:pPr marL="742950" lvl="1" indent="-285750" eaLnBrk="0" hangingPunct="0">
              <a:spcBef>
                <a:spcPts val="600"/>
              </a:spcBef>
              <a:buFont typeface="Wingdings" pitchFamily="2" charset="2"/>
              <a:buChar char="q"/>
              <a:defRPr/>
            </a:pPr>
            <a:r>
              <a:rPr lang="en-US" sz="2000" kern="0" dirty="0">
                <a:latin typeface="+mn-lt"/>
              </a:rPr>
              <a:t>If Paramedics are required, command requests their services and provides a summary of the situation </a:t>
            </a:r>
            <a:r>
              <a:rPr lang="en-US" sz="2000" kern="0" dirty="0" smtClean="0">
                <a:latin typeface="+mn-lt"/>
              </a:rPr>
              <a:t>including </a:t>
            </a:r>
            <a:r>
              <a:rPr lang="en-US" sz="2000" kern="0" dirty="0">
                <a:latin typeface="+mn-lt"/>
              </a:rPr>
              <a:t>an estimated number of </a:t>
            </a:r>
            <a:r>
              <a:rPr lang="en-US" sz="2000" kern="0" dirty="0" smtClean="0">
                <a:latin typeface="+mn-lt"/>
              </a:rPr>
              <a:t>people needing help</a:t>
            </a:r>
            <a:r>
              <a:rPr lang="en-US" sz="2000" kern="0" dirty="0" smtClean="0">
                <a:latin typeface="+mn-lt"/>
              </a:rPr>
              <a:t>. </a:t>
            </a:r>
            <a:endParaRPr lang="en-US" sz="2000" kern="0" dirty="0">
              <a:latin typeface="+mn-lt"/>
            </a:endParaRPr>
          </a:p>
          <a:p>
            <a:pPr marL="342900" indent="-342900" eaLnBrk="0" hangingPunct="0">
              <a:spcBef>
                <a:spcPts val="1800"/>
              </a:spcBef>
              <a:buFont typeface="Arial" pitchFamily="34" charset="0"/>
              <a:buChar char="•"/>
              <a:defRPr/>
            </a:pPr>
            <a:r>
              <a:rPr lang="en-US" sz="2000" kern="0" dirty="0">
                <a:latin typeface="+mn-lt"/>
              </a:rPr>
              <a:t>Paramedic services deploys resources to the </a:t>
            </a:r>
            <a:r>
              <a:rPr lang="en-US" sz="2000" kern="0" dirty="0" smtClean="0">
                <a:latin typeface="+mn-lt"/>
              </a:rPr>
              <a:t>scene, </a:t>
            </a:r>
            <a:r>
              <a:rPr lang="en-US" sz="2000" kern="0" dirty="0">
                <a:latin typeface="+mn-lt"/>
              </a:rPr>
              <a:t>and does an assessment from </a:t>
            </a:r>
            <a:r>
              <a:rPr lang="en-US" sz="2000" kern="0" dirty="0" smtClean="0">
                <a:latin typeface="+mn-lt"/>
              </a:rPr>
              <a:t>their </a:t>
            </a:r>
            <a:r>
              <a:rPr lang="en-US" sz="2000" kern="0" dirty="0">
                <a:latin typeface="+mn-lt"/>
              </a:rPr>
              <a:t>point of view.</a:t>
            </a:r>
          </a:p>
          <a:p>
            <a:pPr marL="742950" lvl="2" indent="-342900" eaLnBrk="0" hangingPunct="0">
              <a:spcBef>
                <a:spcPts val="600"/>
              </a:spcBef>
              <a:buFont typeface="Wingdings" pitchFamily="2" charset="2"/>
              <a:buChar char="q"/>
              <a:defRPr/>
            </a:pPr>
            <a:r>
              <a:rPr lang="en-US" sz="2000" kern="0" dirty="0">
                <a:latin typeface="+mn-lt"/>
              </a:rPr>
              <a:t>What is the situation? What needs to be done first? Are the resources (equipment and people) </a:t>
            </a:r>
            <a:r>
              <a:rPr lang="en-US" sz="2000" kern="0" dirty="0" smtClean="0">
                <a:latin typeface="+mn-lt"/>
              </a:rPr>
              <a:t>en-route </a:t>
            </a:r>
            <a:r>
              <a:rPr lang="en-US" sz="2000" kern="0" dirty="0">
                <a:latin typeface="+mn-lt"/>
              </a:rPr>
              <a:t>sufficient?</a:t>
            </a:r>
          </a:p>
          <a:p>
            <a:pPr marL="742950" lvl="2" indent="-342900" eaLnBrk="0" hangingPunct="0">
              <a:spcBef>
                <a:spcPts val="600"/>
              </a:spcBef>
              <a:buFont typeface="Wingdings" pitchFamily="2" charset="2"/>
              <a:buChar char="q"/>
              <a:defRPr/>
            </a:pPr>
            <a:r>
              <a:rPr lang="en-US" sz="2000" kern="0" dirty="0">
                <a:latin typeface="+mn-lt"/>
              </a:rPr>
              <a:t>Within the Paramedic service, they do specify the kind and type of resources required.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1"/>
          <p:cNvSpPr>
            <a:spLocks noGrp="1"/>
          </p:cNvSpPr>
          <p:nvPr>
            <p:ph type="ftr" sz="quarter" idx="11"/>
          </p:nvPr>
        </p:nvSpPr>
        <p:spPr>
          <a:noFill/>
        </p:spPr>
        <p:txBody>
          <a:bodyPr/>
          <a:lstStyle/>
          <a:p>
            <a:r>
              <a:rPr lang="en-US" smtClean="0"/>
              <a:t>Emergency Measures Radio Group (EMRG) - Ottawa ARES</a:t>
            </a:r>
          </a:p>
        </p:txBody>
      </p:sp>
      <p:sp>
        <p:nvSpPr>
          <p:cNvPr id="108547" name="Slide Number Placeholder 2"/>
          <p:cNvSpPr>
            <a:spLocks noGrp="1"/>
          </p:cNvSpPr>
          <p:nvPr>
            <p:ph type="sldNum" sz="quarter" idx="12"/>
          </p:nvPr>
        </p:nvSpPr>
        <p:spPr>
          <a:noFill/>
        </p:spPr>
        <p:txBody>
          <a:bodyPr/>
          <a:lstStyle/>
          <a:p>
            <a:fld id="{93297DF4-0162-49F7-A330-68BBBBCF069F}" type="slidenum">
              <a:rPr lang="en-US" smtClean="0"/>
              <a:pPr/>
              <a:t>15</a:t>
            </a:fld>
            <a:endParaRPr lang="en-US" smtClean="0"/>
          </a:p>
        </p:txBody>
      </p:sp>
      <p:sp>
        <p:nvSpPr>
          <p:cNvPr id="4" name="Title 5"/>
          <p:cNvSpPr txBox="1">
            <a:spLocks/>
          </p:cNvSpPr>
          <p:nvPr/>
        </p:nvSpPr>
        <p:spPr>
          <a:xfrm>
            <a:off x="457200" y="274638"/>
            <a:ext cx="8229600" cy="563562"/>
          </a:xfrm>
          <a:prstGeom prst="rect">
            <a:avLst/>
          </a:prstGeom>
        </p:spPr>
        <p:txBody>
          <a:bodyPr/>
          <a:lstStyle/>
          <a:p>
            <a:pPr algn="ctr" eaLnBrk="0" hangingPunct="0">
              <a:defRPr/>
            </a:pPr>
            <a:r>
              <a:rPr lang="en-US" sz="4000" b="1" kern="0" dirty="0" smtClean="0">
                <a:solidFill>
                  <a:srgbClr val="002060"/>
                </a:solidFill>
                <a:effectLst>
                  <a:outerShdw blurRad="38100" dist="38100" dir="2700000" algn="tl">
                    <a:srgbClr val="000000">
                      <a:alpha val="43137"/>
                    </a:srgbClr>
                  </a:outerShdw>
                </a:effectLst>
                <a:latin typeface="+mj-lt"/>
                <a:ea typeface="+mj-ea"/>
                <a:cs typeface="+mj-cs"/>
              </a:rPr>
              <a:t>Amateur Resource Use</a:t>
            </a:r>
            <a:endParaRPr lang="en-US" sz="4000" b="1" kern="0" dirty="0">
              <a:solidFill>
                <a:srgbClr val="002060"/>
              </a:solidFill>
              <a:effectLst>
                <a:outerShdw blurRad="38100" dist="38100" dir="2700000" algn="tl">
                  <a:srgbClr val="000000">
                    <a:alpha val="43137"/>
                  </a:srgbClr>
                </a:outerShdw>
              </a:effectLst>
              <a:latin typeface="+mj-lt"/>
              <a:ea typeface="+mj-ea"/>
              <a:cs typeface="+mj-cs"/>
            </a:endParaRPr>
          </a:p>
        </p:txBody>
      </p:sp>
      <p:sp>
        <p:nvSpPr>
          <p:cNvPr id="5" name="Content Placeholder 6"/>
          <p:cNvSpPr txBox="1">
            <a:spLocks/>
          </p:cNvSpPr>
          <p:nvPr/>
        </p:nvSpPr>
        <p:spPr>
          <a:xfrm>
            <a:off x="457200" y="1295400"/>
            <a:ext cx="8229600" cy="5029200"/>
          </a:xfrm>
          <a:prstGeom prst="rect">
            <a:avLst/>
          </a:prstGeom>
        </p:spPr>
        <p:txBody>
          <a:bodyPr/>
          <a:lstStyle/>
          <a:p>
            <a:pPr marL="342900" indent="-342900" eaLnBrk="0" hangingPunct="0">
              <a:spcBef>
                <a:spcPts val="1800"/>
              </a:spcBef>
              <a:buFont typeface="Arial" pitchFamily="34" charset="0"/>
              <a:buChar char="•"/>
              <a:defRPr/>
            </a:pPr>
            <a:r>
              <a:rPr lang="en-US" sz="2000" kern="0" dirty="0" smtClean="0">
                <a:latin typeface="+mn-lt"/>
              </a:rPr>
              <a:t>An incident will be managed by a single Incident Commander and all the agencies are working as a single large team, however, within that large team, are smaller teams which are managed using the expertise of each agency.</a:t>
            </a:r>
          </a:p>
          <a:p>
            <a:pPr marL="342900" indent="-342900" eaLnBrk="0" hangingPunct="0">
              <a:spcBef>
                <a:spcPts val="1800"/>
              </a:spcBef>
              <a:buFont typeface="Arial" pitchFamily="34" charset="0"/>
              <a:buChar char="•"/>
              <a:defRPr/>
            </a:pPr>
            <a:r>
              <a:rPr lang="en-US" sz="2000" kern="0" dirty="0" smtClean="0">
                <a:latin typeface="+mn-lt"/>
              </a:rPr>
              <a:t>Amateur radio, when requested, would also assess the situation from an Amateur radio communications point of view. Based on that assessment, resources would be requested. </a:t>
            </a:r>
          </a:p>
          <a:p>
            <a:pPr marL="800100" lvl="1" indent="-342900" eaLnBrk="0" hangingPunct="0">
              <a:spcBef>
                <a:spcPts val="600"/>
              </a:spcBef>
              <a:buFont typeface="Wingdings" pitchFamily="2" charset="2"/>
              <a:buChar char="v"/>
              <a:defRPr/>
            </a:pPr>
            <a:r>
              <a:rPr lang="en-US" kern="0" dirty="0" smtClean="0">
                <a:latin typeface="+mn-lt"/>
              </a:rPr>
              <a:t>If the objective is to activate permanent stations at the EOC and Red Cross, then the only resource required is radio operators. </a:t>
            </a:r>
          </a:p>
          <a:p>
            <a:pPr marL="800100" lvl="1" indent="-342900" eaLnBrk="0" hangingPunct="0">
              <a:spcBef>
                <a:spcPts val="600"/>
              </a:spcBef>
              <a:buFont typeface="Wingdings" pitchFamily="2" charset="2"/>
              <a:buChar char="v"/>
              <a:defRPr/>
            </a:pPr>
            <a:r>
              <a:rPr lang="en-US" kern="0" dirty="0" smtClean="0">
                <a:latin typeface="+mn-lt"/>
              </a:rPr>
              <a:t>If communications is required within a small area, radio operators with portable radios may be all that is required.</a:t>
            </a:r>
          </a:p>
          <a:p>
            <a:pPr marL="800100" lvl="1" indent="-342900" eaLnBrk="0" hangingPunct="0">
              <a:spcBef>
                <a:spcPts val="600"/>
              </a:spcBef>
              <a:buFont typeface="Wingdings" pitchFamily="2" charset="2"/>
              <a:buChar char="v"/>
              <a:defRPr/>
            </a:pPr>
            <a:r>
              <a:rPr lang="en-US" kern="0" dirty="0" smtClean="0">
                <a:latin typeface="+mn-lt"/>
              </a:rPr>
              <a:t>If it is a rural area and house to house checks are being supported, then radio operators with mobiles may be required.</a:t>
            </a:r>
          </a:p>
          <a:p>
            <a:pPr marL="800100" lvl="1" indent="-342900" eaLnBrk="0" hangingPunct="0">
              <a:spcBef>
                <a:spcPts val="600"/>
              </a:spcBef>
              <a:buFont typeface="Wingdings" pitchFamily="2" charset="2"/>
              <a:buChar char="v"/>
              <a:defRPr/>
            </a:pPr>
            <a:r>
              <a:rPr lang="en-US" kern="0" dirty="0" smtClean="0">
                <a:latin typeface="+mn-lt"/>
              </a:rPr>
              <a:t>If it is a large incident, all of the above may be required, along with the use of multiple repeaters, cross band repeaters and many amateurs.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1"/>
          <p:cNvSpPr>
            <a:spLocks noGrp="1"/>
          </p:cNvSpPr>
          <p:nvPr>
            <p:ph type="ftr" sz="quarter" idx="11"/>
          </p:nvPr>
        </p:nvSpPr>
        <p:spPr>
          <a:noFill/>
        </p:spPr>
        <p:txBody>
          <a:bodyPr/>
          <a:lstStyle/>
          <a:p>
            <a:r>
              <a:rPr lang="en-US" smtClean="0"/>
              <a:t>Emergency Measures Radio Group (EMRG) - Ottawa ARES</a:t>
            </a:r>
          </a:p>
        </p:txBody>
      </p:sp>
      <p:sp>
        <p:nvSpPr>
          <p:cNvPr id="109571" name="Slide Number Placeholder 2"/>
          <p:cNvSpPr>
            <a:spLocks noGrp="1"/>
          </p:cNvSpPr>
          <p:nvPr>
            <p:ph type="sldNum" sz="quarter" idx="12"/>
          </p:nvPr>
        </p:nvSpPr>
        <p:spPr>
          <a:noFill/>
        </p:spPr>
        <p:txBody>
          <a:bodyPr/>
          <a:lstStyle/>
          <a:p>
            <a:fld id="{78573816-E830-49A9-82E1-3EFB3813D15D}" type="slidenum">
              <a:rPr lang="en-US" smtClean="0"/>
              <a:pPr/>
              <a:t>16</a:t>
            </a:fld>
            <a:endParaRPr lang="en-US" smtClean="0"/>
          </a:p>
        </p:txBody>
      </p:sp>
      <p:sp>
        <p:nvSpPr>
          <p:cNvPr id="4" name="Title 5"/>
          <p:cNvSpPr txBox="1">
            <a:spLocks/>
          </p:cNvSpPr>
          <p:nvPr/>
        </p:nvSpPr>
        <p:spPr>
          <a:xfrm>
            <a:off x="457200" y="457200"/>
            <a:ext cx="8229600" cy="715962"/>
          </a:xfrm>
          <a:prstGeom prst="rect">
            <a:avLst/>
          </a:prstGeom>
        </p:spPr>
        <p:txBody>
          <a:bodyPr/>
          <a:lstStyle/>
          <a:p>
            <a:pPr algn="ctr" eaLnBrk="0" hangingPunct="0">
              <a:defRPr/>
            </a:pPr>
            <a:r>
              <a:rPr lang="en-US" sz="3200" b="1" kern="0" dirty="0" smtClean="0">
                <a:solidFill>
                  <a:srgbClr val="002060"/>
                </a:solidFill>
                <a:effectLst>
                  <a:outerShdw blurRad="38100" dist="38100" dir="2700000" algn="tl">
                    <a:srgbClr val="000000">
                      <a:alpha val="43137"/>
                    </a:srgbClr>
                  </a:outerShdw>
                </a:effectLst>
                <a:latin typeface="+mj-lt"/>
                <a:ea typeface="+mj-ea"/>
                <a:cs typeface="+mj-cs"/>
              </a:rPr>
              <a:t>Resource Kind &amp; Type Is Important</a:t>
            </a:r>
            <a:endParaRPr lang="en-US" sz="3200" b="1" kern="0" dirty="0">
              <a:solidFill>
                <a:srgbClr val="002060"/>
              </a:solidFill>
              <a:effectLst>
                <a:outerShdw blurRad="38100" dist="38100" dir="2700000" algn="tl">
                  <a:srgbClr val="000000">
                    <a:alpha val="43137"/>
                  </a:srgbClr>
                </a:outerShdw>
              </a:effectLst>
              <a:latin typeface="+mj-lt"/>
              <a:ea typeface="+mj-ea"/>
              <a:cs typeface="+mj-cs"/>
            </a:endParaRPr>
          </a:p>
        </p:txBody>
      </p:sp>
      <p:sp>
        <p:nvSpPr>
          <p:cNvPr id="5" name="Content Placeholder 6"/>
          <p:cNvSpPr txBox="1">
            <a:spLocks/>
          </p:cNvSpPr>
          <p:nvPr/>
        </p:nvSpPr>
        <p:spPr>
          <a:xfrm>
            <a:off x="457200" y="1371600"/>
            <a:ext cx="8229600" cy="4953000"/>
          </a:xfrm>
          <a:prstGeom prst="rect">
            <a:avLst/>
          </a:prstGeom>
        </p:spPr>
        <p:txBody>
          <a:bodyPr/>
          <a:lstStyle/>
          <a:p>
            <a:pPr marL="342900" lvl="1" indent="-342900" eaLnBrk="0" hangingPunct="0">
              <a:spcBef>
                <a:spcPts val="1800"/>
              </a:spcBef>
              <a:buFont typeface="Arial" pitchFamily="34" charset="0"/>
              <a:buChar char="•"/>
              <a:defRPr/>
            </a:pPr>
            <a:r>
              <a:rPr lang="en-US" sz="2000" kern="0" dirty="0">
                <a:latin typeface="+mn-lt"/>
              </a:rPr>
              <a:t>Standardizing resources by Kind and Type is an important step in IMS and the US NIMS to provide </a:t>
            </a:r>
            <a:r>
              <a:rPr lang="en-US" sz="2000" kern="0" dirty="0" smtClean="0">
                <a:latin typeface="+mn-lt"/>
              </a:rPr>
              <a:t>standardization of </a:t>
            </a:r>
            <a:r>
              <a:rPr lang="en-US" sz="2000" kern="0" dirty="0">
                <a:latin typeface="+mn-lt"/>
              </a:rPr>
              <a:t>resources</a:t>
            </a:r>
            <a:r>
              <a:rPr lang="en-US" sz="2000" kern="0" dirty="0" smtClean="0">
                <a:latin typeface="+mn-lt"/>
              </a:rPr>
              <a:t>. </a:t>
            </a:r>
          </a:p>
          <a:p>
            <a:pPr marL="800100" lvl="2" indent="-342900" eaLnBrk="0" hangingPunct="0">
              <a:spcBef>
                <a:spcPts val="600"/>
              </a:spcBef>
              <a:buFont typeface="Arial" pitchFamily="34" charset="0"/>
              <a:buChar char="•"/>
              <a:defRPr/>
            </a:pPr>
            <a:r>
              <a:rPr lang="en-US" kern="0" dirty="0" smtClean="0">
                <a:latin typeface="+mn-lt"/>
              </a:rPr>
              <a:t>Everyone agrees on the size and voltage of an AA battery, so batteries from different sources can be used interchangeably = Standardization</a:t>
            </a:r>
            <a:endParaRPr lang="en-US" kern="0" dirty="0">
              <a:latin typeface="+mn-lt"/>
            </a:endParaRPr>
          </a:p>
          <a:p>
            <a:pPr marL="342900" lvl="1" indent="-342900" eaLnBrk="0" hangingPunct="0">
              <a:spcBef>
                <a:spcPts val="1800"/>
              </a:spcBef>
              <a:buFont typeface="Arial" pitchFamily="34" charset="0"/>
              <a:buChar char="•"/>
              <a:defRPr/>
            </a:pPr>
            <a:r>
              <a:rPr lang="en-US" sz="2000" kern="0" dirty="0">
                <a:latin typeface="+mn-lt"/>
              </a:rPr>
              <a:t>Resources are </a:t>
            </a:r>
            <a:r>
              <a:rPr lang="en-US" sz="2000" kern="0" dirty="0" smtClean="0">
                <a:latin typeface="+mn-lt"/>
              </a:rPr>
              <a:t>compiled </a:t>
            </a:r>
            <a:r>
              <a:rPr lang="en-US" sz="2000" kern="0" dirty="0">
                <a:latin typeface="+mn-lt"/>
              </a:rPr>
              <a:t>into a common list, so anyone can identify all possible </a:t>
            </a:r>
            <a:r>
              <a:rPr lang="en-US" sz="2000" kern="0" dirty="0" smtClean="0">
                <a:latin typeface="+mn-lt"/>
              </a:rPr>
              <a:t>resources, to ensure they can deliver or receive these resource Kinds and Types.</a:t>
            </a:r>
            <a:endParaRPr lang="en-US" sz="2000" kern="0" dirty="0">
              <a:latin typeface="+mn-lt"/>
            </a:endParaRPr>
          </a:p>
          <a:p>
            <a:pPr marL="342900" lvl="1" indent="-342900" eaLnBrk="0" hangingPunct="0">
              <a:spcBef>
                <a:spcPts val="1800"/>
              </a:spcBef>
              <a:buFont typeface="Arial" pitchFamily="34" charset="0"/>
              <a:buChar char="•"/>
              <a:defRPr/>
            </a:pPr>
            <a:r>
              <a:rPr lang="en-US" sz="2000" b="1" kern="0" dirty="0">
                <a:latin typeface="+mn-lt"/>
              </a:rPr>
              <a:t>Using resources effectively still requires someone with detailed knowledge to use those resources.</a:t>
            </a:r>
            <a:r>
              <a:rPr lang="en-US" sz="2000" kern="0" dirty="0">
                <a:latin typeface="+mn-lt"/>
              </a:rPr>
              <a:t> Determining which resources to request, comes from the experts in each agency or organization that is part of the Incident Management team</a:t>
            </a:r>
            <a:r>
              <a:rPr lang="en-US" sz="2000" kern="0" dirty="0" smtClean="0">
                <a:latin typeface="+mn-lt"/>
              </a:rPr>
              <a:t>.</a:t>
            </a:r>
          </a:p>
          <a:p>
            <a:pPr marL="800100" lvl="2" indent="-342900" eaLnBrk="0" hangingPunct="0">
              <a:spcBef>
                <a:spcPts val="600"/>
              </a:spcBef>
              <a:buFont typeface="Arial" pitchFamily="34" charset="0"/>
              <a:buChar char="•"/>
              <a:defRPr/>
            </a:pPr>
            <a:r>
              <a:rPr lang="en-US" kern="0" dirty="0" smtClean="0">
                <a:latin typeface="+mn-lt"/>
              </a:rPr>
              <a:t>Paramedics typically do not call up Fire or Police kinds and types from a list, because they lack the expertise in these areas. Likewise, Fire and Police would not call up EMS resources.</a:t>
            </a:r>
            <a:endParaRPr lang="en-US" kern="0" dirty="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Emergency Measures Radio Group (EMRG) - Ottawa ARES</a:t>
            </a:r>
            <a:endParaRPr lang="en-US"/>
          </a:p>
        </p:txBody>
      </p:sp>
      <p:sp>
        <p:nvSpPr>
          <p:cNvPr id="3" name="Slide Number Placeholder 2"/>
          <p:cNvSpPr>
            <a:spLocks noGrp="1"/>
          </p:cNvSpPr>
          <p:nvPr>
            <p:ph type="sldNum" sz="quarter" idx="12"/>
          </p:nvPr>
        </p:nvSpPr>
        <p:spPr/>
        <p:txBody>
          <a:bodyPr/>
          <a:lstStyle/>
          <a:p>
            <a:pPr>
              <a:defRPr/>
            </a:pPr>
            <a:fld id="{71F130BD-7789-4D93-A104-C5287A9EBB64}" type="slidenum">
              <a:rPr lang="en-US" smtClean="0"/>
              <a:pPr>
                <a:defRPr/>
              </a:pPr>
              <a:t>17</a:t>
            </a:fld>
            <a:endParaRPr lang="en-US" dirty="0"/>
          </a:p>
        </p:txBody>
      </p:sp>
      <p:sp>
        <p:nvSpPr>
          <p:cNvPr id="5" name="Content Placeholder 4"/>
          <p:cNvSpPr txBox="1">
            <a:spLocks/>
          </p:cNvSpPr>
          <p:nvPr/>
        </p:nvSpPr>
        <p:spPr>
          <a:xfrm>
            <a:off x="457200" y="1295400"/>
            <a:ext cx="8229600" cy="5029200"/>
          </a:xfrm>
          <a:prstGeom prst="rect">
            <a:avLst/>
          </a:prstGeom>
        </p:spPr>
        <p:txBody>
          <a:bodyPr/>
          <a:lstStyle/>
          <a:p>
            <a:pPr marL="342900" marR="0" lvl="0" indent="-342900" algn="l"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mn-ea"/>
                <a:cs typeface="+mn-cs"/>
              </a:rPr>
              <a:t>Clients will provide objectives to Amateur Radio, such as “we need to speak from shelter A to the Red Cross office”.</a:t>
            </a:r>
          </a:p>
          <a:p>
            <a:pPr marL="342900" marR="0" lvl="0" indent="-342900" algn="l"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mn-ea"/>
                <a:cs typeface="+mn-cs"/>
              </a:rPr>
              <a:t>The client objectives will most likely come from someone within the clients organization who is responsible for support services, not from the Incident Commander, or an EOC director. </a:t>
            </a:r>
          </a:p>
          <a:p>
            <a:pPr marL="342900" marR="0" lvl="0" indent="-342900" algn="l"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mn-ea"/>
                <a:cs typeface="+mn-cs"/>
              </a:rPr>
              <a:t>Clients will not provide the strategy for Amateur Radio communications, such as “use VHF repeater ABC for wide area shelter net”. </a:t>
            </a:r>
          </a:p>
          <a:p>
            <a:pPr marL="342900" marR="0" lvl="0" indent="-342900" algn="l"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mn-ea"/>
                <a:cs typeface="+mn-cs"/>
              </a:rPr>
              <a:t>Clients will not provide tactical deployment plans, such as “send 2 people to shelter A with a UHF to VHF cross band repeater and 3 UHF portables”.</a:t>
            </a:r>
          </a:p>
          <a:p>
            <a:pPr marL="342900" marR="0" lvl="0" indent="-342900" algn="l"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mn-ea"/>
                <a:cs typeface="+mn-cs"/>
              </a:rPr>
              <a:t>Amateur radio IMS must take the objectives and develop a strategy and deployment plan.</a:t>
            </a:r>
            <a:endParaRPr kumimoji="0" lang="en-CA"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Title 5"/>
          <p:cNvSpPr txBox="1">
            <a:spLocks/>
          </p:cNvSpPr>
          <p:nvPr/>
        </p:nvSpPr>
        <p:spPr>
          <a:xfrm>
            <a:off x="457200" y="274638"/>
            <a:ext cx="8229600" cy="792162"/>
          </a:xfrm>
          <a:prstGeom prst="rect">
            <a:avLst/>
          </a:prstGeom>
        </p:spPr>
        <p:txBody>
          <a:bodyPr/>
          <a:lstStyle/>
          <a:p>
            <a:pPr algn="ctr" eaLnBrk="0" hangingPunct="0">
              <a:defRPr/>
            </a:pPr>
            <a:r>
              <a:rPr lang="en-US" sz="4400" b="1" kern="0" dirty="0" smtClean="0">
                <a:solidFill>
                  <a:srgbClr val="002060"/>
                </a:solidFill>
                <a:effectLst>
                  <a:outerShdw blurRad="38100" dist="38100" dir="2700000" algn="tl">
                    <a:srgbClr val="000000">
                      <a:alpha val="43137"/>
                    </a:srgbClr>
                  </a:outerShdw>
                </a:effectLst>
                <a:latin typeface="+mj-lt"/>
                <a:ea typeface="+mj-ea"/>
                <a:cs typeface="+mj-cs"/>
              </a:rPr>
              <a:t>Summary</a:t>
            </a:r>
            <a:endParaRPr lang="en-US" sz="1600" b="1" kern="0" dirty="0">
              <a:solidFill>
                <a:srgbClr val="00206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1"/>
          <p:cNvSpPr>
            <a:spLocks noGrp="1"/>
          </p:cNvSpPr>
          <p:nvPr>
            <p:ph type="ftr" sz="quarter" idx="11"/>
          </p:nvPr>
        </p:nvSpPr>
        <p:spPr>
          <a:noFill/>
        </p:spPr>
        <p:txBody>
          <a:bodyPr/>
          <a:lstStyle/>
          <a:p>
            <a:r>
              <a:rPr lang="en-US" smtClean="0"/>
              <a:t>Emergency Measures Radio Group (EMRG) - Ottawa ARES</a:t>
            </a:r>
          </a:p>
        </p:txBody>
      </p:sp>
      <p:sp>
        <p:nvSpPr>
          <p:cNvPr id="109571" name="Slide Number Placeholder 2"/>
          <p:cNvSpPr>
            <a:spLocks noGrp="1"/>
          </p:cNvSpPr>
          <p:nvPr>
            <p:ph type="sldNum" sz="quarter" idx="12"/>
          </p:nvPr>
        </p:nvSpPr>
        <p:spPr>
          <a:noFill/>
        </p:spPr>
        <p:txBody>
          <a:bodyPr/>
          <a:lstStyle/>
          <a:p>
            <a:fld id="{78573816-E830-49A9-82E1-3EFB3813D15D}" type="slidenum">
              <a:rPr lang="en-US" smtClean="0"/>
              <a:pPr/>
              <a:t>18</a:t>
            </a:fld>
            <a:endParaRPr lang="en-US" smtClean="0"/>
          </a:p>
        </p:txBody>
      </p:sp>
      <p:sp>
        <p:nvSpPr>
          <p:cNvPr id="4" name="Title 5"/>
          <p:cNvSpPr txBox="1">
            <a:spLocks/>
          </p:cNvSpPr>
          <p:nvPr/>
        </p:nvSpPr>
        <p:spPr>
          <a:xfrm>
            <a:off x="457200" y="274638"/>
            <a:ext cx="8229600" cy="792162"/>
          </a:xfrm>
          <a:prstGeom prst="rect">
            <a:avLst/>
          </a:prstGeom>
        </p:spPr>
        <p:txBody>
          <a:bodyPr/>
          <a:lstStyle/>
          <a:p>
            <a:pPr algn="ctr" eaLnBrk="0" hangingPunct="0">
              <a:defRPr/>
            </a:pPr>
            <a:r>
              <a:rPr lang="en-US" sz="4400" b="1" kern="0" dirty="0" smtClean="0">
                <a:solidFill>
                  <a:srgbClr val="002060"/>
                </a:solidFill>
                <a:effectLst>
                  <a:outerShdw blurRad="38100" dist="38100" dir="2700000" algn="tl">
                    <a:srgbClr val="000000">
                      <a:alpha val="43137"/>
                    </a:srgbClr>
                  </a:outerShdw>
                </a:effectLst>
                <a:latin typeface="+mj-lt"/>
                <a:ea typeface="+mj-ea"/>
                <a:cs typeface="+mj-cs"/>
              </a:rPr>
              <a:t>Summary </a:t>
            </a:r>
            <a:r>
              <a:rPr lang="en-US" sz="1600" b="1" kern="0" dirty="0" smtClean="0">
                <a:solidFill>
                  <a:srgbClr val="002060"/>
                </a:solidFill>
                <a:effectLst>
                  <a:outerShdw blurRad="38100" dist="38100" dir="2700000" algn="tl">
                    <a:srgbClr val="000000">
                      <a:alpha val="43137"/>
                    </a:srgbClr>
                  </a:outerShdw>
                </a:effectLst>
                <a:latin typeface="+mj-lt"/>
                <a:ea typeface="+mj-ea"/>
                <a:cs typeface="+mj-cs"/>
              </a:rPr>
              <a:t>continued</a:t>
            </a:r>
            <a:endParaRPr lang="en-US" sz="1600" b="1" kern="0" dirty="0">
              <a:solidFill>
                <a:srgbClr val="002060"/>
              </a:solidFill>
              <a:effectLst>
                <a:outerShdw blurRad="38100" dist="38100" dir="2700000" algn="tl">
                  <a:srgbClr val="000000">
                    <a:alpha val="43137"/>
                  </a:srgbClr>
                </a:outerShdw>
              </a:effectLst>
              <a:latin typeface="+mj-lt"/>
              <a:ea typeface="+mj-ea"/>
              <a:cs typeface="+mj-cs"/>
            </a:endParaRPr>
          </a:p>
        </p:txBody>
      </p:sp>
      <p:sp>
        <p:nvSpPr>
          <p:cNvPr id="5" name="Content Placeholder 6"/>
          <p:cNvSpPr txBox="1">
            <a:spLocks/>
          </p:cNvSpPr>
          <p:nvPr/>
        </p:nvSpPr>
        <p:spPr>
          <a:xfrm>
            <a:off x="457200" y="1371600"/>
            <a:ext cx="8229600" cy="4754563"/>
          </a:xfrm>
          <a:prstGeom prst="rect">
            <a:avLst/>
          </a:prstGeom>
        </p:spPr>
        <p:txBody>
          <a:bodyPr/>
          <a:lstStyle/>
          <a:p>
            <a:pPr marL="342900" lvl="1" indent="-342900" eaLnBrk="0" hangingPunct="0">
              <a:spcBef>
                <a:spcPts val="1800"/>
              </a:spcBef>
              <a:buFont typeface="Arial" pitchFamily="34" charset="0"/>
              <a:buChar char="•"/>
              <a:defRPr/>
            </a:pPr>
            <a:r>
              <a:rPr lang="en-US" sz="2000" kern="0" dirty="0" smtClean="0">
                <a:latin typeface="+mn-lt"/>
              </a:rPr>
              <a:t>Amateur </a:t>
            </a:r>
            <a:r>
              <a:rPr lang="en-US" sz="2000" kern="0" dirty="0">
                <a:latin typeface="+mn-lt"/>
              </a:rPr>
              <a:t>Radio is no different than other </a:t>
            </a:r>
            <a:r>
              <a:rPr lang="en-US" sz="2000" kern="0" dirty="0" smtClean="0">
                <a:latin typeface="+mn-lt"/>
              </a:rPr>
              <a:t>organizations. </a:t>
            </a:r>
            <a:r>
              <a:rPr lang="en-US" sz="2000" kern="0" dirty="0">
                <a:latin typeface="+mn-lt"/>
              </a:rPr>
              <a:t>Resources can be catalogued by kind and type, but </a:t>
            </a:r>
            <a:r>
              <a:rPr lang="en-US" sz="2000" b="1" kern="0" dirty="0">
                <a:latin typeface="+mn-lt"/>
              </a:rPr>
              <a:t>assignment of resources requires someone with expertise in Amateur radio communications</a:t>
            </a:r>
            <a:r>
              <a:rPr lang="en-US" sz="2000" kern="0" dirty="0">
                <a:latin typeface="+mn-lt"/>
              </a:rPr>
              <a:t> solutions</a:t>
            </a:r>
            <a:r>
              <a:rPr lang="en-US" sz="2000" kern="0" dirty="0" smtClean="0">
                <a:latin typeface="+mn-lt"/>
              </a:rPr>
              <a:t>.</a:t>
            </a:r>
          </a:p>
          <a:p>
            <a:pPr marL="342900" lvl="1" indent="-342900" eaLnBrk="0" hangingPunct="0">
              <a:spcBef>
                <a:spcPts val="1800"/>
              </a:spcBef>
              <a:buFont typeface="Arial" pitchFamily="34" charset="0"/>
              <a:buChar char="•"/>
              <a:defRPr/>
            </a:pPr>
            <a:r>
              <a:rPr lang="en-US" sz="2000" kern="0" dirty="0" smtClean="0">
                <a:latin typeface="+mn-lt"/>
              </a:rPr>
              <a:t>ARCT has become the holy grail for reaching acceptance of Amateur radio. There is a misdirected belief that being documented in a ICS/IMS/NIMS list of resource Types and Kinds, will ensure that Amateur radio is called on for assistance. Much like some believe being written into an emergency plan will “force officials” to call.</a:t>
            </a:r>
          </a:p>
          <a:p>
            <a:pPr marL="342900" lvl="1" indent="-342900" eaLnBrk="0" hangingPunct="0">
              <a:spcBef>
                <a:spcPts val="1800"/>
              </a:spcBef>
              <a:buFont typeface="Arial" pitchFamily="34" charset="0"/>
              <a:buChar char="•"/>
              <a:defRPr/>
            </a:pPr>
            <a:r>
              <a:rPr lang="en-US" sz="2000" kern="0" dirty="0" smtClean="0">
                <a:latin typeface="+mn-lt"/>
              </a:rPr>
              <a:t>It is ongoing relationships with end users of Amateur radio services that leads to acceptance, and use of Amateur radio in an emergency. These relationships are developed over time, nurtured and maintained, along with working operations plans, on both sides that identify the use of Amateur radio.</a:t>
            </a:r>
            <a:endParaRPr lang="en-US" sz="2000" kern="0" dirty="0">
              <a:latin typeface="+mn-lt"/>
            </a:endParaRPr>
          </a:p>
          <a:p>
            <a:pPr marL="342900" indent="-342900" eaLnBrk="0" hangingPunct="0">
              <a:spcBef>
                <a:spcPts val="1800"/>
              </a:spcBef>
              <a:buFont typeface="Wingdings" pitchFamily="2" charset="2"/>
              <a:buChar char="q"/>
              <a:defRPr/>
            </a:pPr>
            <a:endParaRPr lang="en-US" sz="2000" kern="0"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Emergency Measures Radio Group (EMRG) - Ottawa ARES</a:t>
            </a:r>
            <a:endParaRPr lang="en-US"/>
          </a:p>
        </p:txBody>
      </p:sp>
      <p:sp>
        <p:nvSpPr>
          <p:cNvPr id="3" name="Slide Number Placeholder 2"/>
          <p:cNvSpPr>
            <a:spLocks noGrp="1"/>
          </p:cNvSpPr>
          <p:nvPr>
            <p:ph type="sldNum" sz="quarter" idx="12"/>
          </p:nvPr>
        </p:nvSpPr>
        <p:spPr/>
        <p:txBody>
          <a:bodyPr/>
          <a:lstStyle/>
          <a:p>
            <a:pPr>
              <a:defRPr/>
            </a:pPr>
            <a:fld id="{71F130BD-7789-4D93-A104-C5287A9EBB64}" type="slidenum">
              <a:rPr lang="en-US" smtClean="0"/>
              <a:pPr>
                <a:defRPr/>
              </a:pPr>
              <a:t>19</a:t>
            </a:fld>
            <a:endParaRPr lang="en-US" dirty="0"/>
          </a:p>
        </p:txBody>
      </p:sp>
      <p:sp>
        <p:nvSpPr>
          <p:cNvPr id="4" name="Title 1"/>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j-lt"/>
                <a:ea typeface="+mj-ea"/>
                <a:cs typeface="+mj-cs"/>
              </a:rPr>
              <a:t>Review</a:t>
            </a:r>
          </a:p>
        </p:txBody>
      </p:sp>
      <p:sp>
        <p:nvSpPr>
          <p:cNvPr id="5" name="Content Placeholder 2"/>
          <p:cNvSpPr txBox="1">
            <a:spLocks/>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40000"/>
              </a:spcBef>
              <a:spcAft>
                <a:spcPct val="0"/>
              </a:spcAft>
              <a:buClrTx/>
              <a:buSzTx/>
              <a:buFontTx/>
              <a:buChar char="•"/>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To be added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1"/>
          <p:cNvSpPr>
            <a:spLocks noGrp="1"/>
          </p:cNvSpPr>
          <p:nvPr>
            <p:ph type="ftr" sz="quarter" idx="11"/>
          </p:nvPr>
        </p:nvSpPr>
        <p:spPr>
          <a:noFill/>
        </p:spPr>
        <p:txBody>
          <a:bodyPr/>
          <a:lstStyle/>
          <a:p>
            <a:r>
              <a:rPr lang="en-US" dirty="0" smtClean="0"/>
              <a:t>Emergency Measures Radio Group (EMRG) - Ottawa ARES</a:t>
            </a:r>
          </a:p>
        </p:txBody>
      </p:sp>
      <p:sp>
        <p:nvSpPr>
          <p:cNvPr id="102403" name="Slide Number Placeholder 2"/>
          <p:cNvSpPr>
            <a:spLocks noGrp="1"/>
          </p:cNvSpPr>
          <p:nvPr>
            <p:ph type="sldNum" sz="quarter" idx="12"/>
          </p:nvPr>
        </p:nvSpPr>
        <p:spPr>
          <a:noFill/>
        </p:spPr>
        <p:txBody>
          <a:bodyPr/>
          <a:lstStyle/>
          <a:p>
            <a:fld id="{5D5EC8E4-AD65-455F-B502-FEA00DA9AB1C}" type="slidenum">
              <a:rPr lang="en-US" smtClean="0"/>
              <a:pPr/>
              <a:t>2</a:t>
            </a:fld>
            <a:endParaRPr lang="en-US" dirty="0" smtClean="0"/>
          </a:p>
        </p:txBody>
      </p:sp>
      <p:sp>
        <p:nvSpPr>
          <p:cNvPr id="4" name="Rectangle 2"/>
          <p:cNvSpPr txBox="1">
            <a:spLocks noChangeArrowheads="1"/>
          </p:cNvSpPr>
          <p:nvPr/>
        </p:nvSpPr>
        <p:spPr>
          <a:xfrm>
            <a:off x="342900" y="274638"/>
            <a:ext cx="8505825" cy="944562"/>
          </a:xfrm>
          <a:prstGeom prst="rect">
            <a:avLst/>
          </a:prstGeom>
        </p:spPr>
        <p:txBody>
          <a:bodyPr/>
          <a:lstStyle/>
          <a:p>
            <a:pPr algn="ctr" eaLnBrk="0" hangingPunct="0">
              <a:defRPr/>
            </a:pPr>
            <a:r>
              <a:rPr lang="en-US" sz="4400" b="1" kern="0" dirty="0">
                <a:solidFill>
                  <a:srgbClr val="002060"/>
                </a:solidFill>
                <a:effectLst>
                  <a:outerShdw blurRad="38100" dist="38100" dir="2700000" algn="tl">
                    <a:srgbClr val="000000">
                      <a:alpha val="43137"/>
                    </a:srgbClr>
                  </a:outerShdw>
                </a:effectLst>
                <a:latin typeface="+mj-lt"/>
                <a:ea typeface="+mj-ea"/>
                <a:cs typeface="+mj-cs"/>
              </a:rPr>
              <a:t>What Is ARCT</a:t>
            </a:r>
          </a:p>
        </p:txBody>
      </p:sp>
      <p:sp>
        <p:nvSpPr>
          <p:cNvPr id="5" name="Rectangle 3"/>
          <p:cNvSpPr txBox="1">
            <a:spLocks noChangeArrowheads="1"/>
          </p:cNvSpPr>
          <p:nvPr/>
        </p:nvSpPr>
        <p:spPr>
          <a:xfrm>
            <a:off x="457200" y="1600200"/>
            <a:ext cx="8229600" cy="4724400"/>
          </a:xfrm>
          <a:prstGeom prst="rect">
            <a:avLst/>
          </a:prstGeom>
        </p:spPr>
        <p:txBody>
          <a:bodyPr/>
          <a:lstStyle/>
          <a:p>
            <a:pPr marL="358775" lvl="1" indent="-301625" eaLnBrk="0" hangingPunct="0">
              <a:spcBef>
                <a:spcPts val="1200"/>
              </a:spcBef>
              <a:buFont typeface="Arial" pitchFamily="34" charset="0"/>
              <a:buChar char="•"/>
              <a:defRPr/>
            </a:pPr>
            <a:r>
              <a:rPr lang="en-US" sz="2000" kern="0" dirty="0">
                <a:latin typeface="+mn-lt"/>
              </a:rPr>
              <a:t>ARCT (Amateur Radio Communications Team) is a proposed system for classifying the capabilities of teams of volunteer amateur radio operators based on a set of four ICS-IMS resource types.</a:t>
            </a:r>
          </a:p>
          <a:p>
            <a:pPr marL="358775" lvl="1" indent="-301625" eaLnBrk="0" hangingPunct="0">
              <a:spcBef>
                <a:spcPts val="1800"/>
              </a:spcBef>
              <a:buFont typeface="Arial" pitchFamily="34" charset="0"/>
              <a:buChar char="•"/>
              <a:defRPr/>
            </a:pPr>
            <a:r>
              <a:rPr lang="en-US" sz="2000" kern="0" dirty="0">
                <a:latin typeface="+mn-lt"/>
              </a:rPr>
              <a:t>The ARCT solution was developed by US Amateurs as a proposal for the Department of Homeland Security (DHS), in response to Amateurs interpretation of the DHS National Incident Management System (NIMS) requirements. The two key requirements focused on are;</a:t>
            </a:r>
          </a:p>
          <a:p>
            <a:pPr marL="800100" lvl="2" indent="-342900" eaLnBrk="0" hangingPunct="0">
              <a:spcBef>
                <a:spcPts val="600"/>
              </a:spcBef>
              <a:buFont typeface="+mj-lt"/>
              <a:buAutoNum type="arabicPeriod"/>
              <a:defRPr/>
            </a:pPr>
            <a:r>
              <a:rPr lang="en-US" kern="0" dirty="0">
                <a:latin typeface="+mn-lt"/>
              </a:rPr>
              <a:t>All resources must be catalogued by type, so a manager can pick resources from the catalogue. </a:t>
            </a:r>
          </a:p>
          <a:p>
            <a:pPr marL="800100" lvl="2" indent="-342900" eaLnBrk="0" hangingPunct="0">
              <a:spcBef>
                <a:spcPts val="600"/>
              </a:spcBef>
              <a:buFont typeface="+mj-lt"/>
              <a:buAutoNum type="arabicPeriod"/>
              <a:defRPr/>
            </a:pPr>
            <a:r>
              <a:rPr lang="en-US" kern="0" dirty="0">
                <a:latin typeface="+mn-lt"/>
              </a:rPr>
              <a:t>All volunteers must have </a:t>
            </a:r>
            <a:r>
              <a:rPr lang="en-US" kern="0" dirty="0" smtClean="0">
                <a:latin typeface="+mn-lt"/>
              </a:rPr>
              <a:t>as much NIMS training as possible. </a:t>
            </a:r>
            <a:endParaRPr lang="en-US" kern="0" dirty="0">
              <a:latin typeface="+mn-lt"/>
            </a:endParaRPr>
          </a:p>
          <a:p>
            <a:pPr marL="342900" indent="-342900" eaLnBrk="0" hangingPunct="0">
              <a:spcBef>
                <a:spcPts val="1800"/>
              </a:spcBef>
              <a:buFont typeface="Arial" pitchFamily="34" charset="0"/>
              <a:buChar char="•"/>
              <a:defRPr/>
            </a:pPr>
            <a:r>
              <a:rPr lang="en-US" sz="2000" kern="0" dirty="0" smtClean="0">
                <a:latin typeface="+mn-lt"/>
              </a:rPr>
              <a:t>There are several versions of ARCT documented on the Internet, with minor variances in the proposal.</a:t>
            </a:r>
            <a:endParaRPr lang="en-US" sz="2000" kern="0" dirty="0">
              <a:latin typeface="+mn-lt"/>
            </a:endParaRPr>
          </a:p>
          <a:p>
            <a:pPr marL="342900" indent="-342900" eaLnBrk="0" hangingPunct="0">
              <a:spcBef>
                <a:spcPct val="40000"/>
              </a:spcBef>
              <a:buFontTx/>
              <a:buChar char="•"/>
              <a:defRPr/>
            </a:pPr>
            <a:endParaRPr lang="en-US" sz="2000" kern="0" dirty="0">
              <a:latin typeface="+mn-lt"/>
            </a:endParaRPr>
          </a:p>
          <a:p>
            <a:pPr marL="342900" indent="-342900" eaLnBrk="0" hangingPunct="0">
              <a:spcBef>
                <a:spcPct val="40000"/>
              </a:spcBef>
              <a:buFontTx/>
              <a:buChar char="•"/>
              <a:defRPr/>
            </a:pPr>
            <a:endParaRPr lang="en-US" sz="2000" kern="0" dirty="0">
              <a:latin typeface="+mn-lt"/>
            </a:endParaRPr>
          </a:p>
          <a:p>
            <a:pPr marL="342900" indent="-342900" eaLnBrk="0" hangingPunct="0">
              <a:spcBef>
                <a:spcPct val="40000"/>
              </a:spcBef>
              <a:buFontTx/>
              <a:buChar char="•"/>
              <a:defRPr/>
            </a:pPr>
            <a:endParaRPr lang="en-US" sz="2000" kern="0"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Emergency Measures Radio Group (EMRG) - Ottawa ARES</a:t>
            </a:r>
            <a:endParaRPr lang="en-US"/>
          </a:p>
        </p:txBody>
      </p:sp>
      <p:sp>
        <p:nvSpPr>
          <p:cNvPr id="3" name="Slide Number Placeholder 2"/>
          <p:cNvSpPr>
            <a:spLocks noGrp="1"/>
          </p:cNvSpPr>
          <p:nvPr>
            <p:ph type="sldNum" sz="quarter" idx="12"/>
          </p:nvPr>
        </p:nvSpPr>
        <p:spPr/>
        <p:txBody>
          <a:bodyPr/>
          <a:lstStyle/>
          <a:p>
            <a:pPr>
              <a:defRPr/>
            </a:pPr>
            <a:fld id="{71F130BD-7789-4D93-A104-C5287A9EBB64}" type="slidenum">
              <a:rPr lang="en-US" smtClean="0"/>
              <a:pPr>
                <a:defRPr/>
              </a:pPr>
              <a:t>20</a:t>
            </a:fld>
            <a:endParaRPr lang="en-US" dirty="0"/>
          </a:p>
        </p:txBody>
      </p:sp>
      <p:sp>
        <p:nvSpPr>
          <p:cNvPr id="4" name="Title 1"/>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j-lt"/>
                <a:ea typeface="+mj-ea"/>
                <a:cs typeface="+mj-cs"/>
              </a:rPr>
              <a:t>Answers</a:t>
            </a:r>
          </a:p>
        </p:txBody>
      </p:sp>
      <p:sp>
        <p:nvSpPr>
          <p:cNvPr id="5" name="Content Placeholder 2"/>
          <p:cNvSpPr txBox="1">
            <a:spLocks/>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40000"/>
              </a:spcBef>
              <a:spcAft>
                <a:spcPct val="0"/>
              </a:spcAft>
              <a:buClrTx/>
              <a:buSzTx/>
              <a:buFontTx/>
              <a:buChar char="•"/>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To be added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Emergency Measures Radio Group (EMRG) - Ottawa ARES</a:t>
            </a:r>
            <a:endParaRPr lang="en-US"/>
          </a:p>
        </p:txBody>
      </p:sp>
      <p:sp>
        <p:nvSpPr>
          <p:cNvPr id="3" name="Slide Number Placeholder 2"/>
          <p:cNvSpPr>
            <a:spLocks noGrp="1"/>
          </p:cNvSpPr>
          <p:nvPr>
            <p:ph type="sldNum" sz="quarter" idx="12"/>
          </p:nvPr>
        </p:nvSpPr>
        <p:spPr/>
        <p:txBody>
          <a:bodyPr/>
          <a:lstStyle/>
          <a:p>
            <a:pPr>
              <a:defRPr/>
            </a:pPr>
            <a:fld id="{71F130BD-7789-4D93-A104-C5287A9EBB64}" type="slidenum">
              <a:rPr lang="en-US" smtClean="0"/>
              <a:pPr>
                <a:defRPr/>
              </a:pPr>
              <a:t>21</a:t>
            </a:fld>
            <a:endParaRPr lang="en-US" dirty="0"/>
          </a:p>
        </p:txBody>
      </p:sp>
      <p:sp>
        <p:nvSpPr>
          <p:cNvPr id="4" name="Text Box 4"/>
          <p:cNvSpPr txBox="1">
            <a:spLocks noChangeArrowheads="1"/>
          </p:cNvSpPr>
          <p:nvPr/>
        </p:nvSpPr>
        <p:spPr bwMode="auto">
          <a:xfrm>
            <a:off x="1978025" y="450850"/>
            <a:ext cx="5403850" cy="914400"/>
          </a:xfrm>
          <a:prstGeom prst="rect">
            <a:avLst/>
          </a:prstGeom>
          <a:noFill/>
          <a:ln w="9525">
            <a:noFill/>
            <a:miter lim="800000"/>
            <a:headEnd/>
            <a:tailEnd/>
          </a:ln>
        </p:spPr>
        <p:txBody>
          <a:bodyPr wrap="none">
            <a:spAutoFit/>
          </a:bodyPr>
          <a:lstStyle/>
          <a:p>
            <a:pPr eaLnBrk="0" hangingPunct="0"/>
            <a:r>
              <a:rPr lang="en-GB" sz="5400" b="1" dirty="0" err="1">
                <a:solidFill>
                  <a:srgbClr val="002060"/>
                </a:solidFill>
                <a:effectLst>
                  <a:outerShdw blurRad="38100" dist="38100" dir="2700000" algn="tl">
                    <a:srgbClr val="000000">
                      <a:alpha val="43137"/>
                    </a:srgbClr>
                  </a:outerShdw>
                </a:effectLst>
                <a:latin typeface="Arial Black" pitchFamily="34" charset="0"/>
              </a:rPr>
              <a:t>www.emrg.ca</a:t>
            </a:r>
            <a:endParaRPr lang="en-GB" sz="5400" b="1" dirty="0">
              <a:solidFill>
                <a:srgbClr val="002060"/>
              </a:solidFill>
              <a:effectLst>
                <a:outerShdw blurRad="38100" dist="38100" dir="2700000" algn="tl">
                  <a:srgbClr val="000000">
                    <a:alpha val="43137"/>
                  </a:srgbClr>
                </a:outerShdw>
              </a:effectLst>
              <a:latin typeface="Arial Black" pitchFamily="34" charset="0"/>
            </a:endParaRPr>
          </a:p>
        </p:txBody>
      </p:sp>
      <p:sp>
        <p:nvSpPr>
          <p:cNvPr id="5" name="Text Box 5"/>
          <p:cNvSpPr txBox="1">
            <a:spLocks noChangeArrowheads="1"/>
          </p:cNvSpPr>
          <p:nvPr/>
        </p:nvSpPr>
        <p:spPr bwMode="auto">
          <a:xfrm>
            <a:off x="952500" y="1714500"/>
            <a:ext cx="7493000" cy="3431709"/>
          </a:xfrm>
          <a:prstGeom prst="rect">
            <a:avLst/>
          </a:prstGeom>
          <a:noFill/>
          <a:ln w="9525">
            <a:noFill/>
            <a:miter lim="800000"/>
            <a:headEnd/>
            <a:tailEnd/>
          </a:ln>
        </p:spPr>
        <p:txBody>
          <a:bodyPr>
            <a:spAutoFit/>
          </a:bodyPr>
          <a:lstStyle/>
          <a:p>
            <a:pPr algn="just" eaLnBrk="0" hangingPunct="0"/>
            <a:r>
              <a:rPr lang="en-GB" sz="2400" b="0" dirty="0"/>
              <a:t>The EMRG web site provides information related to Amateur radio emergency communications, specifically as it relates to the City of Ottawa.</a:t>
            </a:r>
          </a:p>
          <a:p>
            <a:pPr marL="762000" lvl="1" indent="-469900" algn="just" eaLnBrk="0" hangingPunct="0">
              <a:spcBef>
                <a:spcPts val="600"/>
              </a:spcBef>
              <a:buFont typeface="Wingdings" pitchFamily="2" charset="2"/>
              <a:buChar char="§"/>
            </a:pPr>
            <a:r>
              <a:rPr lang="en-GB" sz="2400" b="0" dirty="0"/>
              <a:t>Project Information</a:t>
            </a:r>
          </a:p>
          <a:p>
            <a:pPr marL="762000" lvl="1" indent="-469900" algn="just" eaLnBrk="0" hangingPunct="0">
              <a:spcBef>
                <a:spcPts val="600"/>
              </a:spcBef>
              <a:buFont typeface="Wingdings" pitchFamily="2" charset="2"/>
              <a:buChar char="§"/>
            </a:pPr>
            <a:r>
              <a:rPr lang="en-GB" sz="2400" b="0" dirty="0"/>
              <a:t>Newsletters</a:t>
            </a:r>
          </a:p>
          <a:p>
            <a:pPr marL="762000" lvl="1" indent="-469900" algn="just" eaLnBrk="0" hangingPunct="0">
              <a:spcBef>
                <a:spcPts val="600"/>
              </a:spcBef>
              <a:buFont typeface="Wingdings" pitchFamily="2" charset="2"/>
              <a:buChar char="§"/>
            </a:pPr>
            <a:r>
              <a:rPr lang="en-GB" sz="2400" b="0" dirty="0"/>
              <a:t>Upcoming Events</a:t>
            </a:r>
          </a:p>
          <a:p>
            <a:pPr marL="762000" lvl="1" indent="-469900" algn="just" eaLnBrk="0" hangingPunct="0">
              <a:spcBef>
                <a:spcPts val="600"/>
              </a:spcBef>
              <a:buFont typeface="Wingdings" pitchFamily="2" charset="2"/>
              <a:buChar char="§"/>
            </a:pPr>
            <a:r>
              <a:rPr lang="en-GB" sz="2400" b="0" dirty="0"/>
              <a:t>Documentation</a:t>
            </a:r>
          </a:p>
          <a:p>
            <a:pPr marL="762000" lvl="1" indent="-469900" algn="just" eaLnBrk="0" hangingPunct="0">
              <a:spcBef>
                <a:spcPts val="600"/>
              </a:spcBef>
              <a:buFont typeface="Wingdings" pitchFamily="2" charset="2"/>
              <a:buChar char="§"/>
            </a:pPr>
            <a:r>
              <a:rPr lang="en-GB" sz="2400" b="0" dirty="0"/>
              <a:t>Links to related information</a:t>
            </a:r>
          </a:p>
        </p:txBody>
      </p:sp>
      <p:sp>
        <p:nvSpPr>
          <p:cNvPr id="6" name="Text Box 6"/>
          <p:cNvSpPr txBox="1">
            <a:spLocks noChangeArrowheads="1"/>
          </p:cNvSpPr>
          <p:nvPr/>
        </p:nvSpPr>
        <p:spPr bwMode="auto">
          <a:xfrm>
            <a:off x="1435100" y="5475288"/>
            <a:ext cx="2514600" cy="457200"/>
          </a:xfrm>
          <a:prstGeom prst="rect">
            <a:avLst/>
          </a:prstGeom>
          <a:noFill/>
          <a:ln w="9525">
            <a:noFill/>
            <a:miter lim="800000"/>
            <a:headEnd/>
            <a:tailEnd/>
          </a:ln>
        </p:spPr>
        <p:txBody>
          <a:bodyPr>
            <a:spAutoFit/>
          </a:bodyPr>
          <a:lstStyle/>
          <a:p>
            <a:pPr algn="ctr" eaLnBrk="0" hangingPunct="0"/>
            <a:r>
              <a:rPr lang="en-GB" sz="2400" b="0"/>
              <a:t>Information:  </a:t>
            </a:r>
            <a:endParaRPr lang="en-GB" sz="1800" b="0"/>
          </a:p>
        </p:txBody>
      </p:sp>
      <p:pic>
        <p:nvPicPr>
          <p:cNvPr id="7" name="Picture 6" descr="training email address image.jpg"/>
          <p:cNvPicPr>
            <a:picLocks noChangeAspect="1"/>
          </p:cNvPicPr>
          <p:nvPr/>
        </p:nvPicPr>
        <p:blipFill>
          <a:blip r:embed="rId2" cstate="print"/>
          <a:stretch>
            <a:fillRect/>
          </a:stretch>
        </p:blipFill>
        <p:spPr>
          <a:xfrm>
            <a:off x="3810000" y="5475288"/>
            <a:ext cx="3276600" cy="4095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Purpose of Resource Typing</a:t>
            </a:r>
            <a:endParaRPr lang="en-CA" b="1" dirty="0">
              <a:solidFill>
                <a:srgbClr val="00206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p:txBody>
          <a:bodyPr/>
          <a:lstStyle/>
          <a:p>
            <a:pPr>
              <a:buNone/>
            </a:pPr>
            <a:r>
              <a:rPr lang="en-US" sz="2000" b="1" dirty="0" smtClean="0"/>
              <a:t>From the FEMA Website;</a:t>
            </a:r>
          </a:p>
          <a:p>
            <a:pPr>
              <a:spcBef>
                <a:spcPts val="1800"/>
              </a:spcBef>
            </a:pPr>
            <a:r>
              <a:rPr lang="en-US" sz="2000" b="1" dirty="0" smtClean="0"/>
              <a:t>Q</a:t>
            </a:r>
            <a:r>
              <a:rPr lang="en-US" sz="2000" b="1" dirty="0" smtClean="0"/>
              <a:t>: What is the purpose of resource typing?</a:t>
            </a:r>
            <a:endParaRPr lang="en-US" sz="2000" dirty="0" smtClean="0"/>
          </a:p>
          <a:p>
            <a:pPr>
              <a:spcBef>
                <a:spcPts val="1800"/>
              </a:spcBef>
            </a:pPr>
            <a:r>
              <a:rPr lang="en-US" sz="2000" b="1" dirty="0" smtClean="0"/>
              <a:t>A:</a:t>
            </a:r>
            <a:r>
              <a:rPr lang="en-US" sz="2000" dirty="0" smtClean="0"/>
              <a:t> Resource typing enhances emergency readiness and response at all levels of government through a system that allows an already overwhelmed jurisdiction to augment its response resources during an incident. Standard resource typing definitions help responders request and deploy the resources they need through the use of common terminology. They allow emergency management personnel to identify, locate, request, order, and track outside resources quickly and effectively and facilitate the movement of these resources to the jurisdiction that needs them.</a:t>
            </a:r>
          </a:p>
          <a:p>
            <a:pPr>
              <a:spcBef>
                <a:spcPts val="1800"/>
              </a:spcBef>
            </a:pPr>
            <a:r>
              <a:rPr lang="en-US" sz="2000" dirty="0" smtClean="0"/>
              <a:t>“…help responders request and deploy the resources they need.”</a:t>
            </a:r>
            <a:endParaRPr lang="en-CA" sz="2000" dirty="0"/>
          </a:p>
        </p:txBody>
      </p:sp>
      <p:sp>
        <p:nvSpPr>
          <p:cNvPr id="2" name="Footer Placeholder 1"/>
          <p:cNvSpPr>
            <a:spLocks noGrp="1"/>
          </p:cNvSpPr>
          <p:nvPr>
            <p:ph type="ftr" sz="quarter" idx="11"/>
          </p:nvPr>
        </p:nvSpPr>
        <p:spPr/>
        <p:txBody>
          <a:bodyPr/>
          <a:lstStyle/>
          <a:p>
            <a:pPr>
              <a:defRPr/>
            </a:pPr>
            <a:r>
              <a:rPr lang="en-US" smtClean="0"/>
              <a:t>Emergency Measures Radio Group (EMRG) - Ottawa ARES</a:t>
            </a:r>
            <a:endParaRPr lang="en-US"/>
          </a:p>
        </p:txBody>
      </p:sp>
      <p:sp>
        <p:nvSpPr>
          <p:cNvPr id="3" name="Slide Number Placeholder 2"/>
          <p:cNvSpPr>
            <a:spLocks noGrp="1"/>
          </p:cNvSpPr>
          <p:nvPr>
            <p:ph type="sldNum" sz="quarter" idx="12"/>
          </p:nvPr>
        </p:nvSpPr>
        <p:spPr/>
        <p:txBody>
          <a:bodyPr/>
          <a:lstStyle/>
          <a:p>
            <a:pPr>
              <a:defRPr/>
            </a:pPr>
            <a:fld id="{71F130BD-7789-4D93-A104-C5287A9EBB64}"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3"/>
          <p:cNvSpPr>
            <a:spLocks noGrp="1"/>
          </p:cNvSpPr>
          <p:nvPr>
            <p:ph type="ftr" sz="quarter" idx="11"/>
          </p:nvPr>
        </p:nvSpPr>
        <p:spPr>
          <a:noFill/>
        </p:spPr>
        <p:txBody>
          <a:bodyPr/>
          <a:lstStyle/>
          <a:p>
            <a:r>
              <a:rPr lang="en-US" dirty="0" smtClean="0"/>
              <a:t>Emergency Measures Radio Group (EMRG) - Ottawa ARES</a:t>
            </a:r>
          </a:p>
        </p:txBody>
      </p:sp>
      <p:sp>
        <p:nvSpPr>
          <p:cNvPr id="100355" name="Slide Number Placeholder 4"/>
          <p:cNvSpPr>
            <a:spLocks noGrp="1"/>
          </p:cNvSpPr>
          <p:nvPr>
            <p:ph type="sldNum" sz="quarter" idx="12"/>
          </p:nvPr>
        </p:nvSpPr>
        <p:spPr>
          <a:noFill/>
        </p:spPr>
        <p:txBody>
          <a:bodyPr/>
          <a:lstStyle/>
          <a:p>
            <a:fld id="{470E09C5-FD7D-4FCA-B278-CF5609A6227C}" type="slidenum">
              <a:rPr lang="en-US" smtClean="0"/>
              <a:pPr/>
              <a:t>4</a:t>
            </a:fld>
            <a:endParaRPr lang="en-US" dirty="0" smtClean="0"/>
          </a:p>
        </p:txBody>
      </p:sp>
      <p:sp>
        <p:nvSpPr>
          <p:cNvPr id="6" name="Title 5"/>
          <p:cNvSpPr txBox="1">
            <a:spLocks/>
          </p:cNvSpPr>
          <p:nvPr/>
        </p:nvSpPr>
        <p:spPr>
          <a:xfrm>
            <a:off x="457200" y="274638"/>
            <a:ext cx="8229600" cy="1143000"/>
          </a:xfrm>
          <a:prstGeom prst="rect">
            <a:avLst/>
          </a:prstGeom>
        </p:spPr>
        <p:txBody>
          <a:bodyPr/>
          <a:lstStyle/>
          <a:p>
            <a:pPr algn="ctr" eaLnBrk="0" hangingPunct="0">
              <a:defRPr/>
            </a:pPr>
            <a:r>
              <a:rPr lang="en-US" sz="4000" b="1" kern="0" dirty="0">
                <a:solidFill>
                  <a:srgbClr val="002060"/>
                </a:solidFill>
                <a:effectLst>
                  <a:outerShdw blurRad="38100" dist="38100" dir="2700000" algn="tl">
                    <a:srgbClr val="000000">
                      <a:alpha val="43137"/>
                    </a:srgbClr>
                  </a:outerShdw>
                </a:effectLst>
                <a:latin typeface="+mj-lt"/>
                <a:ea typeface="+mj-ea"/>
                <a:cs typeface="+mj-cs"/>
              </a:rPr>
              <a:t>FEMA Definitions</a:t>
            </a:r>
          </a:p>
        </p:txBody>
      </p:sp>
      <p:sp>
        <p:nvSpPr>
          <p:cNvPr id="7" name="Content Placeholder 6"/>
          <p:cNvSpPr txBox="1">
            <a:spLocks/>
          </p:cNvSpPr>
          <p:nvPr/>
        </p:nvSpPr>
        <p:spPr>
          <a:xfrm>
            <a:off x="457200" y="1600200"/>
            <a:ext cx="8229600" cy="4525963"/>
          </a:xfrm>
          <a:prstGeom prst="rect">
            <a:avLst/>
          </a:prstGeom>
        </p:spPr>
        <p:txBody>
          <a:bodyPr/>
          <a:lstStyle/>
          <a:p>
            <a:pPr marL="342900" indent="-342900" eaLnBrk="0" hangingPunct="0">
              <a:spcBef>
                <a:spcPct val="40000"/>
              </a:spcBef>
              <a:defRPr/>
            </a:pPr>
            <a:r>
              <a:rPr lang="en-US" sz="2400" b="1" kern="0" dirty="0">
                <a:latin typeface="+mn-lt"/>
              </a:rPr>
              <a:t>Kinds of </a:t>
            </a:r>
            <a:r>
              <a:rPr lang="en-US" sz="2400" b="1" kern="0" dirty="0" smtClean="0">
                <a:latin typeface="+mn-lt"/>
              </a:rPr>
              <a:t>Resources </a:t>
            </a:r>
          </a:p>
          <a:p>
            <a:pPr marL="342900" indent="-342900" eaLnBrk="0" hangingPunct="0">
              <a:spcBef>
                <a:spcPts val="600"/>
              </a:spcBef>
              <a:buFont typeface="Arial" pitchFamily="34" charset="0"/>
              <a:buChar char="•"/>
              <a:defRPr/>
            </a:pPr>
            <a:r>
              <a:rPr lang="en-US" sz="2000" kern="0" dirty="0" smtClean="0">
                <a:latin typeface="+mn-lt"/>
              </a:rPr>
              <a:t>Describe </a:t>
            </a:r>
            <a:r>
              <a:rPr lang="en-US" sz="2000" kern="0" dirty="0">
                <a:latin typeface="+mn-lt"/>
              </a:rPr>
              <a:t>what the resource is (e.g., medic, firefighter, Planning Section Chief, helicopters, ambulances, combustible gas indicators, bulldozers).</a:t>
            </a:r>
            <a:endParaRPr lang="en-US" sz="2000" b="1" kern="0" dirty="0">
              <a:latin typeface="+mn-lt"/>
            </a:endParaRPr>
          </a:p>
          <a:p>
            <a:pPr marL="342900" indent="-342900" eaLnBrk="0" hangingPunct="0">
              <a:spcBef>
                <a:spcPts val="2400"/>
              </a:spcBef>
              <a:defRPr/>
            </a:pPr>
            <a:r>
              <a:rPr lang="en-US" sz="2400" b="1" kern="0" dirty="0" smtClean="0">
                <a:latin typeface="+mn-lt"/>
              </a:rPr>
              <a:t>Type</a:t>
            </a:r>
          </a:p>
          <a:p>
            <a:pPr marL="342900" indent="-342900" eaLnBrk="0" hangingPunct="0">
              <a:spcBef>
                <a:spcPts val="600"/>
              </a:spcBef>
              <a:buFontTx/>
              <a:buChar char="•"/>
              <a:defRPr/>
            </a:pPr>
            <a:r>
              <a:rPr lang="en-US" sz="2000" kern="0" dirty="0" smtClean="0">
                <a:latin typeface="+mn-lt"/>
              </a:rPr>
              <a:t>A </a:t>
            </a:r>
            <a:r>
              <a:rPr lang="en-US" sz="2000" kern="0" dirty="0">
                <a:latin typeface="+mn-lt"/>
              </a:rPr>
              <a:t>classification of resources in the ICS that refers to capability. Type 1 is generally considered to be more capable than Types 2, 3, or 4, respectively, because of size, power, capacity, or, in the case of Incident Management Teams, experience and qualifications.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Example Resource List</a:t>
            </a:r>
            <a:endParaRPr lang="en-CA" b="1" dirty="0">
              <a:solidFill>
                <a:srgbClr val="002060"/>
              </a:solidFill>
              <a:effectLst>
                <a:outerShdw blurRad="38100" dist="38100" dir="2700000" algn="tl">
                  <a:srgbClr val="000000">
                    <a:alpha val="43137"/>
                  </a:srgbClr>
                </a:outerShdw>
              </a:effectLst>
            </a:endParaRPr>
          </a:p>
        </p:txBody>
      </p:sp>
      <p:sp>
        <p:nvSpPr>
          <p:cNvPr id="2" name="Footer Placeholder 1"/>
          <p:cNvSpPr>
            <a:spLocks noGrp="1"/>
          </p:cNvSpPr>
          <p:nvPr>
            <p:ph type="ftr" sz="quarter" idx="11"/>
          </p:nvPr>
        </p:nvSpPr>
        <p:spPr/>
        <p:txBody>
          <a:bodyPr/>
          <a:lstStyle/>
          <a:p>
            <a:pPr>
              <a:defRPr/>
            </a:pPr>
            <a:r>
              <a:rPr lang="en-US" smtClean="0"/>
              <a:t>Emergency Measures Radio Group (EMRG) - Ottawa ARES</a:t>
            </a:r>
            <a:endParaRPr lang="en-US"/>
          </a:p>
        </p:txBody>
      </p:sp>
      <p:sp>
        <p:nvSpPr>
          <p:cNvPr id="3" name="Slide Number Placeholder 2"/>
          <p:cNvSpPr>
            <a:spLocks noGrp="1"/>
          </p:cNvSpPr>
          <p:nvPr>
            <p:ph type="sldNum" sz="quarter" idx="12"/>
          </p:nvPr>
        </p:nvSpPr>
        <p:spPr/>
        <p:txBody>
          <a:bodyPr/>
          <a:lstStyle/>
          <a:p>
            <a:pPr>
              <a:defRPr/>
            </a:pPr>
            <a:fld id="{71F130BD-7789-4D93-A104-C5287A9EBB64}" type="slidenum">
              <a:rPr lang="en-US" smtClean="0"/>
              <a:pPr>
                <a:defRPr/>
              </a:pPr>
              <a:t>5</a:t>
            </a:fld>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457200" y="1546698"/>
            <a:ext cx="8232087" cy="462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002060"/>
                </a:solidFill>
                <a:effectLst>
                  <a:outerShdw blurRad="38100" dist="38100" dir="2700000" algn="tl">
                    <a:srgbClr val="000000">
                      <a:alpha val="43137"/>
                    </a:srgbClr>
                  </a:outerShdw>
                </a:effectLst>
              </a:rPr>
              <a:t>Other Kinds Of Resources</a:t>
            </a:r>
            <a:endParaRPr lang="en-CA" b="1" dirty="0">
              <a:solidFill>
                <a:srgbClr val="002060"/>
              </a:solidFill>
              <a:effectLst>
                <a:outerShdw blurRad="38100" dist="38100" dir="2700000" algn="tl">
                  <a:srgbClr val="000000">
                    <a:alpha val="43137"/>
                  </a:srgbClr>
                </a:outerShdw>
              </a:effectLst>
            </a:endParaRPr>
          </a:p>
        </p:txBody>
      </p:sp>
      <p:sp>
        <p:nvSpPr>
          <p:cNvPr id="3" name="Footer Placeholder 2"/>
          <p:cNvSpPr>
            <a:spLocks noGrp="1"/>
          </p:cNvSpPr>
          <p:nvPr>
            <p:ph type="ftr" sz="quarter" idx="11"/>
          </p:nvPr>
        </p:nvSpPr>
        <p:spPr/>
        <p:txBody>
          <a:bodyPr/>
          <a:lstStyle/>
          <a:p>
            <a:pPr>
              <a:defRPr/>
            </a:pPr>
            <a:r>
              <a:rPr lang="en-US" smtClean="0"/>
              <a:t>Emergency Measures Radio Group (EMRG) - Ottawa ARES</a:t>
            </a:r>
            <a:endParaRPr lang="en-US"/>
          </a:p>
        </p:txBody>
      </p:sp>
      <p:sp>
        <p:nvSpPr>
          <p:cNvPr id="4" name="Slide Number Placeholder 3"/>
          <p:cNvSpPr>
            <a:spLocks noGrp="1"/>
          </p:cNvSpPr>
          <p:nvPr>
            <p:ph type="sldNum" sz="quarter" idx="12"/>
          </p:nvPr>
        </p:nvSpPr>
        <p:spPr/>
        <p:txBody>
          <a:bodyPr/>
          <a:lstStyle/>
          <a:p>
            <a:pPr>
              <a:defRPr/>
            </a:pPr>
            <a:fld id="{EB68356E-9845-4703-8B46-25AFA696B7C1}" type="slidenum">
              <a:rPr lang="en-US" smtClean="0"/>
              <a:pPr>
                <a:defRPr/>
              </a:pPr>
              <a:t>6</a:t>
            </a:fld>
            <a:endParaRPr lang="en-US" dirty="0"/>
          </a:p>
        </p:txBody>
      </p:sp>
      <p:grpSp>
        <p:nvGrpSpPr>
          <p:cNvPr id="7" name="Group 6"/>
          <p:cNvGrpSpPr/>
          <p:nvPr/>
        </p:nvGrpSpPr>
        <p:grpSpPr>
          <a:xfrm>
            <a:off x="457200" y="1023835"/>
            <a:ext cx="8148638" cy="5189640"/>
            <a:chOff x="457200" y="1023835"/>
            <a:chExt cx="8148638" cy="5189640"/>
          </a:xfrm>
        </p:grpSpPr>
        <p:pic>
          <p:nvPicPr>
            <p:cNvPr id="16386" name="Picture 2"/>
            <p:cNvPicPr>
              <a:picLocks noChangeAspect="1" noChangeArrowheads="1"/>
            </p:cNvPicPr>
            <p:nvPr/>
          </p:nvPicPr>
          <p:blipFill>
            <a:blip r:embed="rId2" cstate="print"/>
            <a:srcRect/>
            <a:stretch>
              <a:fillRect/>
            </a:stretch>
          </p:blipFill>
          <p:spPr bwMode="auto">
            <a:xfrm>
              <a:off x="457200" y="1630151"/>
              <a:ext cx="8148638" cy="4583324"/>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cstate="print"/>
            <a:srcRect/>
            <a:stretch>
              <a:fillRect/>
            </a:stretch>
          </p:blipFill>
          <p:spPr bwMode="auto">
            <a:xfrm>
              <a:off x="490538" y="1023835"/>
              <a:ext cx="8070056" cy="606316"/>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1"/>
          <p:cNvSpPr>
            <a:spLocks noGrp="1"/>
          </p:cNvSpPr>
          <p:nvPr>
            <p:ph type="ftr" sz="quarter" idx="11"/>
          </p:nvPr>
        </p:nvSpPr>
        <p:spPr>
          <a:noFill/>
        </p:spPr>
        <p:txBody>
          <a:bodyPr/>
          <a:lstStyle/>
          <a:p>
            <a:r>
              <a:rPr lang="en-US" dirty="0" smtClean="0"/>
              <a:t>Emergency Measures Radio Group (EMRG) - Ottawa ARES</a:t>
            </a:r>
          </a:p>
        </p:txBody>
      </p:sp>
      <p:sp>
        <p:nvSpPr>
          <p:cNvPr id="103427" name="Slide Number Placeholder 2"/>
          <p:cNvSpPr>
            <a:spLocks noGrp="1"/>
          </p:cNvSpPr>
          <p:nvPr>
            <p:ph type="sldNum" sz="quarter" idx="12"/>
          </p:nvPr>
        </p:nvSpPr>
        <p:spPr>
          <a:noFill/>
        </p:spPr>
        <p:txBody>
          <a:bodyPr/>
          <a:lstStyle/>
          <a:p>
            <a:fld id="{69041BA2-6438-4D03-B6B3-8F1DF53D56B8}" type="slidenum">
              <a:rPr lang="en-US" smtClean="0"/>
              <a:pPr/>
              <a:t>7</a:t>
            </a:fld>
            <a:endParaRPr lang="en-US" dirty="0" smtClean="0"/>
          </a:p>
        </p:txBody>
      </p:sp>
      <p:sp>
        <p:nvSpPr>
          <p:cNvPr id="4" name="Rectangle 2"/>
          <p:cNvSpPr txBox="1">
            <a:spLocks noChangeArrowheads="1"/>
          </p:cNvSpPr>
          <p:nvPr/>
        </p:nvSpPr>
        <p:spPr>
          <a:xfrm>
            <a:off x="342900" y="304800"/>
            <a:ext cx="8505825" cy="960438"/>
          </a:xfrm>
          <a:prstGeom prst="rect">
            <a:avLst/>
          </a:prstGeom>
        </p:spPr>
        <p:txBody>
          <a:bodyPr/>
          <a:lstStyle/>
          <a:p>
            <a:pPr algn="ctr" eaLnBrk="0" hangingPunct="0">
              <a:defRPr/>
            </a:pPr>
            <a:r>
              <a:rPr lang="en-US" sz="4000" b="1" kern="0" dirty="0" smtClean="0">
                <a:solidFill>
                  <a:srgbClr val="002060"/>
                </a:solidFill>
                <a:effectLst>
                  <a:outerShdw blurRad="38100" dist="38100" dir="2700000" algn="tl">
                    <a:srgbClr val="000000">
                      <a:alpha val="43137"/>
                    </a:srgbClr>
                  </a:outerShdw>
                </a:effectLst>
                <a:latin typeface="+mj-lt"/>
                <a:ea typeface="+mj-ea"/>
                <a:cs typeface="+mj-cs"/>
              </a:rPr>
              <a:t>ARCT Resource </a:t>
            </a:r>
            <a:r>
              <a:rPr lang="en-US" sz="4000" b="1" kern="0" dirty="0">
                <a:solidFill>
                  <a:srgbClr val="002060"/>
                </a:solidFill>
                <a:effectLst>
                  <a:outerShdw blurRad="38100" dist="38100" dir="2700000" algn="tl">
                    <a:srgbClr val="000000">
                      <a:alpha val="43137"/>
                    </a:srgbClr>
                  </a:outerShdw>
                </a:effectLst>
                <a:latin typeface="+mj-lt"/>
                <a:ea typeface="+mj-ea"/>
                <a:cs typeface="+mj-cs"/>
              </a:rPr>
              <a:t>Types</a:t>
            </a:r>
          </a:p>
        </p:txBody>
      </p:sp>
      <p:sp>
        <p:nvSpPr>
          <p:cNvPr id="5" name="Rectangle 3"/>
          <p:cNvSpPr txBox="1">
            <a:spLocks noChangeArrowheads="1"/>
          </p:cNvSpPr>
          <p:nvPr/>
        </p:nvSpPr>
        <p:spPr>
          <a:xfrm>
            <a:off x="457200" y="1265238"/>
            <a:ext cx="8229600" cy="5059362"/>
          </a:xfrm>
          <a:prstGeom prst="rect">
            <a:avLst/>
          </a:prstGeom>
        </p:spPr>
        <p:txBody>
          <a:bodyPr/>
          <a:lstStyle/>
          <a:p>
            <a:pPr marL="57150" lvl="1" eaLnBrk="0" hangingPunct="0">
              <a:spcBef>
                <a:spcPts val="1200"/>
              </a:spcBef>
              <a:defRPr/>
            </a:pPr>
            <a:r>
              <a:rPr lang="en-US" sz="2000" kern="0" dirty="0">
                <a:latin typeface="+mn-lt"/>
              </a:rPr>
              <a:t>ARCT </a:t>
            </a:r>
            <a:r>
              <a:rPr lang="en-US" sz="2000" kern="0" dirty="0" smtClean="0">
                <a:latin typeface="+mn-lt"/>
              </a:rPr>
              <a:t>is based on a </a:t>
            </a:r>
            <a:r>
              <a:rPr lang="en-US" sz="2000" kern="0" dirty="0">
                <a:latin typeface="+mn-lt"/>
              </a:rPr>
              <a:t>set of four ICS-IMS resource </a:t>
            </a:r>
            <a:r>
              <a:rPr lang="en-US" sz="2000" kern="0" dirty="0" smtClean="0">
                <a:latin typeface="+mn-lt"/>
              </a:rPr>
              <a:t>types;</a:t>
            </a:r>
            <a:endParaRPr lang="en-US" sz="2000" kern="0" dirty="0">
              <a:latin typeface="+mn-lt"/>
            </a:endParaRPr>
          </a:p>
          <a:p>
            <a:pPr eaLnBrk="0" hangingPunct="0">
              <a:spcBef>
                <a:spcPts val="1200"/>
              </a:spcBef>
              <a:defRPr/>
            </a:pPr>
            <a:r>
              <a:rPr lang="en-US" b="1" u="sng" kern="0" dirty="0">
                <a:latin typeface="+mn-lt"/>
              </a:rPr>
              <a:t>TYPE FOUR</a:t>
            </a:r>
            <a:r>
              <a:rPr lang="en-US" b="1" kern="0" dirty="0">
                <a:latin typeface="+mn-lt"/>
              </a:rPr>
              <a:t>:  </a:t>
            </a:r>
            <a:r>
              <a:rPr lang="en-US" kern="0" dirty="0">
                <a:latin typeface="+mn-lt"/>
              </a:rPr>
              <a:t>The foundation, a federally licensed amateur radio operator and a vehicle with a vehicle-mounted, or a handheld transceiver, almost always on VHF or UHF frequencies.</a:t>
            </a:r>
          </a:p>
          <a:p>
            <a:pPr eaLnBrk="0" hangingPunct="0">
              <a:spcBef>
                <a:spcPts val="1800"/>
              </a:spcBef>
              <a:defRPr/>
            </a:pPr>
            <a:r>
              <a:rPr lang="en-US" b="1" u="sng" kern="0" dirty="0">
                <a:latin typeface="+mn-lt"/>
              </a:rPr>
              <a:t>TYPE THREE</a:t>
            </a:r>
            <a:r>
              <a:rPr lang="en-US" b="1" kern="0" dirty="0">
                <a:latin typeface="+mn-lt"/>
              </a:rPr>
              <a:t>:  </a:t>
            </a:r>
            <a:r>
              <a:rPr lang="en-US" kern="0" dirty="0">
                <a:latin typeface="+mn-lt"/>
              </a:rPr>
              <a:t>Two licensed operators, with one or two vehicles. High frequency, shortwave and </a:t>
            </a:r>
            <a:r>
              <a:rPr lang="en-US" kern="0" dirty="0" err="1">
                <a:latin typeface="+mn-lt"/>
              </a:rPr>
              <a:t>longwave</a:t>
            </a:r>
            <a:r>
              <a:rPr lang="en-US" kern="0" dirty="0">
                <a:latin typeface="+mn-lt"/>
              </a:rPr>
              <a:t> capabilities are desirable.</a:t>
            </a:r>
          </a:p>
          <a:p>
            <a:pPr eaLnBrk="0" hangingPunct="0">
              <a:spcBef>
                <a:spcPts val="1800"/>
              </a:spcBef>
              <a:defRPr/>
            </a:pPr>
            <a:r>
              <a:rPr lang="en-US" b="1" u="sng" kern="0" dirty="0">
                <a:latin typeface="+mn-lt"/>
              </a:rPr>
              <a:t>TYPE TWO</a:t>
            </a:r>
            <a:r>
              <a:rPr lang="en-US" b="1" kern="0" dirty="0">
                <a:latin typeface="+mn-lt"/>
              </a:rPr>
              <a:t>:  </a:t>
            </a:r>
            <a:r>
              <a:rPr lang="en-US" kern="0" dirty="0">
                <a:latin typeface="+mn-lt"/>
              </a:rPr>
              <a:t>Field or base station with both short range (VHF/UHF) and long range (HF, shortwave and </a:t>
            </a:r>
            <a:r>
              <a:rPr lang="en-US" kern="0" dirty="0" err="1">
                <a:latin typeface="+mn-lt"/>
              </a:rPr>
              <a:t>longwave</a:t>
            </a:r>
            <a:r>
              <a:rPr lang="en-US" kern="0" dirty="0">
                <a:latin typeface="+mn-lt"/>
              </a:rPr>
              <a:t>) voice and digital communications It has its own generator, so it is not dependent on outside power or infrastructure. </a:t>
            </a:r>
            <a:r>
              <a:rPr lang="en-US" kern="0" dirty="0" smtClean="0">
                <a:latin typeface="+mn-lt"/>
              </a:rPr>
              <a:t>requires </a:t>
            </a:r>
            <a:r>
              <a:rPr lang="en-US" kern="0" dirty="0">
                <a:latin typeface="+mn-lt"/>
              </a:rPr>
              <a:t>four (or more) licensed </a:t>
            </a:r>
            <a:r>
              <a:rPr lang="en-US" kern="0" dirty="0" smtClean="0">
                <a:latin typeface="+mn-lt"/>
              </a:rPr>
              <a:t>operators </a:t>
            </a:r>
            <a:r>
              <a:rPr lang="en-US" kern="0" dirty="0">
                <a:latin typeface="+mn-lt"/>
              </a:rPr>
              <a:t>with one or two vehicles.</a:t>
            </a:r>
          </a:p>
          <a:p>
            <a:pPr eaLnBrk="0" hangingPunct="0">
              <a:spcBef>
                <a:spcPts val="1800"/>
              </a:spcBef>
              <a:defRPr/>
            </a:pPr>
            <a:r>
              <a:rPr lang="en-US" b="1" u="sng" kern="0" dirty="0">
                <a:latin typeface="+mn-lt"/>
              </a:rPr>
              <a:t>TYPE ONE</a:t>
            </a:r>
            <a:r>
              <a:rPr lang="en-US" b="1" kern="0" dirty="0">
                <a:latin typeface="+mn-lt"/>
              </a:rPr>
              <a:t>:  </a:t>
            </a:r>
            <a:r>
              <a:rPr lang="en-US" kern="0" dirty="0">
                <a:latin typeface="+mn-lt"/>
              </a:rPr>
              <a:t>Full field station (Type Two) with four of the Type Four mobile/portable stations. It is intended to serve one or more agencies, and requires 12 persons including one supervisor and one assistant supervisor. As with the Type Two unit, it is self-sufficient, without requiring outside power or other support.</a:t>
            </a:r>
          </a:p>
          <a:p>
            <a:pPr marL="342900" indent="-342900" eaLnBrk="0" hangingPunct="0">
              <a:spcBef>
                <a:spcPct val="40000"/>
              </a:spcBef>
              <a:defRPr/>
            </a:pPr>
            <a:endParaRPr lang="en-US" sz="2400" kern="0" dirty="0">
              <a:latin typeface="+mn-lt"/>
            </a:endParaRPr>
          </a:p>
          <a:p>
            <a:pPr marL="342900" indent="-342900" eaLnBrk="0" hangingPunct="0">
              <a:spcBef>
                <a:spcPct val="40000"/>
              </a:spcBef>
              <a:buFontTx/>
              <a:buChar char="•"/>
              <a:defRPr/>
            </a:pPr>
            <a:endParaRPr lang="en-US" sz="2400" kern="0" dirty="0">
              <a:latin typeface="+mn-lt"/>
            </a:endParaRPr>
          </a:p>
          <a:p>
            <a:pPr marL="342900" indent="-342900" eaLnBrk="0" hangingPunct="0">
              <a:spcBef>
                <a:spcPct val="40000"/>
              </a:spcBef>
              <a:buFontTx/>
              <a:buChar char="•"/>
              <a:defRPr/>
            </a:pPr>
            <a:endParaRPr lang="en-US" sz="2400" kern="0" dirty="0">
              <a:latin typeface="+mn-lt"/>
            </a:endParaRPr>
          </a:p>
          <a:p>
            <a:pPr marL="342900" indent="-342900" eaLnBrk="0" hangingPunct="0">
              <a:spcBef>
                <a:spcPct val="40000"/>
              </a:spcBef>
              <a:buFontTx/>
              <a:buChar char="•"/>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1"/>
          <p:cNvSpPr>
            <a:spLocks noGrp="1"/>
          </p:cNvSpPr>
          <p:nvPr>
            <p:ph type="ftr" sz="quarter" idx="11"/>
          </p:nvPr>
        </p:nvSpPr>
        <p:spPr>
          <a:noFill/>
        </p:spPr>
        <p:txBody>
          <a:bodyPr/>
          <a:lstStyle/>
          <a:p>
            <a:r>
              <a:rPr lang="en-US" smtClean="0"/>
              <a:t>Emergency Measures Radio Group (EMRG) - Ottawa ARES</a:t>
            </a:r>
          </a:p>
        </p:txBody>
      </p:sp>
      <p:sp>
        <p:nvSpPr>
          <p:cNvPr id="104451" name="Slide Number Placeholder 2"/>
          <p:cNvSpPr>
            <a:spLocks noGrp="1"/>
          </p:cNvSpPr>
          <p:nvPr>
            <p:ph type="sldNum" sz="quarter" idx="12"/>
          </p:nvPr>
        </p:nvSpPr>
        <p:spPr>
          <a:noFill/>
        </p:spPr>
        <p:txBody>
          <a:bodyPr/>
          <a:lstStyle/>
          <a:p>
            <a:fld id="{5950C013-502D-4636-B111-FB36132D9873}" type="slidenum">
              <a:rPr lang="en-US" smtClean="0"/>
              <a:pPr/>
              <a:t>8</a:t>
            </a:fld>
            <a:endParaRPr lang="en-US" smtClean="0"/>
          </a:p>
        </p:txBody>
      </p:sp>
      <p:sp>
        <p:nvSpPr>
          <p:cNvPr id="4" name="Rectangle 3"/>
          <p:cNvSpPr/>
          <p:nvPr/>
        </p:nvSpPr>
        <p:spPr>
          <a:xfrm>
            <a:off x="4027488" y="1841500"/>
            <a:ext cx="4256087" cy="2322513"/>
          </a:xfrm>
          <a:prstGeom prst="rect">
            <a:avLst/>
          </a:prstGeom>
        </p:spPr>
        <p:txBody>
          <a:bodyPr>
            <a:spAutoFit/>
          </a:bodyPr>
          <a:lstStyle/>
          <a:p>
            <a:pPr>
              <a:defRPr/>
            </a:pPr>
            <a:r>
              <a:rPr lang="en-US" sz="2000" dirty="0" smtClean="0"/>
              <a:t>“Officials” </a:t>
            </a:r>
            <a:r>
              <a:rPr lang="en-US" sz="2000" dirty="0"/>
              <a:t>Select From List of 4 Resource Types. </a:t>
            </a:r>
          </a:p>
          <a:p>
            <a:pPr marL="225425" indent="-225425">
              <a:spcBef>
                <a:spcPts val="1200"/>
              </a:spcBef>
              <a:buFont typeface="Arial" pitchFamily="34" charset="0"/>
              <a:buChar char="•"/>
              <a:defRPr/>
            </a:pPr>
            <a:r>
              <a:rPr lang="en-US" dirty="0"/>
              <a:t>There is no resource type for a single radio operator without equipment.</a:t>
            </a:r>
          </a:p>
          <a:p>
            <a:pPr marL="225425" indent="-225425">
              <a:spcBef>
                <a:spcPts val="600"/>
              </a:spcBef>
              <a:buFont typeface="Arial" pitchFamily="34" charset="0"/>
              <a:buChar char="•"/>
              <a:defRPr/>
            </a:pPr>
            <a:r>
              <a:rPr lang="en-US" dirty="0"/>
              <a:t>There is no resource type for infrastructure equipment such as a portable repeater.</a:t>
            </a:r>
          </a:p>
        </p:txBody>
      </p:sp>
      <p:grpSp>
        <p:nvGrpSpPr>
          <p:cNvPr id="5" name="Group 39"/>
          <p:cNvGrpSpPr/>
          <p:nvPr/>
        </p:nvGrpSpPr>
        <p:grpSpPr>
          <a:xfrm>
            <a:off x="1540891" y="623961"/>
            <a:ext cx="311831" cy="494721"/>
            <a:chOff x="6329362" y="5047953"/>
            <a:chExt cx="611188" cy="711201"/>
          </a:xfrm>
          <a:solidFill>
            <a:schemeClr val="tx1">
              <a:lumMod val="65000"/>
              <a:lumOff val="35000"/>
            </a:schemeClr>
          </a:solidFill>
        </p:grpSpPr>
        <p:sp>
          <p:nvSpPr>
            <p:cNvPr id="6" name="Freeform 9"/>
            <p:cNvSpPr>
              <a:spLocks/>
            </p:cNvSpPr>
            <p:nvPr/>
          </p:nvSpPr>
          <p:spPr bwMode="auto">
            <a:xfrm>
              <a:off x="6624637" y="5047953"/>
              <a:ext cx="141288" cy="141288"/>
            </a:xfrm>
            <a:custGeom>
              <a:avLst/>
              <a:gdLst/>
              <a:ahLst/>
              <a:cxnLst>
                <a:cxn ang="0">
                  <a:pos x="88" y="0"/>
                </a:cxn>
                <a:cxn ang="0">
                  <a:pos x="106" y="2"/>
                </a:cxn>
                <a:cxn ang="0">
                  <a:pos x="123" y="7"/>
                </a:cxn>
                <a:cxn ang="0">
                  <a:pos x="138" y="15"/>
                </a:cxn>
                <a:cxn ang="0">
                  <a:pos x="151" y="25"/>
                </a:cxn>
                <a:cxn ang="0">
                  <a:pos x="162" y="39"/>
                </a:cxn>
                <a:cxn ang="0">
                  <a:pos x="170" y="54"/>
                </a:cxn>
                <a:cxn ang="0">
                  <a:pos x="175" y="70"/>
                </a:cxn>
                <a:cxn ang="0">
                  <a:pos x="177" y="89"/>
                </a:cxn>
                <a:cxn ang="0">
                  <a:pos x="175" y="106"/>
                </a:cxn>
                <a:cxn ang="0">
                  <a:pos x="170" y="123"/>
                </a:cxn>
                <a:cxn ang="0">
                  <a:pos x="162" y="138"/>
                </a:cxn>
                <a:cxn ang="0">
                  <a:pos x="151" y="151"/>
                </a:cxn>
                <a:cxn ang="0">
                  <a:pos x="138" y="162"/>
                </a:cxn>
                <a:cxn ang="0">
                  <a:pos x="123" y="170"/>
                </a:cxn>
                <a:cxn ang="0">
                  <a:pos x="106" y="175"/>
                </a:cxn>
                <a:cxn ang="0">
                  <a:pos x="88" y="177"/>
                </a:cxn>
                <a:cxn ang="0">
                  <a:pos x="70" y="175"/>
                </a:cxn>
                <a:cxn ang="0">
                  <a:pos x="54" y="170"/>
                </a:cxn>
                <a:cxn ang="0">
                  <a:pos x="39" y="162"/>
                </a:cxn>
                <a:cxn ang="0">
                  <a:pos x="25" y="151"/>
                </a:cxn>
                <a:cxn ang="0">
                  <a:pos x="15" y="138"/>
                </a:cxn>
                <a:cxn ang="0">
                  <a:pos x="7" y="123"/>
                </a:cxn>
                <a:cxn ang="0">
                  <a:pos x="2" y="106"/>
                </a:cxn>
                <a:cxn ang="0">
                  <a:pos x="0" y="89"/>
                </a:cxn>
                <a:cxn ang="0">
                  <a:pos x="2" y="70"/>
                </a:cxn>
                <a:cxn ang="0">
                  <a:pos x="7" y="54"/>
                </a:cxn>
                <a:cxn ang="0">
                  <a:pos x="15" y="39"/>
                </a:cxn>
                <a:cxn ang="0">
                  <a:pos x="25" y="25"/>
                </a:cxn>
                <a:cxn ang="0">
                  <a:pos x="39" y="15"/>
                </a:cxn>
                <a:cxn ang="0">
                  <a:pos x="54" y="7"/>
                </a:cxn>
                <a:cxn ang="0">
                  <a:pos x="70" y="2"/>
                </a:cxn>
                <a:cxn ang="0">
                  <a:pos x="88" y="0"/>
                </a:cxn>
              </a:cxnLst>
              <a:rect l="0" t="0" r="r" b="b"/>
              <a:pathLst>
                <a:path w="177" h="177">
                  <a:moveTo>
                    <a:pt x="88" y="0"/>
                  </a:moveTo>
                  <a:lnTo>
                    <a:pt x="106" y="2"/>
                  </a:lnTo>
                  <a:lnTo>
                    <a:pt x="123" y="7"/>
                  </a:lnTo>
                  <a:lnTo>
                    <a:pt x="138" y="15"/>
                  </a:lnTo>
                  <a:lnTo>
                    <a:pt x="151" y="25"/>
                  </a:lnTo>
                  <a:lnTo>
                    <a:pt x="162" y="39"/>
                  </a:lnTo>
                  <a:lnTo>
                    <a:pt x="170" y="54"/>
                  </a:lnTo>
                  <a:lnTo>
                    <a:pt x="175" y="70"/>
                  </a:lnTo>
                  <a:lnTo>
                    <a:pt x="177" y="89"/>
                  </a:lnTo>
                  <a:lnTo>
                    <a:pt x="175" y="106"/>
                  </a:lnTo>
                  <a:lnTo>
                    <a:pt x="170" y="123"/>
                  </a:lnTo>
                  <a:lnTo>
                    <a:pt x="162" y="138"/>
                  </a:lnTo>
                  <a:lnTo>
                    <a:pt x="151" y="151"/>
                  </a:lnTo>
                  <a:lnTo>
                    <a:pt x="138" y="162"/>
                  </a:lnTo>
                  <a:lnTo>
                    <a:pt x="123" y="170"/>
                  </a:lnTo>
                  <a:lnTo>
                    <a:pt x="106" y="175"/>
                  </a:lnTo>
                  <a:lnTo>
                    <a:pt x="88" y="177"/>
                  </a:lnTo>
                  <a:lnTo>
                    <a:pt x="70" y="175"/>
                  </a:lnTo>
                  <a:lnTo>
                    <a:pt x="54" y="170"/>
                  </a:lnTo>
                  <a:lnTo>
                    <a:pt x="39" y="162"/>
                  </a:lnTo>
                  <a:lnTo>
                    <a:pt x="25" y="151"/>
                  </a:lnTo>
                  <a:lnTo>
                    <a:pt x="15" y="138"/>
                  </a:lnTo>
                  <a:lnTo>
                    <a:pt x="7" y="123"/>
                  </a:lnTo>
                  <a:lnTo>
                    <a:pt x="2" y="106"/>
                  </a:lnTo>
                  <a:lnTo>
                    <a:pt x="0" y="89"/>
                  </a:lnTo>
                  <a:lnTo>
                    <a:pt x="2" y="70"/>
                  </a:lnTo>
                  <a:lnTo>
                    <a:pt x="7" y="54"/>
                  </a:lnTo>
                  <a:lnTo>
                    <a:pt x="15" y="39"/>
                  </a:lnTo>
                  <a:lnTo>
                    <a:pt x="25" y="25"/>
                  </a:lnTo>
                  <a:lnTo>
                    <a:pt x="39" y="15"/>
                  </a:lnTo>
                  <a:lnTo>
                    <a:pt x="54" y="7"/>
                  </a:lnTo>
                  <a:lnTo>
                    <a:pt x="70" y="2"/>
                  </a:lnTo>
                  <a:lnTo>
                    <a:pt x="88" y="0"/>
                  </a:lnTo>
                  <a:close/>
                </a:path>
              </a:pathLst>
            </a:custGeom>
            <a:grpFill/>
            <a:ln w="9525">
              <a:noFill/>
              <a:round/>
              <a:headEnd/>
              <a:tailEnd/>
            </a:ln>
          </p:spPr>
          <p:txBody>
            <a:bodyPr/>
            <a:lstStyle/>
            <a:p>
              <a:pPr>
                <a:defRPr/>
              </a:pPr>
              <a:endParaRPr lang="en-US"/>
            </a:p>
          </p:txBody>
        </p:sp>
        <p:sp>
          <p:nvSpPr>
            <p:cNvPr id="7" name="Freeform 10"/>
            <p:cNvSpPr>
              <a:spLocks/>
            </p:cNvSpPr>
            <p:nvPr/>
          </p:nvSpPr>
          <p:spPr bwMode="auto">
            <a:xfrm>
              <a:off x="6883400" y="5271791"/>
              <a:ext cx="57150" cy="76200"/>
            </a:xfrm>
            <a:custGeom>
              <a:avLst/>
              <a:gdLst/>
              <a:ahLst/>
              <a:cxnLst>
                <a:cxn ang="0">
                  <a:pos x="0" y="21"/>
                </a:cxn>
                <a:cxn ang="0">
                  <a:pos x="30" y="0"/>
                </a:cxn>
                <a:cxn ang="0">
                  <a:pos x="49" y="12"/>
                </a:cxn>
                <a:cxn ang="0">
                  <a:pos x="64" y="16"/>
                </a:cxn>
                <a:cxn ang="0">
                  <a:pos x="73" y="36"/>
                </a:cxn>
                <a:cxn ang="0">
                  <a:pos x="65" y="52"/>
                </a:cxn>
                <a:cxn ang="0">
                  <a:pos x="71" y="64"/>
                </a:cxn>
                <a:cxn ang="0">
                  <a:pos x="58" y="78"/>
                </a:cxn>
                <a:cxn ang="0">
                  <a:pos x="56" y="91"/>
                </a:cxn>
                <a:cxn ang="0">
                  <a:pos x="42" y="97"/>
                </a:cxn>
                <a:cxn ang="0">
                  <a:pos x="0" y="91"/>
                </a:cxn>
                <a:cxn ang="0">
                  <a:pos x="0" y="21"/>
                </a:cxn>
              </a:cxnLst>
              <a:rect l="0" t="0" r="r" b="b"/>
              <a:pathLst>
                <a:path w="73" h="97">
                  <a:moveTo>
                    <a:pt x="0" y="21"/>
                  </a:moveTo>
                  <a:lnTo>
                    <a:pt x="30" y="0"/>
                  </a:lnTo>
                  <a:lnTo>
                    <a:pt x="49" y="12"/>
                  </a:lnTo>
                  <a:lnTo>
                    <a:pt x="64" y="16"/>
                  </a:lnTo>
                  <a:lnTo>
                    <a:pt x="73" y="36"/>
                  </a:lnTo>
                  <a:lnTo>
                    <a:pt x="65" y="52"/>
                  </a:lnTo>
                  <a:lnTo>
                    <a:pt x="71" y="64"/>
                  </a:lnTo>
                  <a:lnTo>
                    <a:pt x="58" y="78"/>
                  </a:lnTo>
                  <a:lnTo>
                    <a:pt x="56" y="91"/>
                  </a:lnTo>
                  <a:lnTo>
                    <a:pt x="42" y="97"/>
                  </a:lnTo>
                  <a:lnTo>
                    <a:pt x="0" y="91"/>
                  </a:lnTo>
                  <a:lnTo>
                    <a:pt x="0" y="21"/>
                  </a:lnTo>
                  <a:close/>
                </a:path>
              </a:pathLst>
            </a:custGeom>
            <a:grpFill/>
            <a:ln w="9525">
              <a:noFill/>
              <a:round/>
              <a:headEnd/>
              <a:tailEnd/>
            </a:ln>
          </p:spPr>
          <p:txBody>
            <a:bodyPr/>
            <a:lstStyle/>
            <a:p>
              <a:pPr>
                <a:defRPr/>
              </a:pPr>
              <a:endParaRPr lang="en-US"/>
            </a:p>
          </p:txBody>
        </p:sp>
        <p:sp>
          <p:nvSpPr>
            <p:cNvPr id="8" name="Freeform 11"/>
            <p:cNvSpPr>
              <a:spLocks/>
            </p:cNvSpPr>
            <p:nvPr/>
          </p:nvSpPr>
          <p:spPr bwMode="auto">
            <a:xfrm>
              <a:off x="6329362" y="5186066"/>
              <a:ext cx="57150" cy="76200"/>
            </a:xfrm>
            <a:custGeom>
              <a:avLst/>
              <a:gdLst/>
              <a:ahLst/>
              <a:cxnLst>
                <a:cxn ang="0">
                  <a:pos x="72" y="75"/>
                </a:cxn>
                <a:cxn ang="0">
                  <a:pos x="41" y="97"/>
                </a:cxn>
                <a:cxn ang="0">
                  <a:pos x="23" y="84"/>
                </a:cxn>
                <a:cxn ang="0">
                  <a:pos x="9" y="79"/>
                </a:cxn>
                <a:cxn ang="0">
                  <a:pos x="0" y="60"/>
                </a:cxn>
                <a:cxn ang="0">
                  <a:pos x="8" y="45"/>
                </a:cxn>
                <a:cxn ang="0">
                  <a:pos x="1" y="32"/>
                </a:cxn>
                <a:cxn ang="0">
                  <a:pos x="14" y="17"/>
                </a:cxn>
                <a:cxn ang="0">
                  <a:pos x="17" y="5"/>
                </a:cxn>
                <a:cxn ang="0">
                  <a:pos x="31" y="0"/>
                </a:cxn>
                <a:cxn ang="0">
                  <a:pos x="72" y="5"/>
                </a:cxn>
                <a:cxn ang="0">
                  <a:pos x="72" y="75"/>
                </a:cxn>
              </a:cxnLst>
              <a:rect l="0" t="0" r="r" b="b"/>
              <a:pathLst>
                <a:path w="72" h="97">
                  <a:moveTo>
                    <a:pt x="72" y="75"/>
                  </a:moveTo>
                  <a:lnTo>
                    <a:pt x="41" y="97"/>
                  </a:lnTo>
                  <a:lnTo>
                    <a:pt x="23" y="84"/>
                  </a:lnTo>
                  <a:lnTo>
                    <a:pt x="9" y="79"/>
                  </a:lnTo>
                  <a:lnTo>
                    <a:pt x="0" y="60"/>
                  </a:lnTo>
                  <a:lnTo>
                    <a:pt x="8" y="45"/>
                  </a:lnTo>
                  <a:lnTo>
                    <a:pt x="1" y="32"/>
                  </a:lnTo>
                  <a:lnTo>
                    <a:pt x="14" y="17"/>
                  </a:lnTo>
                  <a:lnTo>
                    <a:pt x="17" y="5"/>
                  </a:lnTo>
                  <a:lnTo>
                    <a:pt x="31" y="0"/>
                  </a:lnTo>
                  <a:lnTo>
                    <a:pt x="72" y="5"/>
                  </a:lnTo>
                  <a:lnTo>
                    <a:pt x="72" y="75"/>
                  </a:lnTo>
                  <a:close/>
                </a:path>
              </a:pathLst>
            </a:custGeom>
            <a:grpFill/>
            <a:ln w="9525">
              <a:noFill/>
              <a:round/>
              <a:headEnd/>
              <a:tailEnd/>
            </a:ln>
          </p:spPr>
          <p:txBody>
            <a:bodyPr/>
            <a:lstStyle/>
            <a:p>
              <a:pPr>
                <a:defRPr/>
              </a:pPr>
              <a:endParaRPr lang="en-US"/>
            </a:p>
          </p:txBody>
        </p:sp>
        <p:sp>
          <p:nvSpPr>
            <p:cNvPr id="9" name="Freeform 12"/>
            <p:cNvSpPr>
              <a:spLocks/>
            </p:cNvSpPr>
            <p:nvPr/>
          </p:nvSpPr>
          <p:spPr bwMode="auto">
            <a:xfrm>
              <a:off x="6357937" y="5151141"/>
              <a:ext cx="511175" cy="608013"/>
            </a:xfrm>
            <a:custGeom>
              <a:avLst/>
              <a:gdLst/>
              <a:ahLst/>
              <a:cxnLst>
                <a:cxn ang="0">
                  <a:pos x="467" y="265"/>
                </a:cxn>
                <a:cxn ang="0">
                  <a:pos x="511" y="282"/>
                </a:cxn>
                <a:cxn ang="0">
                  <a:pos x="554" y="289"/>
                </a:cxn>
                <a:cxn ang="0">
                  <a:pos x="589" y="286"/>
                </a:cxn>
                <a:cxn ang="0">
                  <a:pos x="621" y="278"/>
                </a:cxn>
                <a:cxn ang="0">
                  <a:pos x="644" y="176"/>
                </a:cxn>
                <a:cxn ang="0">
                  <a:pos x="623" y="187"/>
                </a:cxn>
                <a:cxn ang="0">
                  <a:pos x="598" y="192"/>
                </a:cxn>
                <a:cxn ang="0">
                  <a:pos x="558" y="191"/>
                </a:cxn>
                <a:cxn ang="0">
                  <a:pos x="499" y="165"/>
                </a:cxn>
                <a:cxn ang="0">
                  <a:pos x="461" y="114"/>
                </a:cxn>
                <a:cxn ang="0">
                  <a:pos x="448" y="84"/>
                </a:cxn>
                <a:cxn ang="0">
                  <a:pos x="443" y="77"/>
                </a:cxn>
                <a:cxn ang="0">
                  <a:pos x="428" y="123"/>
                </a:cxn>
                <a:cxn ang="0">
                  <a:pos x="421" y="121"/>
                </a:cxn>
                <a:cxn ang="0">
                  <a:pos x="414" y="120"/>
                </a:cxn>
                <a:cxn ang="0">
                  <a:pos x="385" y="164"/>
                </a:cxn>
                <a:cxn ang="0">
                  <a:pos x="355" y="209"/>
                </a:cxn>
                <a:cxn ang="0">
                  <a:pos x="353" y="152"/>
                </a:cxn>
                <a:cxn ang="0">
                  <a:pos x="333" y="87"/>
                </a:cxn>
                <a:cxn ang="0">
                  <a:pos x="316" y="11"/>
                </a:cxn>
                <a:cxn ang="0">
                  <a:pos x="303" y="6"/>
                </a:cxn>
                <a:cxn ang="0">
                  <a:pos x="267" y="1"/>
                </a:cxn>
                <a:cxn ang="0">
                  <a:pos x="228" y="0"/>
                </a:cxn>
                <a:cxn ang="0">
                  <a:pos x="168" y="4"/>
                </a:cxn>
                <a:cxn ang="0">
                  <a:pos x="106" y="20"/>
                </a:cxn>
                <a:cxn ang="0">
                  <a:pos x="55" y="47"/>
                </a:cxn>
                <a:cxn ang="0">
                  <a:pos x="85" y="114"/>
                </a:cxn>
                <a:cxn ang="0">
                  <a:pos x="135" y="99"/>
                </a:cxn>
                <a:cxn ang="0">
                  <a:pos x="194" y="95"/>
                </a:cxn>
                <a:cxn ang="0">
                  <a:pos x="210" y="95"/>
                </a:cxn>
                <a:cxn ang="0">
                  <a:pos x="201" y="114"/>
                </a:cxn>
                <a:cxn ang="0">
                  <a:pos x="180" y="146"/>
                </a:cxn>
                <a:cxn ang="0">
                  <a:pos x="164" y="181"/>
                </a:cxn>
                <a:cxn ang="0">
                  <a:pos x="146" y="247"/>
                </a:cxn>
                <a:cxn ang="0">
                  <a:pos x="130" y="305"/>
                </a:cxn>
                <a:cxn ang="0">
                  <a:pos x="125" y="362"/>
                </a:cxn>
                <a:cxn ang="0">
                  <a:pos x="141" y="400"/>
                </a:cxn>
                <a:cxn ang="0">
                  <a:pos x="127" y="454"/>
                </a:cxn>
                <a:cxn ang="0">
                  <a:pos x="92" y="528"/>
                </a:cxn>
                <a:cxn ang="0">
                  <a:pos x="31" y="613"/>
                </a:cxn>
                <a:cxn ang="0">
                  <a:pos x="0" y="652"/>
                </a:cxn>
                <a:cxn ang="0">
                  <a:pos x="165" y="719"/>
                </a:cxn>
                <a:cxn ang="0">
                  <a:pos x="194" y="683"/>
                </a:cxn>
                <a:cxn ang="0">
                  <a:pos x="238" y="612"/>
                </a:cxn>
                <a:cxn ang="0">
                  <a:pos x="268" y="531"/>
                </a:cxn>
                <a:cxn ang="0">
                  <a:pos x="283" y="487"/>
                </a:cxn>
                <a:cxn ang="0">
                  <a:pos x="300" y="515"/>
                </a:cxn>
                <a:cxn ang="0">
                  <a:pos x="315" y="543"/>
                </a:cxn>
                <a:cxn ang="0">
                  <a:pos x="339" y="614"/>
                </a:cxn>
                <a:cxn ang="0">
                  <a:pos x="355" y="716"/>
                </a:cxn>
                <a:cxn ang="0">
                  <a:pos x="361" y="766"/>
                </a:cxn>
                <a:cxn ang="0">
                  <a:pos x="524" y="696"/>
                </a:cxn>
                <a:cxn ang="0">
                  <a:pos x="513" y="647"/>
                </a:cxn>
                <a:cxn ang="0">
                  <a:pos x="486" y="563"/>
                </a:cxn>
                <a:cxn ang="0">
                  <a:pos x="453" y="487"/>
                </a:cxn>
                <a:cxn ang="0">
                  <a:pos x="417" y="422"/>
                </a:cxn>
                <a:cxn ang="0">
                  <a:pos x="386" y="369"/>
                </a:cxn>
                <a:cxn ang="0">
                  <a:pos x="408" y="344"/>
                </a:cxn>
                <a:cxn ang="0">
                  <a:pos x="422" y="319"/>
                </a:cxn>
                <a:cxn ang="0">
                  <a:pos x="433" y="285"/>
                </a:cxn>
                <a:cxn ang="0">
                  <a:pos x="442" y="251"/>
                </a:cxn>
              </a:cxnLst>
              <a:rect l="0" t="0" r="r" b="b"/>
              <a:pathLst>
                <a:path w="644" h="766">
                  <a:moveTo>
                    <a:pt x="442" y="251"/>
                  </a:moveTo>
                  <a:lnTo>
                    <a:pt x="453" y="258"/>
                  </a:lnTo>
                  <a:lnTo>
                    <a:pt x="467" y="265"/>
                  </a:lnTo>
                  <a:lnTo>
                    <a:pt x="481" y="271"/>
                  </a:lnTo>
                  <a:lnTo>
                    <a:pt x="496" y="277"/>
                  </a:lnTo>
                  <a:lnTo>
                    <a:pt x="511" y="282"/>
                  </a:lnTo>
                  <a:lnTo>
                    <a:pt x="526" y="286"/>
                  </a:lnTo>
                  <a:lnTo>
                    <a:pt x="541" y="288"/>
                  </a:lnTo>
                  <a:lnTo>
                    <a:pt x="554" y="289"/>
                  </a:lnTo>
                  <a:lnTo>
                    <a:pt x="566" y="289"/>
                  </a:lnTo>
                  <a:lnTo>
                    <a:pt x="577" y="288"/>
                  </a:lnTo>
                  <a:lnTo>
                    <a:pt x="589" y="286"/>
                  </a:lnTo>
                  <a:lnTo>
                    <a:pt x="600" y="283"/>
                  </a:lnTo>
                  <a:lnTo>
                    <a:pt x="611" y="281"/>
                  </a:lnTo>
                  <a:lnTo>
                    <a:pt x="621" y="278"/>
                  </a:lnTo>
                  <a:lnTo>
                    <a:pt x="631" y="273"/>
                  </a:lnTo>
                  <a:lnTo>
                    <a:pt x="641" y="268"/>
                  </a:lnTo>
                  <a:lnTo>
                    <a:pt x="644" y="176"/>
                  </a:lnTo>
                  <a:lnTo>
                    <a:pt x="637" y="180"/>
                  </a:lnTo>
                  <a:lnTo>
                    <a:pt x="630" y="183"/>
                  </a:lnTo>
                  <a:lnTo>
                    <a:pt x="623" y="187"/>
                  </a:lnTo>
                  <a:lnTo>
                    <a:pt x="615" y="189"/>
                  </a:lnTo>
                  <a:lnTo>
                    <a:pt x="607" y="191"/>
                  </a:lnTo>
                  <a:lnTo>
                    <a:pt x="598" y="192"/>
                  </a:lnTo>
                  <a:lnTo>
                    <a:pt x="590" y="194"/>
                  </a:lnTo>
                  <a:lnTo>
                    <a:pt x="581" y="194"/>
                  </a:lnTo>
                  <a:lnTo>
                    <a:pt x="558" y="191"/>
                  </a:lnTo>
                  <a:lnTo>
                    <a:pt x="537" y="186"/>
                  </a:lnTo>
                  <a:lnTo>
                    <a:pt x="517" y="177"/>
                  </a:lnTo>
                  <a:lnTo>
                    <a:pt x="499" y="165"/>
                  </a:lnTo>
                  <a:lnTo>
                    <a:pt x="484" y="150"/>
                  </a:lnTo>
                  <a:lnTo>
                    <a:pt x="471" y="134"/>
                  </a:lnTo>
                  <a:lnTo>
                    <a:pt x="461" y="114"/>
                  </a:lnTo>
                  <a:lnTo>
                    <a:pt x="454" y="93"/>
                  </a:lnTo>
                  <a:lnTo>
                    <a:pt x="451" y="88"/>
                  </a:lnTo>
                  <a:lnTo>
                    <a:pt x="448" y="84"/>
                  </a:lnTo>
                  <a:lnTo>
                    <a:pt x="446" y="81"/>
                  </a:lnTo>
                  <a:lnTo>
                    <a:pt x="445" y="78"/>
                  </a:lnTo>
                  <a:lnTo>
                    <a:pt x="443" y="77"/>
                  </a:lnTo>
                  <a:lnTo>
                    <a:pt x="438" y="92"/>
                  </a:lnTo>
                  <a:lnTo>
                    <a:pt x="432" y="110"/>
                  </a:lnTo>
                  <a:lnTo>
                    <a:pt x="428" y="123"/>
                  </a:lnTo>
                  <a:lnTo>
                    <a:pt x="425" y="129"/>
                  </a:lnTo>
                  <a:lnTo>
                    <a:pt x="424" y="126"/>
                  </a:lnTo>
                  <a:lnTo>
                    <a:pt x="421" y="121"/>
                  </a:lnTo>
                  <a:lnTo>
                    <a:pt x="417" y="118"/>
                  </a:lnTo>
                  <a:lnTo>
                    <a:pt x="416" y="116"/>
                  </a:lnTo>
                  <a:lnTo>
                    <a:pt x="414" y="120"/>
                  </a:lnTo>
                  <a:lnTo>
                    <a:pt x="407" y="131"/>
                  </a:lnTo>
                  <a:lnTo>
                    <a:pt x="397" y="146"/>
                  </a:lnTo>
                  <a:lnTo>
                    <a:pt x="385" y="164"/>
                  </a:lnTo>
                  <a:lnTo>
                    <a:pt x="374" y="181"/>
                  </a:lnTo>
                  <a:lnTo>
                    <a:pt x="363" y="197"/>
                  </a:lnTo>
                  <a:lnTo>
                    <a:pt x="355" y="209"/>
                  </a:lnTo>
                  <a:lnTo>
                    <a:pt x="352" y="213"/>
                  </a:lnTo>
                  <a:lnTo>
                    <a:pt x="352" y="195"/>
                  </a:lnTo>
                  <a:lnTo>
                    <a:pt x="353" y="152"/>
                  </a:lnTo>
                  <a:lnTo>
                    <a:pt x="354" y="110"/>
                  </a:lnTo>
                  <a:lnTo>
                    <a:pt x="355" y="90"/>
                  </a:lnTo>
                  <a:lnTo>
                    <a:pt x="333" y="87"/>
                  </a:lnTo>
                  <a:lnTo>
                    <a:pt x="316" y="11"/>
                  </a:lnTo>
                  <a:lnTo>
                    <a:pt x="316" y="11"/>
                  </a:lnTo>
                  <a:lnTo>
                    <a:pt x="316" y="11"/>
                  </a:lnTo>
                  <a:lnTo>
                    <a:pt x="315" y="11"/>
                  </a:lnTo>
                  <a:lnTo>
                    <a:pt x="315" y="9"/>
                  </a:lnTo>
                  <a:lnTo>
                    <a:pt x="303" y="6"/>
                  </a:lnTo>
                  <a:lnTo>
                    <a:pt x="292" y="4"/>
                  </a:lnTo>
                  <a:lnTo>
                    <a:pt x="279" y="2"/>
                  </a:lnTo>
                  <a:lnTo>
                    <a:pt x="267" y="1"/>
                  </a:lnTo>
                  <a:lnTo>
                    <a:pt x="254" y="0"/>
                  </a:lnTo>
                  <a:lnTo>
                    <a:pt x="240" y="0"/>
                  </a:lnTo>
                  <a:lnTo>
                    <a:pt x="228" y="0"/>
                  </a:lnTo>
                  <a:lnTo>
                    <a:pt x="214" y="0"/>
                  </a:lnTo>
                  <a:lnTo>
                    <a:pt x="191" y="1"/>
                  </a:lnTo>
                  <a:lnTo>
                    <a:pt x="168" y="4"/>
                  </a:lnTo>
                  <a:lnTo>
                    <a:pt x="146" y="7"/>
                  </a:lnTo>
                  <a:lnTo>
                    <a:pt x="125" y="13"/>
                  </a:lnTo>
                  <a:lnTo>
                    <a:pt x="106" y="20"/>
                  </a:lnTo>
                  <a:lnTo>
                    <a:pt x="87" y="28"/>
                  </a:lnTo>
                  <a:lnTo>
                    <a:pt x="70" y="37"/>
                  </a:lnTo>
                  <a:lnTo>
                    <a:pt x="55" y="47"/>
                  </a:lnTo>
                  <a:lnTo>
                    <a:pt x="55" y="129"/>
                  </a:lnTo>
                  <a:lnTo>
                    <a:pt x="69" y="121"/>
                  </a:lnTo>
                  <a:lnTo>
                    <a:pt x="85" y="114"/>
                  </a:lnTo>
                  <a:lnTo>
                    <a:pt x="101" y="108"/>
                  </a:lnTo>
                  <a:lnTo>
                    <a:pt x="118" y="104"/>
                  </a:lnTo>
                  <a:lnTo>
                    <a:pt x="135" y="99"/>
                  </a:lnTo>
                  <a:lnTo>
                    <a:pt x="155" y="97"/>
                  </a:lnTo>
                  <a:lnTo>
                    <a:pt x="175" y="96"/>
                  </a:lnTo>
                  <a:lnTo>
                    <a:pt x="194" y="95"/>
                  </a:lnTo>
                  <a:lnTo>
                    <a:pt x="200" y="95"/>
                  </a:lnTo>
                  <a:lnTo>
                    <a:pt x="206" y="95"/>
                  </a:lnTo>
                  <a:lnTo>
                    <a:pt x="210" y="95"/>
                  </a:lnTo>
                  <a:lnTo>
                    <a:pt x="216" y="95"/>
                  </a:lnTo>
                  <a:lnTo>
                    <a:pt x="208" y="104"/>
                  </a:lnTo>
                  <a:lnTo>
                    <a:pt x="201" y="114"/>
                  </a:lnTo>
                  <a:lnTo>
                    <a:pt x="194" y="125"/>
                  </a:lnTo>
                  <a:lnTo>
                    <a:pt x="187" y="135"/>
                  </a:lnTo>
                  <a:lnTo>
                    <a:pt x="180" y="146"/>
                  </a:lnTo>
                  <a:lnTo>
                    <a:pt x="175" y="157"/>
                  </a:lnTo>
                  <a:lnTo>
                    <a:pt x="169" y="169"/>
                  </a:lnTo>
                  <a:lnTo>
                    <a:pt x="164" y="181"/>
                  </a:lnTo>
                  <a:lnTo>
                    <a:pt x="155" y="205"/>
                  </a:lnTo>
                  <a:lnTo>
                    <a:pt x="149" y="226"/>
                  </a:lnTo>
                  <a:lnTo>
                    <a:pt x="146" y="247"/>
                  </a:lnTo>
                  <a:lnTo>
                    <a:pt x="146" y="270"/>
                  </a:lnTo>
                  <a:lnTo>
                    <a:pt x="137" y="287"/>
                  </a:lnTo>
                  <a:lnTo>
                    <a:pt x="130" y="305"/>
                  </a:lnTo>
                  <a:lnTo>
                    <a:pt x="125" y="324"/>
                  </a:lnTo>
                  <a:lnTo>
                    <a:pt x="124" y="344"/>
                  </a:lnTo>
                  <a:lnTo>
                    <a:pt x="125" y="362"/>
                  </a:lnTo>
                  <a:lnTo>
                    <a:pt x="129" y="376"/>
                  </a:lnTo>
                  <a:lnTo>
                    <a:pt x="134" y="388"/>
                  </a:lnTo>
                  <a:lnTo>
                    <a:pt x="141" y="400"/>
                  </a:lnTo>
                  <a:lnTo>
                    <a:pt x="137" y="418"/>
                  </a:lnTo>
                  <a:lnTo>
                    <a:pt x="132" y="437"/>
                  </a:lnTo>
                  <a:lnTo>
                    <a:pt x="127" y="454"/>
                  </a:lnTo>
                  <a:lnTo>
                    <a:pt x="122" y="471"/>
                  </a:lnTo>
                  <a:lnTo>
                    <a:pt x="109" y="499"/>
                  </a:lnTo>
                  <a:lnTo>
                    <a:pt x="92" y="528"/>
                  </a:lnTo>
                  <a:lnTo>
                    <a:pt x="71" y="559"/>
                  </a:lnTo>
                  <a:lnTo>
                    <a:pt x="50" y="587"/>
                  </a:lnTo>
                  <a:lnTo>
                    <a:pt x="31" y="613"/>
                  </a:lnTo>
                  <a:lnTo>
                    <a:pt x="15" y="634"/>
                  </a:lnTo>
                  <a:lnTo>
                    <a:pt x="4" y="647"/>
                  </a:lnTo>
                  <a:lnTo>
                    <a:pt x="0" y="652"/>
                  </a:lnTo>
                  <a:lnTo>
                    <a:pt x="195" y="764"/>
                  </a:lnTo>
                  <a:lnTo>
                    <a:pt x="163" y="721"/>
                  </a:lnTo>
                  <a:lnTo>
                    <a:pt x="165" y="719"/>
                  </a:lnTo>
                  <a:lnTo>
                    <a:pt x="172" y="711"/>
                  </a:lnTo>
                  <a:lnTo>
                    <a:pt x="181" y="699"/>
                  </a:lnTo>
                  <a:lnTo>
                    <a:pt x="194" y="683"/>
                  </a:lnTo>
                  <a:lnTo>
                    <a:pt x="208" y="664"/>
                  </a:lnTo>
                  <a:lnTo>
                    <a:pt x="223" y="639"/>
                  </a:lnTo>
                  <a:lnTo>
                    <a:pt x="238" y="612"/>
                  </a:lnTo>
                  <a:lnTo>
                    <a:pt x="252" y="582"/>
                  </a:lnTo>
                  <a:lnTo>
                    <a:pt x="261" y="558"/>
                  </a:lnTo>
                  <a:lnTo>
                    <a:pt x="268" y="531"/>
                  </a:lnTo>
                  <a:lnTo>
                    <a:pt x="274" y="505"/>
                  </a:lnTo>
                  <a:lnTo>
                    <a:pt x="277" y="478"/>
                  </a:lnTo>
                  <a:lnTo>
                    <a:pt x="283" y="487"/>
                  </a:lnTo>
                  <a:lnTo>
                    <a:pt x="289" y="497"/>
                  </a:lnTo>
                  <a:lnTo>
                    <a:pt x="294" y="506"/>
                  </a:lnTo>
                  <a:lnTo>
                    <a:pt x="300" y="515"/>
                  </a:lnTo>
                  <a:lnTo>
                    <a:pt x="306" y="524"/>
                  </a:lnTo>
                  <a:lnTo>
                    <a:pt x="310" y="533"/>
                  </a:lnTo>
                  <a:lnTo>
                    <a:pt x="315" y="543"/>
                  </a:lnTo>
                  <a:lnTo>
                    <a:pt x="320" y="552"/>
                  </a:lnTo>
                  <a:lnTo>
                    <a:pt x="330" y="581"/>
                  </a:lnTo>
                  <a:lnTo>
                    <a:pt x="339" y="614"/>
                  </a:lnTo>
                  <a:lnTo>
                    <a:pt x="346" y="650"/>
                  </a:lnTo>
                  <a:lnTo>
                    <a:pt x="352" y="684"/>
                  </a:lnTo>
                  <a:lnTo>
                    <a:pt x="355" y="716"/>
                  </a:lnTo>
                  <a:lnTo>
                    <a:pt x="359" y="742"/>
                  </a:lnTo>
                  <a:lnTo>
                    <a:pt x="361" y="759"/>
                  </a:lnTo>
                  <a:lnTo>
                    <a:pt x="361" y="766"/>
                  </a:lnTo>
                  <a:lnTo>
                    <a:pt x="578" y="706"/>
                  </a:lnTo>
                  <a:lnTo>
                    <a:pt x="526" y="699"/>
                  </a:lnTo>
                  <a:lnTo>
                    <a:pt x="524" y="696"/>
                  </a:lnTo>
                  <a:lnTo>
                    <a:pt x="522" y="685"/>
                  </a:lnTo>
                  <a:lnTo>
                    <a:pt x="519" y="668"/>
                  </a:lnTo>
                  <a:lnTo>
                    <a:pt x="513" y="647"/>
                  </a:lnTo>
                  <a:lnTo>
                    <a:pt x="505" y="622"/>
                  </a:lnTo>
                  <a:lnTo>
                    <a:pt x="497" y="593"/>
                  </a:lnTo>
                  <a:lnTo>
                    <a:pt x="486" y="563"/>
                  </a:lnTo>
                  <a:lnTo>
                    <a:pt x="474" y="532"/>
                  </a:lnTo>
                  <a:lnTo>
                    <a:pt x="465" y="510"/>
                  </a:lnTo>
                  <a:lnTo>
                    <a:pt x="453" y="487"/>
                  </a:lnTo>
                  <a:lnTo>
                    <a:pt x="442" y="464"/>
                  </a:lnTo>
                  <a:lnTo>
                    <a:pt x="430" y="442"/>
                  </a:lnTo>
                  <a:lnTo>
                    <a:pt x="417" y="422"/>
                  </a:lnTo>
                  <a:lnTo>
                    <a:pt x="406" y="402"/>
                  </a:lnTo>
                  <a:lnTo>
                    <a:pt x="396" y="384"/>
                  </a:lnTo>
                  <a:lnTo>
                    <a:pt x="386" y="369"/>
                  </a:lnTo>
                  <a:lnTo>
                    <a:pt x="394" y="359"/>
                  </a:lnTo>
                  <a:lnTo>
                    <a:pt x="402" y="351"/>
                  </a:lnTo>
                  <a:lnTo>
                    <a:pt x="408" y="344"/>
                  </a:lnTo>
                  <a:lnTo>
                    <a:pt x="413" y="336"/>
                  </a:lnTo>
                  <a:lnTo>
                    <a:pt x="417" y="328"/>
                  </a:lnTo>
                  <a:lnTo>
                    <a:pt x="422" y="319"/>
                  </a:lnTo>
                  <a:lnTo>
                    <a:pt x="425" y="308"/>
                  </a:lnTo>
                  <a:lnTo>
                    <a:pt x="431" y="294"/>
                  </a:lnTo>
                  <a:lnTo>
                    <a:pt x="433" y="285"/>
                  </a:lnTo>
                  <a:lnTo>
                    <a:pt x="437" y="272"/>
                  </a:lnTo>
                  <a:lnTo>
                    <a:pt x="439" y="260"/>
                  </a:lnTo>
                  <a:lnTo>
                    <a:pt x="442" y="251"/>
                  </a:lnTo>
                  <a:close/>
                </a:path>
              </a:pathLst>
            </a:custGeom>
            <a:grpFill/>
            <a:ln w="9525">
              <a:noFill/>
              <a:round/>
              <a:headEnd/>
              <a:tailEnd/>
            </a:ln>
          </p:spPr>
          <p:txBody>
            <a:bodyPr/>
            <a:lstStyle/>
            <a:p>
              <a:pPr>
                <a:defRPr/>
              </a:pPr>
              <a:endParaRPr lang="en-US"/>
            </a:p>
          </p:txBody>
        </p:sp>
        <p:sp>
          <p:nvSpPr>
            <p:cNvPr id="10" name="Freeform 13"/>
            <p:cNvSpPr>
              <a:spLocks/>
            </p:cNvSpPr>
            <p:nvPr/>
          </p:nvSpPr>
          <p:spPr bwMode="auto">
            <a:xfrm>
              <a:off x="6645275" y="5195591"/>
              <a:ext cx="47625" cy="31750"/>
            </a:xfrm>
            <a:custGeom>
              <a:avLst/>
              <a:gdLst/>
              <a:ahLst/>
              <a:cxnLst>
                <a:cxn ang="0">
                  <a:pos x="53" y="40"/>
                </a:cxn>
                <a:cxn ang="0">
                  <a:pos x="60" y="20"/>
                </a:cxn>
                <a:cxn ang="0">
                  <a:pos x="42" y="19"/>
                </a:cxn>
                <a:cxn ang="0">
                  <a:pos x="42" y="16"/>
                </a:cxn>
                <a:cxn ang="0">
                  <a:pos x="40" y="12"/>
                </a:cxn>
                <a:cxn ang="0">
                  <a:pos x="38" y="10"/>
                </a:cxn>
                <a:cxn ang="0">
                  <a:pos x="35" y="8"/>
                </a:cxn>
                <a:cxn ang="0">
                  <a:pos x="31" y="8"/>
                </a:cxn>
                <a:cxn ang="0">
                  <a:pos x="28" y="8"/>
                </a:cxn>
                <a:cxn ang="0">
                  <a:pos x="24" y="9"/>
                </a:cxn>
                <a:cxn ang="0">
                  <a:pos x="21" y="11"/>
                </a:cxn>
                <a:cxn ang="0">
                  <a:pos x="8" y="0"/>
                </a:cxn>
                <a:cxn ang="0">
                  <a:pos x="0" y="18"/>
                </a:cxn>
                <a:cxn ang="0">
                  <a:pos x="17" y="18"/>
                </a:cxn>
                <a:cxn ang="0">
                  <a:pos x="17" y="23"/>
                </a:cxn>
                <a:cxn ang="0">
                  <a:pos x="20" y="26"/>
                </a:cxn>
                <a:cxn ang="0">
                  <a:pos x="22" y="28"/>
                </a:cxn>
                <a:cxn ang="0">
                  <a:pos x="25" y="31"/>
                </a:cxn>
                <a:cxn ang="0">
                  <a:pos x="29" y="32"/>
                </a:cxn>
                <a:cxn ang="0">
                  <a:pos x="32" y="31"/>
                </a:cxn>
                <a:cxn ang="0">
                  <a:pos x="36" y="30"/>
                </a:cxn>
                <a:cxn ang="0">
                  <a:pos x="39" y="27"/>
                </a:cxn>
                <a:cxn ang="0">
                  <a:pos x="53" y="40"/>
                </a:cxn>
              </a:cxnLst>
              <a:rect l="0" t="0" r="r" b="b"/>
              <a:pathLst>
                <a:path w="60" h="40">
                  <a:moveTo>
                    <a:pt x="53" y="40"/>
                  </a:moveTo>
                  <a:lnTo>
                    <a:pt x="60" y="20"/>
                  </a:lnTo>
                  <a:lnTo>
                    <a:pt x="42" y="19"/>
                  </a:lnTo>
                  <a:lnTo>
                    <a:pt x="42" y="16"/>
                  </a:lnTo>
                  <a:lnTo>
                    <a:pt x="40" y="12"/>
                  </a:lnTo>
                  <a:lnTo>
                    <a:pt x="38" y="10"/>
                  </a:lnTo>
                  <a:lnTo>
                    <a:pt x="35" y="8"/>
                  </a:lnTo>
                  <a:lnTo>
                    <a:pt x="31" y="8"/>
                  </a:lnTo>
                  <a:lnTo>
                    <a:pt x="28" y="8"/>
                  </a:lnTo>
                  <a:lnTo>
                    <a:pt x="24" y="9"/>
                  </a:lnTo>
                  <a:lnTo>
                    <a:pt x="21" y="11"/>
                  </a:lnTo>
                  <a:lnTo>
                    <a:pt x="8" y="0"/>
                  </a:lnTo>
                  <a:lnTo>
                    <a:pt x="0" y="18"/>
                  </a:lnTo>
                  <a:lnTo>
                    <a:pt x="17" y="18"/>
                  </a:lnTo>
                  <a:lnTo>
                    <a:pt x="17" y="23"/>
                  </a:lnTo>
                  <a:lnTo>
                    <a:pt x="20" y="26"/>
                  </a:lnTo>
                  <a:lnTo>
                    <a:pt x="22" y="28"/>
                  </a:lnTo>
                  <a:lnTo>
                    <a:pt x="25" y="31"/>
                  </a:lnTo>
                  <a:lnTo>
                    <a:pt x="29" y="32"/>
                  </a:lnTo>
                  <a:lnTo>
                    <a:pt x="32" y="31"/>
                  </a:lnTo>
                  <a:lnTo>
                    <a:pt x="36" y="30"/>
                  </a:lnTo>
                  <a:lnTo>
                    <a:pt x="39" y="27"/>
                  </a:lnTo>
                  <a:lnTo>
                    <a:pt x="53" y="40"/>
                  </a:lnTo>
                  <a:close/>
                </a:path>
              </a:pathLst>
            </a:custGeom>
            <a:grpFill/>
            <a:ln w="9525">
              <a:noFill/>
              <a:round/>
              <a:headEnd/>
              <a:tailEnd/>
            </a:ln>
          </p:spPr>
          <p:txBody>
            <a:bodyPr/>
            <a:lstStyle/>
            <a:p>
              <a:pPr>
                <a:defRPr/>
              </a:pPr>
              <a:endParaRPr lang="en-US"/>
            </a:p>
          </p:txBody>
        </p:sp>
      </p:grpSp>
      <p:grpSp>
        <p:nvGrpSpPr>
          <p:cNvPr id="11" name="Group 40"/>
          <p:cNvGrpSpPr/>
          <p:nvPr/>
        </p:nvGrpSpPr>
        <p:grpSpPr>
          <a:xfrm>
            <a:off x="1689852" y="1937110"/>
            <a:ext cx="311831" cy="494721"/>
            <a:chOff x="6329362" y="5047953"/>
            <a:chExt cx="611188" cy="711201"/>
          </a:xfrm>
          <a:solidFill>
            <a:schemeClr val="tx1">
              <a:lumMod val="65000"/>
              <a:lumOff val="35000"/>
            </a:schemeClr>
          </a:solidFill>
        </p:grpSpPr>
        <p:sp>
          <p:nvSpPr>
            <p:cNvPr id="12" name="Freeform 9"/>
            <p:cNvSpPr>
              <a:spLocks/>
            </p:cNvSpPr>
            <p:nvPr/>
          </p:nvSpPr>
          <p:spPr bwMode="auto">
            <a:xfrm>
              <a:off x="6624637" y="5047953"/>
              <a:ext cx="141288" cy="141288"/>
            </a:xfrm>
            <a:custGeom>
              <a:avLst/>
              <a:gdLst/>
              <a:ahLst/>
              <a:cxnLst>
                <a:cxn ang="0">
                  <a:pos x="88" y="0"/>
                </a:cxn>
                <a:cxn ang="0">
                  <a:pos x="106" y="2"/>
                </a:cxn>
                <a:cxn ang="0">
                  <a:pos x="123" y="7"/>
                </a:cxn>
                <a:cxn ang="0">
                  <a:pos x="138" y="15"/>
                </a:cxn>
                <a:cxn ang="0">
                  <a:pos x="151" y="25"/>
                </a:cxn>
                <a:cxn ang="0">
                  <a:pos x="162" y="39"/>
                </a:cxn>
                <a:cxn ang="0">
                  <a:pos x="170" y="54"/>
                </a:cxn>
                <a:cxn ang="0">
                  <a:pos x="175" y="70"/>
                </a:cxn>
                <a:cxn ang="0">
                  <a:pos x="177" y="89"/>
                </a:cxn>
                <a:cxn ang="0">
                  <a:pos x="175" y="106"/>
                </a:cxn>
                <a:cxn ang="0">
                  <a:pos x="170" y="123"/>
                </a:cxn>
                <a:cxn ang="0">
                  <a:pos x="162" y="138"/>
                </a:cxn>
                <a:cxn ang="0">
                  <a:pos x="151" y="151"/>
                </a:cxn>
                <a:cxn ang="0">
                  <a:pos x="138" y="162"/>
                </a:cxn>
                <a:cxn ang="0">
                  <a:pos x="123" y="170"/>
                </a:cxn>
                <a:cxn ang="0">
                  <a:pos x="106" y="175"/>
                </a:cxn>
                <a:cxn ang="0">
                  <a:pos x="88" y="177"/>
                </a:cxn>
                <a:cxn ang="0">
                  <a:pos x="70" y="175"/>
                </a:cxn>
                <a:cxn ang="0">
                  <a:pos x="54" y="170"/>
                </a:cxn>
                <a:cxn ang="0">
                  <a:pos x="39" y="162"/>
                </a:cxn>
                <a:cxn ang="0">
                  <a:pos x="25" y="151"/>
                </a:cxn>
                <a:cxn ang="0">
                  <a:pos x="15" y="138"/>
                </a:cxn>
                <a:cxn ang="0">
                  <a:pos x="7" y="123"/>
                </a:cxn>
                <a:cxn ang="0">
                  <a:pos x="2" y="106"/>
                </a:cxn>
                <a:cxn ang="0">
                  <a:pos x="0" y="89"/>
                </a:cxn>
                <a:cxn ang="0">
                  <a:pos x="2" y="70"/>
                </a:cxn>
                <a:cxn ang="0">
                  <a:pos x="7" y="54"/>
                </a:cxn>
                <a:cxn ang="0">
                  <a:pos x="15" y="39"/>
                </a:cxn>
                <a:cxn ang="0">
                  <a:pos x="25" y="25"/>
                </a:cxn>
                <a:cxn ang="0">
                  <a:pos x="39" y="15"/>
                </a:cxn>
                <a:cxn ang="0">
                  <a:pos x="54" y="7"/>
                </a:cxn>
                <a:cxn ang="0">
                  <a:pos x="70" y="2"/>
                </a:cxn>
                <a:cxn ang="0">
                  <a:pos x="88" y="0"/>
                </a:cxn>
              </a:cxnLst>
              <a:rect l="0" t="0" r="r" b="b"/>
              <a:pathLst>
                <a:path w="177" h="177">
                  <a:moveTo>
                    <a:pt x="88" y="0"/>
                  </a:moveTo>
                  <a:lnTo>
                    <a:pt x="106" y="2"/>
                  </a:lnTo>
                  <a:lnTo>
                    <a:pt x="123" y="7"/>
                  </a:lnTo>
                  <a:lnTo>
                    <a:pt x="138" y="15"/>
                  </a:lnTo>
                  <a:lnTo>
                    <a:pt x="151" y="25"/>
                  </a:lnTo>
                  <a:lnTo>
                    <a:pt x="162" y="39"/>
                  </a:lnTo>
                  <a:lnTo>
                    <a:pt x="170" y="54"/>
                  </a:lnTo>
                  <a:lnTo>
                    <a:pt x="175" y="70"/>
                  </a:lnTo>
                  <a:lnTo>
                    <a:pt x="177" y="89"/>
                  </a:lnTo>
                  <a:lnTo>
                    <a:pt x="175" y="106"/>
                  </a:lnTo>
                  <a:lnTo>
                    <a:pt x="170" y="123"/>
                  </a:lnTo>
                  <a:lnTo>
                    <a:pt x="162" y="138"/>
                  </a:lnTo>
                  <a:lnTo>
                    <a:pt x="151" y="151"/>
                  </a:lnTo>
                  <a:lnTo>
                    <a:pt x="138" y="162"/>
                  </a:lnTo>
                  <a:lnTo>
                    <a:pt x="123" y="170"/>
                  </a:lnTo>
                  <a:lnTo>
                    <a:pt x="106" y="175"/>
                  </a:lnTo>
                  <a:lnTo>
                    <a:pt x="88" y="177"/>
                  </a:lnTo>
                  <a:lnTo>
                    <a:pt x="70" y="175"/>
                  </a:lnTo>
                  <a:lnTo>
                    <a:pt x="54" y="170"/>
                  </a:lnTo>
                  <a:lnTo>
                    <a:pt x="39" y="162"/>
                  </a:lnTo>
                  <a:lnTo>
                    <a:pt x="25" y="151"/>
                  </a:lnTo>
                  <a:lnTo>
                    <a:pt x="15" y="138"/>
                  </a:lnTo>
                  <a:lnTo>
                    <a:pt x="7" y="123"/>
                  </a:lnTo>
                  <a:lnTo>
                    <a:pt x="2" y="106"/>
                  </a:lnTo>
                  <a:lnTo>
                    <a:pt x="0" y="89"/>
                  </a:lnTo>
                  <a:lnTo>
                    <a:pt x="2" y="70"/>
                  </a:lnTo>
                  <a:lnTo>
                    <a:pt x="7" y="54"/>
                  </a:lnTo>
                  <a:lnTo>
                    <a:pt x="15" y="39"/>
                  </a:lnTo>
                  <a:lnTo>
                    <a:pt x="25" y="25"/>
                  </a:lnTo>
                  <a:lnTo>
                    <a:pt x="39" y="15"/>
                  </a:lnTo>
                  <a:lnTo>
                    <a:pt x="54" y="7"/>
                  </a:lnTo>
                  <a:lnTo>
                    <a:pt x="70" y="2"/>
                  </a:lnTo>
                  <a:lnTo>
                    <a:pt x="88" y="0"/>
                  </a:lnTo>
                  <a:close/>
                </a:path>
              </a:pathLst>
            </a:custGeom>
            <a:grpFill/>
            <a:ln w="9525">
              <a:noFill/>
              <a:round/>
              <a:headEnd/>
              <a:tailEnd/>
            </a:ln>
          </p:spPr>
          <p:txBody>
            <a:bodyPr/>
            <a:lstStyle/>
            <a:p>
              <a:pPr>
                <a:defRPr/>
              </a:pPr>
              <a:endParaRPr lang="en-US"/>
            </a:p>
          </p:txBody>
        </p:sp>
        <p:sp>
          <p:nvSpPr>
            <p:cNvPr id="13" name="Freeform 10"/>
            <p:cNvSpPr>
              <a:spLocks/>
            </p:cNvSpPr>
            <p:nvPr/>
          </p:nvSpPr>
          <p:spPr bwMode="auto">
            <a:xfrm>
              <a:off x="6883400" y="5271791"/>
              <a:ext cx="57150" cy="76200"/>
            </a:xfrm>
            <a:custGeom>
              <a:avLst/>
              <a:gdLst/>
              <a:ahLst/>
              <a:cxnLst>
                <a:cxn ang="0">
                  <a:pos x="0" y="21"/>
                </a:cxn>
                <a:cxn ang="0">
                  <a:pos x="30" y="0"/>
                </a:cxn>
                <a:cxn ang="0">
                  <a:pos x="49" y="12"/>
                </a:cxn>
                <a:cxn ang="0">
                  <a:pos x="64" y="16"/>
                </a:cxn>
                <a:cxn ang="0">
                  <a:pos x="73" y="36"/>
                </a:cxn>
                <a:cxn ang="0">
                  <a:pos x="65" y="52"/>
                </a:cxn>
                <a:cxn ang="0">
                  <a:pos x="71" y="64"/>
                </a:cxn>
                <a:cxn ang="0">
                  <a:pos x="58" y="78"/>
                </a:cxn>
                <a:cxn ang="0">
                  <a:pos x="56" y="91"/>
                </a:cxn>
                <a:cxn ang="0">
                  <a:pos x="42" y="97"/>
                </a:cxn>
                <a:cxn ang="0">
                  <a:pos x="0" y="91"/>
                </a:cxn>
                <a:cxn ang="0">
                  <a:pos x="0" y="21"/>
                </a:cxn>
              </a:cxnLst>
              <a:rect l="0" t="0" r="r" b="b"/>
              <a:pathLst>
                <a:path w="73" h="97">
                  <a:moveTo>
                    <a:pt x="0" y="21"/>
                  </a:moveTo>
                  <a:lnTo>
                    <a:pt x="30" y="0"/>
                  </a:lnTo>
                  <a:lnTo>
                    <a:pt x="49" y="12"/>
                  </a:lnTo>
                  <a:lnTo>
                    <a:pt x="64" y="16"/>
                  </a:lnTo>
                  <a:lnTo>
                    <a:pt x="73" y="36"/>
                  </a:lnTo>
                  <a:lnTo>
                    <a:pt x="65" y="52"/>
                  </a:lnTo>
                  <a:lnTo>
                    <a:pt x="71" y="64"/>
                  </a:lnTo>
                  <a:lnTo>
                    <a:pt x="58" y="78"/>
                  </a:lnTo>
                  <a:lnTo>
                    <a:pt x="56" y="91"/>
                  </a:lnTo>
                  <a:lnTo>
                    <a:pt x="42" y="97"/>
                  </a:lnTo>
                  <a:lnTo>
                    <a:pt x="0" y="91"/>
                  </a:lnTo>
                  <a:lnTo>
                    <a:pt x="0" y="21"/>
                  </a:lnTo>
                  <a:close/>
                </a:path>
              </a:pathLst>
            </a:custGeom>
            <a:grpFill/>
            <a:ln w="9525">
              <a:noFill/>
              <a:round/>
              <a:headEnd/>
              <a:tailEnd/>
            </a:ln>
          </p:spPr>
          <p:txBody>
            <a:bodyPr/>
            <a:lstStyle/>
            <a:p>
              <a:pPr>
                <a:defRPr/>
              </a:pPr>
              <a:endParaRPr lang="en-US"/>
            </a:p>
          </p:txBody>
        </p:sp>
        <p:sp>
          <p:nvSpPr>
            <p:cNvPr id="14" name="Freeform 11"/>
            <p:cNvSpPr>
              <a:spLocks/>
            </p:cNvSpPr>
            <p:nvPr/>
          </p:nvSpPr>
          <p:spPr bwMode="auto">
            <a:xfrm>
              <a:off x="6329362" y="5186066"/>
              <a:ext cx="57150" cy="76200"/>
            </a:xfrm>
            <a:custGeom>
              <a:avLst/>
              <a:gdLst/>
              <a:ahLst/>
              <a:cxnLst>
                <a:cxn ang="0">
                  <a:pos x="72" y="75"/>
                </a:cxn>
                <a:cxn ang="0">
                  <a:pos x="41" y="97"/>
                </a:cxn>
                <a:cxn ang="0">
                  <a:pos x="23" y="84"/>
                </a:cxn>
                <a:cxn ang="0">
                  <a:pos x="9" y="79"/>
                </a:cxn>
                <a:cxn ang="0">
                  <a:pos x="0" y="60"/>
                </a:cxn>
                <a:cxn ang="0">
                  <a:pos x="8" y="45"/>
                </a:cxn>
                <a:cxn ang="0">
                  <a:pos x="1" y="32"/>
                </a:cxn>
                <a:cxn ang="0">
                  <a:pos x="14" y="17"/>
                </a:cxn>
                <a:cxn ang="0">
                  <a:pos x="17" y="5"/>
                </a:cxn>
                <a:cxn ang="0">
                  <a:pos x="31" y="0"/>
                </a:cxn>
                <a:cxn ang="0">
                  <a:pos x="72" y="5"/>
                </a:cxn>
                <a:cxn ang="0">
                  <a:pos x="72" y="75"/>
                </a:cxn>
              </a:cxnLst>
              <a:rect l="0" t="0" r="r" b="b"/>
              <a:pathLst>
                <a:path w="72" h="97">
                  <a:moveTo>
                    <a:pt x="72" y="75"/>
                  </a:moveTo>
                  <a:lnTo>
                    <a:pt x="41" y="97"/>
                  </a:lnTo>
                  <a:lnTo>
                    <a:pt x="23" y="84"/>
                  </a:lnTo>
                  <a:lnTo>
                    <a:pt x="9" y="79"/>
                  </a:lnTo>
                  <a:lnTo>
                    <a:pt x="0" y="60"/>
                  </a:lnTo>
                  <a:lnTo>
                    <a:pt x="8" y="45"/>
                  </a:lnTo>
                  <a:lnTo>
                    <a:pt x="1" y="32"/>
                  </a:lnTo>
                  <a:lnTo>
                    <a:pt x="14" y="17"/>
                  </a:lnTo>
                  <a:lnTo>
                    <a:pt x="17" y="5"/>
                  </a:lnTo>
                  <a:lnTo>
                    <a:pt x="31" y="0"/>
                  </a:lnTo>
                  <a:lnTo>
                    <a:pt x="72" y="5"/>
                  </a:lnTo>
                  <a:lnTo>
                    <a:pt x="72" y="75"/>
                  </a:lnTo>
                  <a:close/>
                </a:path>
              </a:pathLst>
            </a:custGeom>
            <a:grpFill/>
            <a:ln w="9525">
              <a:noFill/>
              <a:round/>
              <a:headEnd/>
              <a:tailEnd/>
            </a:ln>
          </p:spPr>
          <p:txBody>
            <a:bodyPr/>
            <a:lstStyle/>
            <a:p>
              <a:pPr>
                <a:defRPr/>
              </a:pPr>
              <a:endParaRPr lang="en-US"/>
            </a:p>
          </p:txBody>
        </p:sp>
        <p:sp>
          <p:nvSpPr>
            <p:cNvPr id="15" name="Freeform 12"/>
            <p:cNvSpPr>
              <a:spLocks/>
            </p:cNvSpPr>
            <p:nvPr/>
          </p:nvSpPr>
          <p:spPr bwMode="auto">
            <a:xfrm>
              <a:off x="6357937" y="5151141"/>
              <a:ext cx="511175" cy="608013"/>
            </a:xfrm>
            <a:custGeom>
              <a:avLst/>
              <a:gdLst/>
              <a:ahLst/>
              <a:cxnLst>
                <a:cxn ang="0">
                  <a:pos x="467" y="265"/>
                </a:cxn>
                <a:cxn ang="0">
                  <a:pos x="511" y="282"/>
                </a:cxn>
                <a:cxn ang="0">
                  <a:pos x="554" y="289"/>
                </a:cxn>
                <a:cxn ang="0">
                  <a:pos x="589" y="286"/>
                </a:cxn>
                <a:cxn ang="0">
                  <a:pos x="621" y="278"/>
                </a:cxn>
                <a:cxn ang="0">
                  <a:pos x="644" y="176"/>
                </a:cxn>
                <a:cxn ang="0">
                  <a:pos x="623" y="187"/>
                </a:cxn>
                <a:cxn ang="0">
                  <a:pos x="598" y="192"/>
                </a:cxn>
                <a:cxn ang="0">
                  <a:pos x="558" y="191"/>
                </a:cxn>
                <a:cxn ang="0">
                  <a:pos x="499" y="165"/>
                </a:cxn>
                <a:cxn ang="0">
                  <a:pos x="461" y="114"/>
                </a:cxn>
                <a:cxn ang="0">
                  <a:pos x="448" y="84"/>
                </a:cxn>
                <a:cxn ang="0">
                  <a:pos x="443" y="77"/>
                </a:cxn>
                <a:cxn ang="0">
                  <a:pos x="428" y="123"/>
                </a:cxn>
                <a:cxn ang="0">
                  <a:pos x="421" y="121"/>
                </a:cxn>
                <a:cxn ang="0">
                  <a:pos x="414" y="120"/>
                </a:cxn>
                <a:cxn ang="0">
                  <a:pos x="385" y="164"/>
                </a:cxn>
                <a:cxn ang="0">
                  <a:pos x="355" y="209"/>
                </a:cxn>
                <a:cxn ang="0">
                  <a:pos x="353" y="152"/>
                </a:cxn>
                <a:cxn ang="0">
                  <a:pos x="333" y="87"/>
                </a:cxn>
                <a:cxn ang="0">
                  <a:pos x="316" y="11"/>
                </a:cxn>
                <a:cxn ang="0">
                  <a:pos x="303" y="6"/>
                </a:cxn>
                <a:cxn ang="0">
                  <a:pos x="267" y="1"/>
                </a:cxn>
                <a:cxn ang="0">
                  <a:pos x="228" y="0"/>
                </a:cxn>
                <a:cxn ang="0">
                  <a:pos x="168" y="4"/>
                </a:cxn>
                <a:cxn ang="0">
                  <a:pos x="106" y="20"/>
                </a:cxn>
                <a:cxn ang="0">
                  <a:pos x="55" y="47"/>
                </a:cxn>
                <a:cxn ang="0">
                  <a:pos x="85" y="114"/>
                </a:cxn>
                <a:cxn ang="0">
                  <a:pos x="135" y="99"/>
                </a:cxn>
                <a:cxn ang="0">
                  <a:pos x="194" y="95"/>
                </a:cxn>
                <a:cxn ang="0">
                  <a:pos x="210" y="95"/>
                </a:cxn>
                <a:cxn ang="0">
                  <a:pos x="201" y="114"/>
                </a:cxn>
                <a:cxn ang="0">
                  <a:pos x="180" y="146"/>
                </a:cxn>
                <a:cxn ang="0">
                  <a:pos x="164" y="181"/>
                </a:cxn>
                <a:cxn ang="0">
                  <a:pos x="146" y="247"/>
                </a:cxn>
                <a:cxn ang="0">
                  <a:pos x="130" y="305"/>
                </a:cxn>
                <a:cxn ang="0">
                  <a:pos x="125" y="362"/>
                </a:cxn>
                <a:cxn ang="0">
                  <a:pos x="141" y="400"/>
                </a:cxn>
                <a:cxn ang="0">
                  <a:pos x="127" y="454"/>
                </a:cxn>
                <a:cxn ang="0">
                  <a:pos x="92" y="528"/>
                </a:cxn>
                <a:cxn ang="0">
                  <a:pos x="31" y="613"/>
                </a:cxn>
                <a:cxn ang="0">
                  <a:pos x="0" y="652"/>
                </a:cxn>
                <a:cxn ang="0">
                  <a:pos x="165" y="719"/>
                </a:cxn>
                <a:cxn ang="0">
                  <a:pos x="194" y="683"/>
                </a:cxn>
                <a:cxn ang="0">
                  <a:pos x="238" y="612"/>
                </a:cxn>
                <a:cxn ang="0">
                  <a:pos x="268" y="531"/>
                </a:cxn>
                <a:cxn ang="0">
                  <a:pos x="283" y="487"/>
                </a:cxn>
                <a:cxn ang="0">
                  <a:pos x="300" y="515"/>
                </a:cxn>
                <a:cxn ang="0">
                  <a:pos x="315" y="543"/>
                </a:cxn>
                <a:cxn ang="0">
                  <a:pos x="339" y="614"/>
                </a:cxn>
                <a:cxn ang="0">
                  <a:pos x="355" y="716"/>
                </a:cxn>
                <a:cxn ang="0">
                  <a:pos x="361" y="766"/>
                </a:cxn>
                <a:cxn ang="0">
                  <a:pos x="524" y="696"/>
                </a:cxn>
                <a:cxn ang="0">
                  <a:pos x="513" y="647"/>
                </a:cxn>
                <a:cxn ang="0">
                  <a:pos x="486" y="563"/>
                </a:cxn>
                <a:cxn ang="0">
                  <a:pos x="453" y="487"/>
                </a:cxn>
                <a:cxn ang="0">
                  <a:pos x="417" y="422"/>
                </a:cxn>
                <a:cxn ang="0">
                  <a:pos x="386" y="369"/>
                </a:cxn>
                <a:cxn ang="0">
                  <a:pos x="408" y="344"/>
                </a:cxn>
                <a:cxn ang="0">
                  <a:pos x="422" y="319"/>
                </a:cxn>
                <a:cxn ang="0">
                  <a:pos x="433" y="285"/>
                </a:cxn>
                <a:cxn ang="0">
                  <a:pos x="442" y="251"/>
                </a:cxn>
              </a:cxnLst>
              <a:rect l="0" t="0" r="r" b="b"/>
              <a:pathLst>
                <a:path w="644" h="766">
                  <a:moveTo>
                    <a:pt x="442" y="251"/>
                  </a:moveTo>
                  <a:lnTo>
                    <a:pt x="453" y="258"/>
                  </a:lnTo>
                  <a:lnTo>
                    <a:pt x="467" y="265"/>
                  </a:lnTo>
                  <a:lnTo>
                    <a:pt x="481" y="271"/>
                  </a:lnTo>
                  <a:lnTo>
                    <a:pt x="496" y="277"/>
                  </a:lnTo>
                  <a:lnTo>
                    <a:pt x="511" y="282"/>
                  </a:lnTo>
                  <a:lnTo>
                    <a:pt x="526" y="286"/>
                  </a:lnTo>
                  <a:lnTo>
                    <a:pt x="541" y="288"/>
                  </a:lnTo>
                  <a:lnTo>
                    <a:pt x="554" y="289"/>
                  </a:lnTo>
                  <a:lnTo>
                    <a:pt x="566" y="289"/>
                  </a:lnTo>
                  <a:lnTo>
                    <a:pt x="577" y="288"/>
                  </a:lnTo>
                  <a:lnTo>
                    <a:pt x="589" y="286"/>
                  </a:lnTo>
                  <a:lnTo>
                    <a:pt x="600" y="283"/>
                  </a:lnTo>
                  <a:lnTo>
                    <a:pt x="611" y="281"/>
                  </a:lnTo>
                  <a:lnTo>
                    <a:pt x="621" y="278"/>
                  </a:lnTo>
                  <a:lnTo>
                    <a:pt x="631" y="273"/>
                  </a:lnTo>
                  <a:lnTo>
                    <a:pt x="641" y="268"/>
                  </a:lnTo>
                  <a:lnTo>
                    <a:pt x="644" y="176"/>
                  </a:lnTo>
                  <a:lnTo>
                    <a:pt x="637" y="180"/>
                  </a:lnTo>
                  <a:lnTo>
                    <a:pt x="630" y="183"/>
                  </a:lnTo>
                  <a:lnTo>
                    <a:pt x="623" y="187"/>
                  </a:lnTo>
                  <a:lnTo>
                    <a:pt x="615" y="189"/>
                  </a:lnTo>
                  <a:lnTo>
                    <a:pt x="607" y="191"/>
                  </a:lnTo>
                  <a:lnTo>
                    <a:pt x="598" y="192"/>
                  </a:lnTo>
                  <a:lnTo>
                    <a:pt x="590" y="194"/>
                  </a:lnTo>
                  <a:lnTo>
                    <a:pt x="581" y="194"/>
                  </a:lnTo>
                  <a:lnTo>
                    <a:pt x="558" y="191"/>
                  </a:lnTo>
                  <a:lnTo>
                    <a:pt x="537" y="186"/>
                  </a:lnTo>
                  <a:lnTo>
                    <a:pt x="517" y="177"/>
                  </a:lnTo>
                  <a:lnTo>
                    <a:pt x="499" y="165"/>
                  </a:lnTo>
                  <a:lnTo>
                    <a:pt x="484" y="150"/>
                  </a:lnTo>
                  <a:lnTo>
                    <a:pt x="471" y="134"/>
                  </a:lnTo>
                  <a:lnTo>
                    <a:pt x="461" y="114"/>
                  </a:lnTo>
                  <a:lnTo>
                    <a:pt x="454" y="93"/>
                  </a:lnTo>
                  <a:lnTo>
                    <a:pt x="451" y="88"/>
                  </a:lnTo>
                  <a:lnTo>
                    <a:pt x="448" y="84"/>
                  </a:lnTo>
                  <a:lnTo>
                    <a:pt x="446" y="81"/>
                  </a:lnTo>
                  <a:lnTo>
                    <a:pt x="445" y="78"/>
                  </a:lnTo>
                  <a:lnTo>
                    <a:pt x="443" y="77"/>
                  </a:lnTo>
                  <a:lnTo>
                    <a:pt x="438" y="92"/>
                  </a:lnTo>
                  <a:lnTo>
                    <a:pt x="432" y="110"/>
                  </a:lnTo>
                  <a:lnTo>
                    <a:pt x="428" y="123"/>
                  </a:lnTo>
                  <a:lnTo>
                    <a:pt x="425" y="129"/>
                  </a:lnTo>
                  <a:lnTo>
                    <a:pt x="424" y="126"/>
                  </a:lnTo>
                  <a:lnTo>
                    <a:pt x="421" y="121"/>
                  </a:lnTo>
                  <a:lnTo>
                    <a:pt x="417" y="118"/>
                  </a:lnTo>
                  <a:lnTo>
                    <a:pt x="416" y="116"/>
                  </a:lnTo>
                  <a:lnTo>
                    <a:pt x="414" y="120"/>
                  </a:lnTo>
                  <a:lnTo>
                    <a:pt x="407" y="131"/>
                  </a:lnTo>
                  <a:lnTo>
                    <a:pt x="397" y="146"/>
                  </a:lnTo>
                  <a:lnTo>
                    <a:pt x="385" y="164"/>
                  </a:lnTo>
                  <a:lnTo>
                    <a:pt x="374" y="181"/>
                  </a:lnTo>
                  <a:lnTo>
                    <a:pt x="363" y="197"/>
                  </a:lnTo>
                  <a:lnTo>
                    <a:pt x="355" y="209"/>
                  </a:lnTo>
                  <a:lnTo>
                    <a:pt x="352" y="213"/>
                  </a:lnTo>
                  <a:lnTo>
                    <a:pt x="352" y="195"/>
                  </a:lnTo>
                  <a:lnTo>
                    <a:pt x="353" y="152"/>
                  </a:lnTo>
                  <a:lnTo>
                    <a:pt x="354" y="110"/>
                  </a:lnTo>
                  <a:lnTo>
                    <a:pt x="355" y="90"/>
                  </a:lnTo>
                  <a:lnTo>
                    <a:pt x="333" y="87"/>
                  </a:lnTo>
                  <a:lnTo>
                    <a:pt x="316" y="11"/>
                  </a:lnTo>
                  <a:lnTo>
                    <a:pt x="316" y="11"/>
                  </a:lnTo>
                  <a:lnTo>
                    <a:pt x="316" y="11"/>
                  </a:lnTo>
                  <a:lnTo>
                    <a:pt x="315" y="11"/>
                  </a:lnTo>
                  <a:lnTo>
                    <a:pt x="315" y="9"/>
                  </a:lnTo>
                  <a:lnTo>
                    <a:pt x="303" y="6"/>
                  </a:lnTo>
                  <a:lnTo>
                    <a:pt x="292" y="4"/>
                  </a:lnTo>
                  <a:lnTo>
                    <a:pt x="279" y="2"/>
                  </a:lnTo>
                  <a:lnTo>
                    <a:pt x="267" y="1"/>
                  </a:lnTo>
                  <a:lnTo>
                    <a:pt x="254" y="0"/>
                  </a:lnTo>
                  <a:lnTo>
                    <a:pt x="240" y="0"/>
                  </a:lnTo>
                  <a:lnTo>
                    <a:pt x="228" y="0"/>
                  </a:lnTo>
                  <a:lnTo>
                    <a:pt x="214" y="0"/>
                  </a:lnTo>
                  <a:lnTo>
                    <a:pt x="191" y="1"/>
                  </a:lnTo>
                  <a:lnTo>
                    <a:pt x="168" y="4"/>
                  </a:lnTo>
                  <a:lnTo>
                    <a:pt x="146" y="7"/>
                  </a:lnTo>
                  <a:lnTo>
                    <a:pt x="125" y="13"/>
                  </a:lnTo>
                  <a:lnTo>
                    <a:pt x="106" y="20"/>
                  </a:lnTo>
                  <a:lnTo>
                    <a:pt x="87" y="28"/>
                  </a:lnTo>
                  <a:lnTo>
                    <a:pt x="70" y="37"/>
                  </a:lnTo>
                  <a:lnTo>
                    <a:pt x="55" y="47"/>
                  </a:lnTo>
                  <a:lnTo>
                    <a:pt x="55" y="129"/>
                  </a:lnTo>
                  <a:lnTo>
                    <a:pt x="69" y="121"/>
                  </a:lnTo>
                  <a:lnTo>
                    <a:pt x="85" y="114"/>
                  </a:lnTo>
                  <a:lnTo>
                    <a:pt x="101" y="108"/>
                  </a:lnTo>
                  <a:lnTo>
                    <a:pt x="118" y="104"/>
                  </a:lnTo>
                  <a:lnTo>
                    <a:pt x="135" y="99"/>
                  </a:lnTo>
                  <a:lnTo>
                    <a:pt x="155" y="97"/>
                  </a:lnTo>
                  <a:lnTo>
                    <a:pt x="175" y="96"/>
                  </a:lnTo>
                  <a:lnTo>
                    <a:pt x="194" y="95"/>
                  </a:lnTo>
                  <a:lnTo>
                    <a:pt x="200" y="95"/>
                  </a:lnTo>
                  <a:lnTo>
                    <a:pt x="206" y="95"/>
                  </a:lnTo>
                  <a:lnTo>
                    <a:pt x="210" y="95"/>
                  </a:lnTo>
                  <a:lnTo>
                    <a:pt x="216" y="95"/>
                  </a:lnTo>
                  <a:lnTo>
                    <a:pt x="208" y="104"/>
                  </a:lnTo>
                  <a:lnTo>
                    <a:pt x="201" y="114"/>
                  </a:lnTo>
                  <a:lnTo>
                    <a:pt x="194" y="125"/>
                  </a:lnTo>
                  <a:lnTo>
                    <a:pt x="187" y="135"/>
                  </a:lnTo>
                  <a:lnTo>
                    <a:pt x="180" y="146"/>
                  </a:lnTo>
                  <a:lnTo>
                    <a:pt x="175" y="157"/>
                  </a:lnTo>
                  <a:lnTo>
                    <a:pt x="169" y="169"/>
                  </a:lnTo>
                  <a:lnTo>
                    <a:pt x="164" y="181"/>
                  </a:lnTo>
                  <a:lnTo>
                    <a:pt x="155" y="205"/>
                  </a:lnTo>
                  <a:lnTo>
                    <a:pt x="149" y="226"/>
                  </a:lnTo>
                  <a:lnTo>
                    <a:pt x="146" y="247"/>
                  </a:lnTo>
                  <a:lnTo>
                    <a:pt x="146" y="270"/>
                  </a:lnTo>
                  <a:lnTo>
                    <a:pt x="137" y="287"/>
                  </a:lnTo>
                  <a:lnTo>
                    <a:pt x="130" y="305"/>
                  </a:lnTo>
                  <a:lnTo>
                    <a:pt x="125" y="324"/>
                  </a:lnTo>
                  <a:lnTo>
                    <a:pt x="124" y="344"/>
                  </a:lnTo>
                  <a:lnTo>
                    <a:pt x="125" y="362"/>
                  </a:lnTo>
                  <a:lnTo>
                    <a:pt x="129" y="376"/>
                  </a:lnTo>
                  <a:lnTo>
                    <a:pt x="134" y="388"/>
                  </a:lnTo>
                  <a:lnTo>
                    <a:pt x="141" y="400"/>
                  </a:lnTo>
                  <a:lnTo>
                    <a:pt x="137" y="418"/>
                  </a:lnTo>
                  <a:lnTo>
                    <a:pt x="132" y="437"/>
                  </a:lnTo>
                  <a:lnTo>
                    <a:pt x="127" y="454"/>
                  </a:lnTo>
                  <a:lnTo>
                    <a:pt x="122" y="471"/>
                  </a:lnTo>
                  <a:lnTo>
                    <a:pt x="109" y="499"/>
                  </a:lnTo>
                  <a:lnTo>
                    <a:pt x="92" y="528"/>
                  </a:lnTo>
                  <a:lnTo>
                    <a:pt x="71" y="559"/>
                  </a:lnTo>
                  <a:lnTo>
                    <a:pt x="50" y="587"/>
                  </a:lnTo>
                  <a:lnTo>
                    <a:pt x="31" y="613"/>
                  </a:lnTo>
                  <a:lnTo>
                    <a:pt x="15" y="634"/>
                  </a:lnTo>
                  <a:lnTo>
                    <a:pt x="4" y="647"/>
                  </a:lnTo>
                  <a:lnTo>
                    <a:pt x="0" y="652"/>
                  </a:lnTo>
                  <a:lnTo>
                    <a:pt x="195" y="764"/>
                  </a:lnTo>
                  <a:lnTo>
                    <a:pt x="163" y="721"/>
                  </a:lnTo>
                  <a:lnTo>
                    <a:pt x="165" y="719"/>
                  </a:lnTo>
                  <a:lnTo>
                    <a:pt x="172" y="711"/>
                  </a:lnTo>
                  <a:lnTo>
                    <a:pt x="181" y="699"/>
                  </a:lnTo>
                  <a:lnTo>
                    <a:pt x="194" y="683"/>
                  </a:lnTo>
                  <a:lnTo>
                    <a:pt x="208" y="664"/>
                  </a:lnTo>
                  <a:lnTo>
                    <a:pt x="223" y="639"/>
                  </a:lnTo>
                  <a:lnTo>
                    <a:pt x="238" y="612"/>
                  </a:lnTo>
                  <a:lnTo>
                    <a:pt x="252" y="582"/>
                  </a:lnTo>
                  <a:lnTo>
                    <a:pt x="261" y="558"/>
                  </a:lnTo>
                  <a:lnTo>
                    <a:pt x="268" y="531"/>
                  </a:lnTo>
                  <a:lnTo>
                    <a:pt x="274" y="505"/>
                  </a:lnTo>
                  <a:lnTo>
                    <a:pt x="277" y="478"/>
                  </a:lnTo>
                  <a:lnTo>
                    <a:pt x="283" y="487"/>
                  </a:lnTo>
                  <a:lnTo>
                    <a:pt x="289" y="497"/>
                  </a:lnTo>
                  <a:lnTo>
                    <a:pt x="294" y="506"/>
                  </a:lnTo>
                  <a:lnTo>
                    <a:pt x="300" y="515"/>
                  </a:lnTo>
                  <a:lnTo>
                    <a:pt x="306" y="524"/>
                  </a:lnTo>
                  <a:lnTo>
                    <a:pt x="310" y="533"/>
                  </a:lnTo>
                  <a:lnTo>
                    <a:pt x="315" y="543"/>
                  </a:lnTo>
                  <a:lnTo>
                    <a:pt x="320" y="552"/>
                  </a:lnTo>
                  <a:lnTo>
                    <a:pt x="330" y="581"/>
                  </a:lnTo>
                  <a:lnTo>
                    <a:pt x="339" y="614"/>
                  </a:lnTo>
                  <a:lnTo>
                    <a:pt x="346" y="650"/>
                  </a:lnTo>
                  <a:lnTo>
                    <a:pt x="352" y="684"/>
                  </a:lnTo>
                  <a:lnTo>
                    <a:pt x="355" y="716"/>
                  </a:lnTo>
                  <a:lnTo>
                    <a:pt x="359" y="742"/>
                  </a:lnTo>
                  <a:lnTo>
                    <a:pt x="361" y="759"/>
                  </a:lnTo>
                  <a:lnTo>
                    <a:pt x="361" y="766"/>
                  </a:lnTo>
                  <a:lnTo>
                    <a:pt x="578" y="706"/>
                  </a:lnTo>
                  <a:lnTo>
                    <a:pt x="526" y="699"/>
                  </a:lnTo>
                  <a:lnTo>
                    <a:pt x="524" y="696"/>
                  </a:lnTo>
                  <a:lnTo>
                    <a:pt x="522" y="685"/>
                  </a:lnTo>
                  <a:lnTo>
                    <a:pt x="519" y="668"/>
                  </a:lnTo>
                  <a:lnTo>
                    <a:pt x="513" y="647"/>
                  </a:lnTo>
                  <a:lnTo>
                    <a:pt x="505" y="622"/>
                  </a:lnTo>
                  <a:lnTo>
                    <a:pt x="497" y="593"/>
                  </a:lnTo>
                  <a:lnTo>
                    <a:pt x="486" y="563"/>
                  </a:lnTo>
                  <a:lnTo>
                    <a:pt x="474" y="532"/>
                  </a:lnTo>
                  <a:lnTo>
                    <a:pt x="465" y="510"/>
                  </a:lnTo>
                  <a:lnTo>
                    <a:pt x="453" y="487"/>
                  </a:lnTo>
                  <a:lnTo>
                    <a:pt x="442" y="464"/>
                  </a:lnTo>
                  <a:lnTo>
                    <a:pt x="430" y="442"/>
                  </a:lnTo>
                  <a:lnTo>
                    <a:pt x="417" y="422"/>
                  </a:lnTo>
                  <a:lnTo>
                    <a:pt x="406" y="402"/>
                  </a:lnTo>
                  <a:lnTo>
                    <a:pt x="396" y="384"/>
                  </a:lnTo>
                  <a:lnTo>
                    <a:pt x="386" y="369"/>
                  </a:lnTo>
                  <a:lnTo>
                    <a:pt x="394" y="359"/>
                  </a:lnTo>
                  <a:lnTo>
                    <a:pt x="402" y="351"/>
                  </a:lnTo>
                  <a:lnTo>
                    <a:pt x="408" y="344"/>
                  </a:lnTo>
                  <a:lnTo>
                    <a:pt x="413" y="336"/>
                  </a:lnTo>
                  <a:lnTo>
                    <a:pt x="417" y="328"/>
                  </a:lnTo>
                  <a:lnTo>
                    <a:pt x="422" y="319"/>
                  </a:lnTo>
                  <a:lnTo>
                    <a:pt x="425" y="308"/>
                  </a:lnTo>
                  <a:lnTo>
                    <a:pt x="431" y="294"/>
                  </a:lnTo>
                  <a:lnTo>
                    <a:pt x="433" y="285"/>
                  </a:lnTo>
                  <a:lnTo>
                    <a:pt x="437" y="272"/>
                  </a:lnTo>
                  <a:lnTo>
                    <a:pt x="439" y="260"/>
                  </a:lnTo>
                  <a:lnTo>
                    <a:pt x="442" y="251"/>
                  </a:lnTo>
                  <a:close/>
                </a:path>
              </a:pathLst>
            </a:custGeom>
            <a:grpFill/>
            <a:ln w="9525">
              <a:noFill/>
              <a:round/>
              <a:headEnd/>
              <a:tailEnd/>
            </a:ln>
          </p:spPr>
          <p:txBody>
            <a:bodyPr/>
            <a:lstStyle/>
            <a:p>
              <a:pPr>
                <a:defRPr/>
              </a:pPr>
              <a:endParaRPr lang="en-US"/>
            </a:p>
          </p:txBody>
        </p:sp>
        <p:sp>
          <p:nvSpPr>
            <p:cNvPr id="16" name="Freeform 13"/>
            <p:cNvSpPr>
              <a:spLocks/>
            </p:cNvSpPr>
            <p:nvPr/>
          </p:nvSpPr>
          <p:spPr bwMode="auto">
            <a:xfrm>
              <a:off x="6645275" y="5195591"/>
              <a:ext cx="47625" cy="31750"/>
            </a:xfrm>
            <a:custGeom>
              <a:avLst/>
              <a:gdLst/>
              <a:ahLst/>
              <a:cxnLst>
                <a:cxn ang="0">
                  <a:pos x="53" y="40"/>
                </a:cxn>
                <a:cxn ang="0">
                  <a:pos x="60" y="20"/>
                </a:cxn>
                <a:cxn ang="0">
                  <a:pos x="42" y="19"/>
                </a:cxn>
                <a:cxn ang="0">
                  <a:pos x="42" y="16"/>
                </a:cxn>
                <a:cxn ang="0">
                  <a:pos x="40" y="12"/>
                </a:cxn>
                <a:cxn ang="0">
                  <a:pos x="38" y="10"/>
                </a:cxn>
                <a:cxn ang="0">
                  <a:pos x="35" y="8"/>
                </a:cxn>
                <a:cxn ang="0">
                  <a:pos x="31" y="8"/>
                </a:cxn>
                <a:cxn ang="0">
                  <a:pos x="28" y="8"/>
                </a:cxn>
                <a:cxn ang="0">
                  <a:pos x="24" y="9"/>
                </a:cxn>
                <a:cxn ang="0">
                  <a:pos x="21" y="11"/>
                </a:cxn>
                <a:cxn ang="0">
                  <a:pos x="8" y="0"/>
                </a:cxn>
                <a:cxn ang="0">
                  <a:pos x="0" y="18"/>
                </a:cxn>
                <a:cxn ang="0">
                  <a:pos x="17" y="18"/>
                </a:cxn>
                <a:cxn ang="0">
                  <a:pos x="17" y="23"/>
                </a:cxn>
                <a:cxn ang="0">
                  <a:pos x="20" y="26"/>
                </a:cxn>
                <a:cxn ang="0">
                  <a:pos x="22" y="28"/>
                </a:cxn>
                <a:cxn ang="0">
                  <a:pos x="25" y="31"/>
                </a:cxn>
                <a:cxn ang="0">
                  <a:pos x="29" y="32"/>
                </a:cxn>
                <a:cxn ang="0">
                  <a:pos x="32" y="31"/>
                </a:cxn>
                <a:cxn ang="0">
                  <a:pos x="36" y="30"/>
                </a:cxn>
                <a:cxn ang="0">
                  <a:pos x="39" y="27"/>
                </a:cxn>
                <a:cxn ang="0">
                  <a:pos x="53" y="40"/>
                </a:cxn>
              </a:cxnLst>
              <a:rect l="0" t="0" r="r" b="b"/>
              <a:pathLst>
                <a:path w="60" h="40">
                  <a:moveTo>
                    <a:pt x="53" y="40"/>
                  </a:moveTo>
                  <a:lnTo>
                    <a:pt x="60" y="20"/>
                  </a:lnTo>
                  <a:lnTo>
                    <a:pt x="42" y="19"/>
                  </a:lnTo>
                  <a:lnTo>
                    <a:pt x="42" y="16"/>
                  </a:lnTo>
                  <a:lnTo>
                    <a:pt x="40" y="12"/>
                  </a:lnTo>
                  <a:lnTo>
                    <a:pt x="38" y="10"/>
                  </a:lnTo>
                  <a:lnTo>
                    <a:pt x="35" y="8"/>
                  </a:lnTo>
                  <a:lnTo>
                    <a:pt x="31" y="8"/>
                  </a:lnTo>
                  <a:lnTo>
                    <a:pt x="28" y="8"/>
                  </a:lnTo>
                  <a:lnTo>
                    <a:pt x="24" y="9"/>
                  </a:lnTo>
                  <a:lnTo>
                    <a:pt x="21" y="11"/>
                  </a:lnTo>
                  <a:lnTo>
                    <a:pt x="8" y="0"/>
                  </a:lnTo>
                  <a:lnTo>
                    <a:pt x="0" y="18"/>
                  </a:lnTo>
                  <a:lnTo>
                    <a:pt x="17" y="18"/>
                  </a:lnTo>
                  <a:lnTo>
                    <a:pt x="17" y="23"/>
                  </a:lnTo>
                  <a:lnTo>
                    <a:pt x="20" y="26"/>
                  </a:lnTo>
                  <a:lnTo>
                    <a:pt x="22" y="28"/>
                  </a:lnTo>
                  <a:lnTo>
                    <a:pt x="25" y="31"/>
                  </a:lnTo>
                  <a:lnTo>
                    <a:pt x="29" y="32"/>
                  </a:lnTo>
                  <a:lnTo>
                    <a:pt x="32" y="31"/>
                  </a:lnTo>
                  <a:lnTo>
                    <a:pt x="36" y="30"/>
                  </a:lnTo>
                  <a:lnTo>
                    <a:pt x="39" y="27"/>
                  </a:lnTo>
                  <a:lnTo>
                    <a:pt x="53" y="40"/>
                  </a:lnTo>
                  <a:close/>
                </a:path>
              </a:pathLst>
            </a:custGeom>
            <a:grpFill/>
            <a:ln w="9525">
              <a:noFill/>
              <a:round/>
              <a:headEnd/>
              <a:tailEnd/>
            </a:ln>
          </p:spPr>
          <p:txBody>
            <a:bodyPr/>
            <a:lstStyle/>
            <a:p>
              <a:pPr>
                <a:defRPr/>
              </a:pPr>
              <a:endParaRPr lang="en-US"/>
            </a:p>
          </p:txBody>
        </p:sp>
      </p:grpSp>
      <p:pic>
        <p:nvPicPr>
          <p:cNvPr id="104455" name="Picture 23" descr="icf4s"/>
          <p:cNvPicPr>
            <a:picLocks noChangeAspect="1" noChangeArrowheads="1"/>
          </p:cNvPicPr>
          <p:nvPr/>
        </p:nvPicPr>
        <p:blipFill>
          <a:blip r:embed="rId2" cstate="print"/>
          <a:srcRect/>
          <a:stretch>
            <a:fillRect/>
          </a:stretch>
        </p:blipFill>
        <p:spPr bwMode="auto">
          <a:xfrm>
            <a:off x="2198688" y="468313"/>
            <a:ext cx="180975" cy="609600"/>
          </a:xfrm>
          <a:prstGeom prst="rect">
            <a:avLst/>
          </a:prstGeom>
          <a:noFill/>
          <a:ln w="9525">
            <a:noFill/>
            <a:miter lim="800000"/>
            <a:headEnd/>
            <a:tailEnd/>
          </a:ln>
        </p:spPr>
      </p:pic>
      <p:pic>
        <p:nvPicPr>
          <p:cNvPr id="104456" name="Picture 24" descr="f320_f420sm"/>
          <p:cNvPicPr>
            <a:picLocks noChangeAspect="1" noChangeArrowheads="1"/>
          </p:cNvPicPr>
          <p:nvPr/>
        </p:nvPicPr>
        <p:blipFill>
          <a:blip r:embed="rId3" cstate="print"/>
          <a:srcRect/>
          <a:stretch>
            <a:fillRect/>
          </a:stretch>
        </p:blipFill>
        <p:spPr bwMode="auto">
          <a:xfrm>
            <a:off x="2660650" y="773113"/>
            <a:ext cx="669925" cy="277812"/>
          </a:xfrm>
          <a:prstGeom prst="rect">
            <a:avLst/>
          </a:prstGeom>
          <a:noFill/>
          <a:ln w="9525">
            <a:noFill/>
            <a:miter lim="800000"/>
            <a:headEnd/>
            <a:tailEnd/>
          </a:ln>
        </p:spPr>
      </p:pic>
      <p:grpSp>
        <p:nvGrpSpPr>
          <p:cNvPr id="104457" name="Group 62"/>
          <p:cNvGrpSpPr>
            <a:grpSpLocks/>
          </p:cNvGrpSpPr>
          <p:nvPr/>
        </p:nvGrpSpPr>
        <p:grpSpPr bwMode="auto">
          <a:xfrm>
            <a:off x="6515100" y="5135563"/>
            <a:ext cx="447675" cy="806450"/>
            <a:chOff x="5773738" y="2833688"/>
            <a:chExt cx="584200" cy="1439863"/>
          </a:xfrm>
        </p:grpSpPr>
        <p:sp>
          <p:nvSpPr>
            <p:cNvPr id="104516" name="Line 17"/>
            <p:cNvSpPr>
              <a:spLocks noChangeShapeType="1"/>
            </p:cNvSpPr>
            <p:nvPr/>
          </p:nvSpPr>
          <p:spPr bwMode="auto">
            <a:xfrm flipH="1">
              <a:off x="6210300" y="3340101"/>
              <a:ext cx="63500" cy="0"/>
            </a:xfrm>
            <a:prstGeom prst="line">
              <a:avLst/>
            </a:prstGeom>
            <a:noFill/>
            <a:ln w="25400">
              <a:solidFill>
                <a:srgbClr val="000000"/>
              </a:solidFill>
              <a:round/>
              <a:headEnd/>
              <a:tailEnd/>
            </a:ln>
          </p:spPr>
          <p:txBody>
            <a:bodyPr/>
            <a:lstStyle/>
            <a:p>
              <a:endParaRPr lang="en-CA"/>
            </a:p>
          </p:txBody>
        </p:sp>
        <p:sp>
          <p:nvSpPr>
            <p:cNvPr id="104517" name="Line 18"/>
            <p:cNvSpPr>
              <a:spLocks noChangeShapeType="1"/>
            </p:cNvSpPr>
            <p:nvPr/>
          </p:nvSpPr>
          <p:spPr bwMode="auto">
            <a:xfrm flipH="1" flipV="1">
              <a:off x="6240463" y="2833688"/>
              <a:ext cx="1587" cy="292100"/>
            </a:xfrm>
            <a:prstGeom prst="line">
              <a:avLst/>
            </a:prstGeom>
            <a:noFill/>
            <a:ln w="25400">
              <a:solidFill>
                <a:srgbClr val="000000"/>
              </a:solidFill>
              <a:round/>
              <a:headEnd/>
              <a:tailEnd/>
            </a:ln>
          </p:spPr>
          <p:txBody>
            <a:bodyPr/>
            <a:lstStyle/>
            <a:p>
              <a:endParaRPr lang="en-CA"/>
            </a:p>
          </p:txBody>
        </p:sp>
        <p:sp>
          <p:nvSpPr>
            <p:cNvPr id="104518" name="Line 19"/>
            <p:cNvSpPr>
              <a:spLocks noChangeShapeType="1"/>
            </p:cNvSpPr>
            <p:nvPr/>
          </p:nvSpPr>
          <p:spPr bwMode="auto">
            <a:xfrm flipH="1" flipV="1">
              <a:off x="6269038" y="3121026"/>
              <a:ext cx="88900" cy="1152525"/>
            </a:xfrm>
            <a:prstGeom prst="line">
              <a:avLst/>
            </a:prstGeom>
            <a:noFill/>
            <a:ln w="25400">
              <a:solidFill>
                <a:srgbClr val="000000"/>
              </a:solidFill>
              <a:round/>
              <a:headEnd/>
              <a:tailEnd/>
            </a:ln>
          </p:spPr>
          <p:txBody>
            <a:bodyPr/>
            <a:lstStyle/>
            <a:p>
              <a:endParaRPr lang="en-CA"/>
            </a:p>
          </p:txBody>
        </p:sp>
        <p:sp>
          <p:nvSpPr>
            <p:cNvPr id="104519" name="Line 20"/>
            <p:cNvSpPr>
              <a:spLocks noChangeShapeType="1"/>
            </p:cNvSpPr>
            <p:nvPr/>
          </p:nvSpPr>
          <p:spPr bwMode="auto">
            <a:xfrm flipH="1">
              <a:off x="6132513" y="3121026"/>
              <a:ext cx="88900" cy="1152525"/>
            </a:xfrm>
            <a:prstGeom prst="line">
              <a:avLst/>
            </a:prstGeom>
            <a:noFill/>
            <a:ln w="25400">
              <a:solidFill>
                <a:srgbClr val="000000"/>
              </a:solidFill>
              <a:round/>
              <a:headEnd/>
              <a:tailEnd/>
            </a:ln>
          </p:spPr>
          <p:txBody>
            <a:bodyPr/>
            <a:lstStyle/>
            <a:p>
              <a:endParaRPr lang="en-CA"/>
            </a:p>
          </p:txBody>
        </p:sp>
        <p:sp>
          <p:nvSpPr>
            <p:cNvPr id="104520" name="Line 21"/>
            <p:cNvSpPr>
              <a:spLocks noChangeShapeType="1"/>
            </p:cNvSpPr>
            <p:nvPr/>
          </p:nvSpPr>
          <p:spPr bwMode="auto">
            <a:xfrm flipH="1">
              <a:off x="6135688" y="4246563"/>
              <a:ext cx="211137" cy="0"/>
            </a:xfrm>
            <a:prstGeom prst="line">
              <a:avLst/>
            </a:prstGeom>
            <a:noFill/>
            <a:ln w="25400">
              <a:solidFill>
                <a:srgbClr val="000000"/>
              </a:solidFill>
              <a:round/>
              <a:headEnd/>
              <a:tailEnd/>
            </a:ln>
          </p:spPr>
          <p:txBody>
            <a:bodyPr/>
            <a:lstStyle/>
            <a:p>
              <a:endParaRPr lang="en-CA"/>
            </a:p>
          </p:txBody>
        </p:sp>
        <p:sp>
          <p:nvSpPr>
            <p:cNvPr id="104521" name="Line 22"/>
            <p:cNvSpPr>
              <a:spLocks noChangeShapeType="1"/>
            </p:cNvSpPr>
            <p:nvPr/>
          </p:nvSpPr>
          <p:spPr bwMode="auto">
            <a:xfrm flipH="1">
              <a:off x="6157913" y="3932238"/>
              <a:ext cx="163512" cy="0"/>
            </a:xfrm>
            <a:prstGeom prst="line">
              <a:avLst/>
            </a:prstGeom>
            <a:noFill/>
            <a:ln w="25400">
              <a:solidFill>
                <a:srgbClr val="000000"/>
              </a:solidFill>
              <a:round/>
              <a:headEnd/>
              <a:tailEnd/>
            </a:ln>
          </p:spPr>
          <p:txBody>
            <a:bodyPr/>
            <a:lstStyle/>
            <a:p>
              <a:endParaRPr lang="en-CA"/>
            </a:p>
          </p:txBody>
        </p:sp>
        <p:sp>
          <p:nvSpPr>
            <p:cNvPr id="104522" name="Line 23"/>
            <p:cNvSpPr>
              <a:spLocks noChangeShapeType="1"/>
            </p:cNvSpPr>
            <p:nvPr/>
          </p:nvSpPr>
          <p:spPr bwMode="auto">
            <a:xfrm flipH="1">
              <a:off x="6134100" y="3937001"/>
              <a:ext cx="188912" cy="317500"/>
            </a:xfrm>
            <a:prstGeom prst="line">
              <a:avLst/>
            </a:prstGeom>
            <a:noFill/>
            <a:ln w="12700">
              <a:solidFill>
                <a:srgbClr val="000000"/>
              </a:solidFill>
              <a:round/>
              <a:headEnd/>
              <a:tailEnd/>
            </a:ln>
          </p:spPr>
          <p:txBody>
            <a:bodyPr/>
            <a:lstStyle/>
            <a:p>
              <a:endParaRPr lang="en-CA"/>
            </a:p>
          </p:txBody>
        </p:sp>
        <p:sp>
          <p:nvSpPr>
            <p:cNvPr id="104523" name="Line 24"/>
            <p:cNvSpPr>
              <a:spLocks noChangeShapeType="1"/>
            </p:cNvSpPr>
            <p:nvPr/>
          </p:nvSpPr>
          <p:spPr bwMode="auto">
            <a:xfrm flipH="1" flipV="1">
              <a:off x="6154738" y="3932238"/>
              <a:ext cx="184150" cy="319088"/>
            </a:xfrm>
            <a:prstGeom prst="line">
              <a:avLst/>
            </a:prstGeom>
            <a:noFill/>
            <a:ln w="12700">
              <a:solidFill>
                <a:srgbClr val="000000"/>
              </a:solidFill>
              <a:round/>
              <a:headEnd/>
              <a:tailEnd/>
            </a:ln>
          </p:spPr>
          <p:txBody>
            <a:bodyPr/>
            <a:lstStyle/>
            <a:p>
              <a:endParaRPr lang="en-CA"/>
            </a:p>
          </p:txBody>
        </p:sp>
        <p:sp>
          <p:nvSpPr>
            <p:cNvPr id="104524" name="Line 25"/>
            <p:cNvSpPr>
              <a:spLocks noChangeShapeType="1"/>
            </p:cNvSpPr>
            <p:nvPr/>
          </p:nvSpPr>
          <p:spPr bwMode="auto">
            <a:xfrm flipH="1">
              <a:off x="6184900" y="3622676"/>
              <a:ext cx="115887" cy="1588"/>
            </a:xfrm>
            <a:prstGeom prst="line">
              <a:avLst/>
            </a:prstGeom>
            <a:noFill/>
            <a:ln w="25400">
              <a:solidFill>
                <a:srgbClr val="000000"/>
              </a:solidFill>
              <a:round/>
              <a:headEnd/>
              <a:tailEnd/>
            </a:ln>
          </p:spPr>
          <p:txBody>
            <a:bodyPr/>
            <a:lstStyle/>
            <a:p>
              <a:endParaRPr lang="en-CA"/>
            </a:p>
          </p:txBody>
        </p:sp>
        <p:sp>
          <p:nvSpPr>
            <p:cNvPr id="104525" name="Line 26"/>
            <p:cNvSpPr>
              <a:spLocks noChangeShapeType="1"/>
            </p:cNvSpPr>
            <p:nvPr/>
          </p:nvSpPr>
          <p:spPr bwMode="auto">
            <a:xfrm flipH="1">
              <a:off x="6164263" y="3622676"/>
              <a:ext cx="136525" cy="304800"/>
            </a:xfrm>
            <a:prstGeom prst="line">
              <a:avLst/>
            </a:prstGeom>
            <a:noFill/>
            <a:ln w="12700">
              <a:solidFill>
                <a:srgbClr val="000000"/>
              </a:solidFill>
              <a:round/>
              <a:headEnd/>
              <a:tailEnd/>
            </a:ln>
          </p:spPr>
          <p:txBody>
            <a:bodyPr/>
            <a:lstStyle/>
            <a:p>
              <a:endParaRPr lang="en-CA"/>
            </a:p>
          </p:txBody>
        </p:sp>
        <p:sp>
          <p:nvSpPr>
            <p:cNvPr id="104526" name="Line 27"/>
            <p:cNvSpPr>
              <a:spLocks noChangeShapeType="1"/>
            </p:cNvSpPr>
            <p:nvPr/>
          </p:nvSpPr>
          <p:spPr bwMode="auto">
            <a:xfrm flipH="1" flipV="1">
              <a:off x="6184900" y="3622676"/>
              <a:ext cx="141287" cy="301625"/>
            </a:xfrm>
            <a:prstGeom prst="line">
              <a:avLst/>
            </a:prstGeom>
            <a:noFill/>
            <a:ln w="12700">
              <a:solidFill>
                <a:srgbClr val="000000"/>
              </a:solidFill>
              <a:round/>
              <a:headEnd/>
              <a:tailEnd/>
            </a:ln>
          </p:spPr>
          <p:txBody>
            <a:bodyPr/>
            <a:lstStyle/>
            <a:p>
              <a:endParaRPr lang="en-CA"/>
            </a:p>
          </p:txBody>
        </p:sp>
        <p:sp>
          <p:nvSpPr>
            <p:cNvPr id="104527" name="Line 28"/>
            <p:cNvSpPr>
              <a:spLocks noChangeShapeType="1"/>
            </p:cNvSpPr>
            <p:nvPr/>
          </p:nvSpPr>
          <p:spPr bwMode="auto">
            <a:xfrm flipH="1">
              <a:off x="6180138" y="3340101"/>
              <a:ext cx="104775" cy="282575"/>
            </a:xfrm>
            <a:prstGeom prst="line">
              <a:avLst/>
            </a:prstGeom>
            <a:noFill/>
            <a:ln w="12700">
              <a:solidFill>
                <a:srgbClr val="000000"/>
              </a:solidFill>
              <a:round/>
              <a:headEnd/>
              <a:tailEnd/>
            </a:ln>
          </p:spPr>
          <p:txBody>
            <a:bodyPr/>
            <a:lstStyle/>
            <a:p>
              <a:endParaRPr lang="en-CA"/>
            </a:p>
          </p:txBody>
        </p:sp>
        <p:sp>
          <p:nvSpPr>
            <p:cNvPr id="104528" name="Line 29"/>
            <p:cNvSpPr>
              <a:spLocks noChangeShapeType="1"/>
            </p:cNvSpPr>
            <p:nvPr/>
          </p:nvSpPr>
          <p:spPr bwMode="auto">
            <a:xfrm flipH="1" flipV="1">
              <a:off x="6205538" y="3335338"/>
              <a:ext cx="100012" cy="287338"/>
            </a:xfrm>
            <a:prstGeom prst="line">
              <a:avLst/>
            </a:prstGeom>
            <a:noFill/>
            <a:ln w="12700">
              <a:solidFill>
                <a:srgbClr val="000000"/>
              </a:solidFill>
              <a:round/>
              <a:headEnd/>
              <a:tailEnd/>
            </a:ln>
          </p:spPr>
          <p:txBody>
            <a:bodyPr/>
            <a:lstStyle/>
            <a:p>
              <a:endParaRPr lang="en-CA"/>
            </a:p>
          </p:txBody>
        </p:sp>
        <p:sp>
          <p:nvSpPr>
            <p:cNvPr id="104529" name="Line 30"/>
            <p:cNvSpPr>
              <a:spLocks noChangeShapeType="1"/>
            </p:cNvSpPr>
            <p:nvPr/>
          </p:nvSpPr>
          <p:spPr bwMode="auto">
            <a:xfrm flipH="1" flipV="1">
              <a:off x="6221413" y="3125788"/>
              <a:ext cx="63500" cy="214313"/>
            </a:xfrm>
            <a:prstGeom prst="line">
              <a:avLst/>
            </a:prstGeom>
            <a:noFill/>
            <a:ln w="12700">
              <a:solidFill>
                <a:srgbClr val="000000"/>
              </a:solidFill>
              <a:round/>
              <a:headEnd/>
              <a:tailEnd/>
            </a:ln>
          </p:spPr>
          <p:txBody>
            <a:bodyPr/>
            <a:lstStyle/>
            <a:p>
              <a:endParaRPr lang="en-CA"/>
            </a:p>
          </p:txBody>
        </p:sp>
        <p:sp>
          <p:nvSpPr>
            <p:cNvPr id="104530" name="Line 31"/>
            <p:cNvSpPr>
              <a:spLocks noChangeShapeType="1"/>
            </p:cNvSpPr>
            <p:nvPr/>
          </p:nvSpPr>
          <p:spPr bwMode="auto">
            <a:xfrm flipH="1">
              <a:off x="6132513" y="2916238"/>
              <a:ext cx="106362" cy="0"/>
            </a:xfrm>
            <a:prstGeom prst="line">
              <a:avLst/>
            </a:prstGeom>
            <a:noFill/>
            <a:ln w="9525">
              <a:solidFill>
                <a:schemeClr val="tx1"/>
              </a:solidFill>
              <a:round/>
              <a:headEnd/>
              <a:tailEnd/>
            </a:ln>
          </p:spPr>
          <p:txBody>
            <a:bodyPr wrap="none" anchor="ctr"/>
            <a:lstStyle/>
            <a:p>
              <a:endParaRPr lang="en-CA"/>
            </a:p>
          </p:txBody>
        </p:sp>
        <p:sp>
          <p:nvSpPr>
            <p:cNvPr id="104531" name="AutoShape 32"/>
            <p:cNvSpPr>
              <a:spLocks noChangeArrowheads="1"/>
            </p:cNvSpPr>
            <p:nvPr/>
          </p:nvSpPr>
          <p:spPr bwMode="auto">
            <a:xfrm flipH="1">
              <a:off x="6072188" y="2833688"/>
              <a:ext cx="60325" cy="180975"/>
            </a:xfrm>
            <a:prstGeom prst="roundRect">
              <a:avLst>
                <a:gd name="adj" fmla="val 16667"/>
              </a:avLst>
            </a:prstGeom>
            <a:noFill/>
            <a:ln w="9525">
              <a:solidFill>
                <a:schemeClr val="tx1"/>
              </a:solidFill>
              <a:round/>
              <a:headEnd/>
              <a:tailEnd/>
            </a:ln>
          </p:spPr>
          <p:txBody>
            <a:bodyPr wrap="none" anchor="ctr"/>
            <a:lstStyle/>
            <a:p>
              <a:endParaRPr lang="en-US"/>
            </a:p>
          </p:txBody>
        </p:sp>
        <p:sp>
          <p:nvSpPr>
            <p:cNvPr id="104532" name="Rectangle 33"/>
            <p:cNvSpPr>
              <a:spLocks noChangeArrowheads="1"/>
            </p:cNvSpPr>
            <p:nvPr/>
          </p:nvSpPr>
          <p:spPr bwMode="auto">
            <a:xfrm flipH="1">
              <a:off x="5773738" y="4000501"/>
              <a:ext cx="298450" cy="258763"/>
            </a:xfrm>
            <a:prstGeom prst="rect">
              <a:avLst/>
            </a:prstGeom>
            <a:solidFill>
              <a:srgbClr val="FFCC00"/>
            </a:solidFill>
            <a:ln w="9525">
              <a:solidFill>
                <a:schemeClr val="tx1"/>
              </a:solidFill>
              <a:miter lim="800000"/>
              <a:headEnd/>
              <a:tailEnd/>
            </a:ln>
          </p:spPr>
          <p:txBody>
            <a:bodyPr wrap="none" anchor="ctr"/>
            <a:lstStyle/>
            <a:p>
              <a:endParaRPr lang="en-US"/>
            </a:p>
          </p:txBody>
        </p:sp>
        <p:sp>
          <p:nvSpPr>
            <p:cNvPr id="104533" name="Freeform 34"/>
            <p:cNvSpPr>
              <a:spLocks/>
            </p:cNvSpPr>
            <p:nvPr/>
          </p:nvSpPr>
          <p:spPr bwMode="auto">
            <a:xfrm flipH="1">
              <a:off x="5948363" y="3108326"/>
              <a:ext cx="300037" cy="892175"/>
            </a:xfrm>
            <a:custGeom>
              <a:avLst/>
              <a:gdLst>
                <a:gd name="T0" fmla="*/ 0 w 256"/>
                <a:gd name="T1" fmla="*/ 1081 h 825"/>
                <a:gd name="T2" fmla="*/ 22268 w 256"/>
                <a:gd name="T3" fmla="*/ 8651 h 825"/>
                <a:gd name="T4" fmla="*/ 25784 w 256"/>
                <a:gd name="T5" fmla="*/ 51908 h 825"/>
                <a:gd name="T6" fmla="*/ 41021 w 256"/>
                <a:gd name="T7" fmla="*/ 214122 h 825"/>
                <a:gd name="T8" fmla="*/ 57429 w 256"/>
                <a:gd name="T9" fmla="*/ 268193 h 825"/>
                <a:gd name="T10" fmla="*/ 120718 w 256"/>
                <a:gd name="T11" fmla="*/ 282252 h 825"/>
                <a:gd name="T12" fmla="*/ 0 60000 65536"/>
                <a:gd name="T13" fmla="*/ 0 60000 65536"/>
                <a:gd name="T14" fmla="*/ 0 60000 65536"/>
                <a:gd name="T15" fmla="*/ 0 60000 65536"/>
                <a:gd name="T16" fmla="*/ 0 60000 65536"/>
                <a:gd name="T17" fmla="*/ 0 60000 65536"/>
                <a:gd name="T18" fmla="*/ 0 w 256"/>
                <a:gd name="T19" fmla="*/ 0 h 825"/>
                <a:gd name="T20" fmla="*/ 256 w 256"/>
                <a:gd name="T21" fmla="*/ 825 h 825"/>
              </a:gdLst>
              <a:ahLst/>
              <a:cxnLst>
                <a:cxn ang="T12">
                  <a:pos x="T0" y="T1"/>
                </a:cxn>
                <a:cxn ang="T13">
                  <a:pos x="T2" y="T3"/>
                </a:cxn>
                <a:cxn ang="T14">
                  <a:pos x="T4" y="T5"/>
                </a:cxn>
                <a:cxn ang="T15">
                  <a:pos x="T6" y="T7"/>
                </a:cxn>
                <a:cxn ang="T16">
                  <a:pos x="T8" y="T9"/>
                </a:cxn>
                <a:cxn ang="T17">
                  <a:pos x="T10" y="T11"/>
                </a:cxn>
              </a:cxnLst>
              <a:rect l="T18" t="T19" r="T20" b="T21"/>
              <a:pathLst>
                <a:path w="256" h="825">
                  <a:moveTo>
                    <a:pt x="0" y="1"/>
                  </a:moveTo>
                  <a:cubicBezTo>
                    <a:pt x="19" y="0"/>
                    <a:pt x="39" y="0"/>
                    <a:pt x="48" y="25"/>
                  </a:cubicBezTo>
                  <a:cubicBezTo>
                    <a:pt x="57" y="50"/>
                    <a:pt x="49" y="53"/>
                    <a:pt x="56" y="153"/>
                  </a:cubicBezTo>
                  <a:cubicBezTo>
                    <a:pt x="63" y="253"/>
                    <a:pt x="77" y="520"/>
                    <a:pt x="88" y="625"/>
                  </a:cubicBezTo>
                  <a:cubicBezTo>
                    <a:pt x="99" y="730"/>
                    <a:pt x="92" y="752"/>
                    <a:pt x="120" y="785"/>
                  </a:cubicBezTo>
                  <a:cubicBezTo>
                    <a:pt x="148" y="818"/>
                    <a:pt x="233" y="814"/>
                    <a:pt x="256" y="825"/>
                  </a:cubicBezTo>
                </a:path>
              </a:pathLst>
            </a:custGeom>
            <a:noFill/>
            <a:ln w="28575" cmpd="sng">
              <a:solidFill>
                <a:srgbClr val="FFCC00"/>
              </a:solidFill>
              <a:round/>
              <a:headEnd/>
              <a:tailEnd/>
            </a:ln>
          </p:spPr>
          <p:txBody>
            <a:bodyPr wrap="none" anchor="ctr"/>
            <a:lstStyle/>
            <a:p>
              <a:endParaRPr lang="en-CA"/>
            </a:p>
          </p:txBody>
        </p:sp>
      </p:grpSp>
      <p:grpSp>
        <p:nvGrpSpPr>
          <p:cNvPr id="104458" name="Group 62"/>
          <p:cNvGrpSpPr>
            <a:grpSpLocks/>
          </p:cNvGrpSpPr>
          <p:nvPr/>
        </p:nvGrpSpPr>
        <p:grpSpPr bwMode="auto">
          <a:xfrm>
            <a:off x="6013450" y="5530850"/>
            <a:ext cx="141288" cy="368300"/>
            <a:chOff x="3225" y="3474"/>
            <a:chExt cx="224" cy="384"/>
          </a:xfrm>
        </p:grpSpPr>
        <p:grpSp>
          <p:nvGrpSpPr>
            <p:cNvPr id="104511" name="Group 63"/>
            <p:cNvGrpSpPr>
              <a:grpSpLocks/>
            </p:cNvGrpSpPr>
            <p:nvPr/>
          </p:nvGrpSpPr>
          <p:grpSpPr bwMode="auto">
            <a:xfrm>
              <a:off x="3266" y="3474"/>
              <a:ext cx="129" cy="245"/>
              <a:chOff x="3774" y="3111"/>
              <a:chExt cx="129" cy="245"/>
            </a:xfrm>
          </p:grpSpPr>
          <p:sp>
            <p:nvSpPr>
              <p:cNvPr id="104513" name="Line 64"/>
              <p:cNvSpPr>
                <a:spLocks noChangeShapeType="1"/>
              </p:cNvSpPr>
              <p:nvPr/>
            </p:nvSpPr>
            <p:spPr bwMode="auto">
              <a:xfrm flipH="1" flipV="1">
                <a:off x="3902" y="3111"/>
                <a:ext cx="1" cy="245"/>
              </a:xfrm>
              <a:prstGeom prst="line">
                <a:avLst/>
              </a:prstGeom>
              <a:noFill/>
              <a:ln w="25400">
                <a:solidFill>
                  <a:srgbClr val="000000"/>
                </a:solidFill>
                <a:round/>
                <a:headEnd/>
                <a:tailEnd/>
              </a:ln>
            </p:spPr>
            <p:txBody>
              <a:bodyPr/>
              <a:lstStyle/>
              <a:p>
                <a:endParaRPr lang="en-CA"/>
              </a:p>
            </p:txBody>
          </p:sp>
          <p:sp>
            <p:nvSpPr>
              <p:cNvPr id="104514" name="Line 65"/>
              <p:cNvSpPr>
                <a:spLocks noChangeShapeType="1"/>
              </p:cNvSpPr>
              <p:nvPr/>
            </p:nvSpPr>
            <p:spPr bwMode="auto">
              <a:xfrm flipH="1">
                <a:off x="3820" y="3180"/>
                <a:ext cx="80" cy="0"/>
              </a:xfrm>
              <a:prstGeom prst="line">
                <a:avLst/>
              </a:prstGeom>
              <a:noFill/>
              <a:ln w="9525">
                <a:solidFill>
                  <a:schemeClr val="tx1"/>
                </a:solidFill>
                <a:round/>
                <a:headEnd/>
                <a:tailEnd/>
              </a:ln>
            </p:spPr>
            <p:txBody>
              <a:bodyPr wrap="none" anchor="ctr"/>
              <a:lstStyle/>
              <a:p>
                <a:endParaRPr lang="en-CA"/>
              </a:p>
            </p:txBody>
          </p:sp>
          <p:sp>
            <p:nvSpPr>
              <p:cNvPr id="104515" name="AutoShape 66"/>
              <p:cNvSpPr>
                <a:spLocks noChangeArrowheads="1"/>
              </p:cNvSpPr>
              <p:nvPr/>
            </p:nvSpPr>
            <p:spPr bwMode="auto">
              <a:xfrm flipH="1">
                <a:off x="3774" y="3111"/>
                <a:ext cx="46" cy="152"/>
              </a:xfrm>
              <a:prstGeom prst="roundRect">
                <a:avLst>
                  <a:gd name="adj" fmla="val 16667"/>
                </a:avLst>
              </a:prstGeom>
              <a:noFill/>
              <a:ln w="9525">
                <a:solidFill>
                  <a:schemeClr val="tx1"/>
                </a:solidFill>
                <a:round/>
                <a:headEnd/>
                <a:tailEnd/>
              </a:ln>
            </p:spPr>
            <p:txBody>
              <a:bodyPr wrap="none" anchor="ctr"/>
              <a:lstStyle/>
              <a:p>
                <a:endParaRPr lang="en-US"/>
              </a:p>
            </p:txBody>
          </p:sp>
        </p:grpSp>
        <p:sp>
          <p:nvSpPr>
            <p:cNvPr id="104512" name="Rectangle 67"/>
            <p:cNvSpPr>
              <a:spLocks noChangeArrowheads="1"/>
            </p:cNvSpPr>
            <p:nvPr/>
          </p:nvSpPr>
          <p:spPr bwMode="auto">
            <a:xfrm flipH="1">
              <a:off x="3225" y="3723"/>
              <a:ext cx="224" cy="135"/>
            </a:xfrm>
            <a:prstGeom prst="rect">
              <a:avLst/>
            </a:prstGeom>
            <a:solidFill>
              <a:srgbClr val="FFCC00"/>
            </a:solidFill>
            <a:ln w="9525">
              <a:solidFill>
                <a:schemeClr val="tx1"/>
              </a:solidFill>
              <a:miter lim="800000"/>
              <a:headEnd/>
              <a:tailEnd/>
            </a:ln>
          </p:spPr>
          <p:txBody>
            <a:bodyPr wrap="none" anchor="ctr"/>
            <a:lstStyle/>
            <a:p>
              <a:endParaRPr lang="en-US"/>
            </a:p>
          </p:txBody>
        </p:sp>
      </p:grpSp>
      <p:grpSp>
        <p:nvGrpSpPr>
          <p:cNvPr id="104459" name="Group 109"/>
          <p:cNvGrpSpPr>
            <a:grpSpLocks/>
          </p:cNvGrpSpPr>
          <p:nvPr/>
        </p:nvGrpSpPr>
        <p:grpSpPr bwMode="auto">
          <a:xfrm>
            <a:off x="4967288" y="5535613"/>
            <a:ext cx="763587" cy="323850"/>
            <a:chOff x="4584406" y="3401226"/>
            <a:chExt cx="1283789" cy="461473"/>
          </a:xfrm>
        </p:grpSpPr>
        <p:sp>
          <p:nvSpPr>
            <p:cNvPr id="104499" name="Line 77"/>
            <p:cNvSpPr>
              <a:spLocks noChangeShapeType="1"/>
            </p:cNvSpPr>
            <p:nvPr/>
          </p:nvSpPr>
          <p:spPr bwMode="auto">
            <a:xfrm>
              <a:off x="5463381" y="3439401"/>
              <a:ext cx="0" cy="288925"/>
            </a:xfrm>
            <a:prstGeom prst="line">
              <a:avLst/>
            </a:prstGeom>
            <a:noFill/>
            <a:ln w="9525">
              <a:solidFill>
                <a:schemeClr val="tx1"/>
              </a:solidFill>
              <a:round/>
              <a:headEnd/>
              <a:tailEnd/>
            </a:ln>
          </p:spPr>
          <p:txBody>
            <a:bodyPr wrap="none" anchor="ctr"/>
            <a:lstStyle/>
            <a:p>
              <a:endParaRPr lang="en-CA"/>
            </a:p>
          </p:txBody>
        </p:sp>
        <p:grpSp>
          <p:nvGrpSpPr>
            <p:cNvPr id="104500" name="Group 43"/>
            <p:cNvGrpSpPr>
              <a:grpSpLocks/>
            </p:cNvGrpSpPr>
            <p:nvPr/>
          </p:nvGrpSpPr>
          <p:grpSpPr bwMode="auto">
            <a:xfrm>
              <a:off x="5105106" y="3439401"/>
              <a:ext cx="763089" cy="377825"/>
              <a:chOff x="3842" y="2894"/>
              <a:chExt cx="576" cy="238"/>
            </a:xfrm>
          </p:grpSpPr>
          <p:pic>
            <p:nvPicPr>
              <p:cNvPr id="104509" name="Picture 44" descr="f320_f420sm"/>
              <p:cNvPicPr>
                <a:picLocks noChangeAspect="1" noChangeArrowheads="1"/>
              </p:cNvPicPr>
              <p:nvPr/>
            </p:nvPicPr>
            <p:blipFill>
              <a:blip r:embed="rId4" cstate="print"/>
              <a:srcRect/>
              <a:stretch>
                <a:fillRect/>
              </a:stretch>
            </p:blipFill>
            <p:spPr bwMode="auto">
              <a:xfrm>
                <a:off x="3842" y="2894"/>
                <a:ext cx="576" cy="238"/>
              </a:xfrm>
              <a:prstGeom prst="rect">
                <a:avLst/>
              </a:prstGeom>
              <a:noFill/>
              <a:ln w="9525">
                <a:noFill/>
                <a:miter lim="800000"/>
                <a:headEnd/>
                <a:tailEnd/>
              </a:ln>
            </p:spPr>
          </p:pic>
          <p:sp>
            <p:nvSpPr>
              <p:cNvPr id="104510" name="Rectangle 45"/>
              <p:cNvSpPr>
                <a:spLocks noChangeArrowheads="1"/>
              </p:cNvSpPr>
              <p:nvPr/>
            </p:nvSpPr>
            <p:spPr bwMode="auto">
              <a:xfrm>
                <a:off x="3844" y="2894"/>
                <a:ext cx="211" cy="238"/>
              </a:xfrm>
              <a:prstGeom prst="rect">
                <a:avLst/>
              </a:prstGeom>
              <a:solidFill>
                <a:schemeClr val="bg1"/>
              </a:solidFill>
              <a:ln w="9525">
                <a:noFill/>
                <a:miter lim="800000"/>
                <a:headEnd/>
                <a:tailEnd/>
              </a:ln>
            </p:spPr>
            <p:txBody>
              <a:bodyPr wrap="none" anchor="ctr"/>
              <a:lstStyle/>
              <a:p>
                <a:endParaRPr lang="en-US"/>
              </a:p>
            </p:txBody>
          </p:sp>
        </p:grpSp>
        <p:grpSp>
          <p:nvGrpSpPr>
            <p:cNvPr id="104501" name="Group 43"/>
            <p:cNvGrpSpPr>
              <a:grpSpLocks/>
            </p:cNvGrpSpPr>
            <p:nvPr/>
          </p:nvGrpSpPr>
          <p:grpSpPr bwMode="auto">
            <a:xfrm>
              <a:off x="4584406" y="3439401"/>
              <a:ext cx="763089" cy="377825"/>
              <a:chOff x="3842" y="2894"/>
              <a:chExt cx="576" cy="238"/>
            </a:xfrm>
          </p:grpSpPr>
          <p:pic>
            <p:nvPicPr>
              <p:cNvPr id="104507" name="Picture 44" descr="f320_f420sm"/>
              <p:cNvPicPr>
                <a:picLocks noChangeAspect="1" noChangeArrowheads="1"/>
              </p:cNvPicPr>
              <p:nvPr/>
            </p:nvPicPr>
            <p:blipFill>
              <a:blip r:embed="rId4" cstate="print"/>
              <a:srcRect/>
              <a:stretch>
                <a:fillRect/>
              </a:stretch>
            </p:blipFill>
            <p:spPr bwMode="auto">
              <a:xfrm>
                <a:off x="3842" y="2894"/>
                <a:ext cx="576" cy="238"/>
              </a:xfrm>
              <a:prstGeom prst="rect">
                <a:avLst/>
              </a:prstGeom>
              <a:noFill/>
              <a:ln w="9525">
                <a:noFill/>
                <a:miter lim="800000"/>
                <a:headEnd/>
                <a:tailEnd/>
              </a:ln>
            </p:spPr>
          </p:pic>
          <p:sp>
            <p:nvSpPr>
              <p:cNvPr id="104508" name="Rectangle 45"/>
              <p:cNvSpPr>
                <a:spLocks noChangeArrowheads="1"/>
              </p:cNvSpPr>
              <p:nvPr/>
            </p:nvSpPr>
            <p:spPr bwMode="auto">
              <a:xfrm>
                <a:off x="3844" y="2894"/>
                <a:ext cx="211" cy="238"/>
              </a:xfrm>
              <a:prstGeom prst="rect">
                <a:avLst/>
              </a:prstGeom>
              <a:solidFill>
                <a:schemeClr val="bg1"/>
              </a:solidFill>
              <a:ln w="9525">
                <a:noFill/>
                <a:miter lim="800000"/>
                <a:headEnd/>
                <a:tailEnd/>
              </a:ln>
            </p:spPr>
            <p:txBody>
              <a:bodyPr wrap="none" anchor="ctr"/>
              <a:lstStyle/>
              <a:p>
                <a:endParaRPr lang="en-US"/>
              </a:p>
            </p:txBody>
          </p:sp>
        </p:grpSp>
        <p:sp>
          <p:nvSpPr>
            <p:cNvPr id="104502" name="Line 73"/>
            <p:cNvSpPr>
              <a:spLocks noChangeShapeType="1"/>
            </p:cNvSpPr>
            <p:nvPr/>
          </p:nvSpPr>
          <p:spPr bwMode="auto">
            <a:xfrm flipV="1">
              <a:off x="4836320" y="3439401"/>
              <a:ext cx="234931" cy="0"/>
            </a:xfrm>
            <a:prstGeom prst="line">
              <a:avLst/>
            </a:prstGeom>
            <a:noFill/>
            <a:ln w="9525">
              <a:solidFill>
                <a:srgbClr val="C00000"/>
              </a:solidFill>
              <a:prstDash val="sysDot"/>
              <a:round/>
              <a:headEnd/>
              <a:tailEnd type="triangle" w="med" len="med"/>
            </a:ln>
          </p:spPr>
          <p:txBody>
            <a:bodyPr wrap="none" anchor="ctr"/>
            <a:lstStyle/>
            <a:p>
              <a:endParaRPr lang="en-CA"/>
            </a:p>
          </p:txBody>
        </p:sp>
        <p:sp>
          <p:nvSpPr>
            <p:cNvPr id="104503" name="Line 74"/>
            <p:cNvSpPr>
              <a:spLocks noChangeShapeType="1"/>
            </p:cNvSpPr>
            <p:nvPr/>
          </p:nvSpPr>
          <p:spPr bwMode="auto">
            <a:xfrm>
              <a:off x="5602861" y="3401226"/>
              <a:ext cx="216122" cy="0"/>
            </a:xfrm>
            <a:prstGeom prst="line">
              <a:avLst/>
            </a:prstGeom>
            <a:noFill/>
            <a:ln w="9525">
              <a:solidFill>
                <a:srgbClr val="002060"/>
              </a:solidFill>
              <a:prstDash val="dash"/>
              <a:round/>
              <a:headEnd/>
              <a:tailEnd type="triangle" w="med" len="med"/>
            </a:ln>
          </p:spPr>
          <p:txBody>
            <a:bodyPr wrap="none" anchor="ctr"/>
            <a:lstStyle/>
            <a:p>
              <a:endParaRPr lang="en-CA"/>
            </a:p>
          </p:txBody>
        </p:sp>
        <p:sp>
          <p:nvSpPr>
            <p:cNvPr id="104504" name="Line 78"/>
            <p:cNvSpPr>
              <a:spLocks noChangeShapeType="1"/>
            </p:cNvSpPr>
            <p:nvPr/>
          </p:nvSpPr>
          <p:spPr bwMode="auto">
            <a:xfrm flipH="1" flipV="1">
              <a:off x="5080795" y="3440987"/>
              <a:ext cx="0" cy="131763"/>
            </a:xfrm>
            <a:prstGeom prst="line">
              <a:avLst/>
            </a:prstGeom>
            <a:noFill/>
            <a:ln w="19050">
              <a:solidFill>
                <a:schemeClr val="tx1"/>
              </a:solidFill>
              <a:round/>
              <a:headEnd/>
              <a:tailEnd/>
            </a:ln>
          </p:spPr>
          <p:txBody>
            <a:bodyPr wrap="none" anchor="ctr"/>
            <a:lstStyle/>
            <a:p>
              <a:endParaRPr lang="en-CA"/>
            </a:p>
          </p:txBody>
        </p:sp>
        <p:sp>
          <p:nvSpPr>
            <p:cNvPr id="104505" name="Line 78"/>
            <p:cNvSpPr>
              <a:spLocks noChangeShapeType="1"/>
            </p:cNvSpPr>
            <p:nvPr/>
          </p:nvSpPr>
          <p:spPr bwMode="auto">
            <a:xfrm flipV="1">
              <a:off x="5591798" y="3401226"/>
              <a:ext cx="0" cy="171525"/>
            </a:xfrm>
            <a:prstGeom prst="line">
              <a:avLst/>
            </a:prstGeom>
            <a:noFill/>
            <a:ln w="19050">
              <a:solidFill>
                <a:schemeClr val="tx1"/>
              </a:solidFill>
              <a:round/>
              <a:headEnd/>
              <a:tailEnd/>
            </a:ln>
          </p:spPr>
          <p:txBody>
            <a:bodyPr wrap="none" anchor="ctr"/>
            <a:lstStyle/>
            <a:p>
              <a:endParaRPr lang="en-CA"/>
            </a:p>
          </p:txBody>
        </p:sp>
        <p:sp>
          <p:nvSpPr>
            <p:cNvPr id="52" name="Curved Up Arrow 51"/>
            <p:cNvSpPr/>
            <p:nvPr/>
          </p:nvSpPr>
          <p:spPr>
            <a:xfrm>
              <a:off x="5118206" y="3774476"/>
              <a:ext cx="485758" cy="88223"/>
            </a:xfrm>
            <a:prstGeom prst="curvedUpArrow">
              <a:avLst/>
            </a:prstGeom>
            <a:ln>
              <a:solidFill>
                <a:schemeClr val="accent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pSp>
      <p:sp>
        <p:nvSpPr>
          <p:cNvPr id="104460" name="TextBox 56"/>
          <p:cNvSpPr txBox="1">
            <a:spLocks noChangeArrowheads="1"/>
          </p:cNvSpPr>
          <p:nvPr/>
        </p:nvSpPr>
        <p:spPr bwMode="auto">
          <a:xfrm>
            <a:off x="4887913" y="5013325"/>
            <a:ext cx="1660525" cy="522288"/>
          </a:xfrm>
          <a:prstGeom prst="rect">
            <a:avLst/>
          </a:prstGeom>
          <a:noFill/>
          <a:ln w="9525">
            <a:noFill/>
            <a:miter lim="800000"/>
            <a:headEnd/>
            <a:tailEnd/>
          </a:ln>
        </p:spPr>
        <p:txBody>
          <a:bodyPr>
            <a:spAutoFit/>
          </a:bodyPr>
          <a:lstStyle/>
          <a:p>
            <a:pPr algn="ctr"/>
            <a:r>
              <a:rPr lang="en-US" sz="1400"/>
              <a:t>Fixed &amp; Portable Infrastructure</a:t>
            </a:r>
          </a:p>
        </p:txBody>
      </p:sp>
      <p:sp>
        <p:nvSpPr>
          <p:cNvPr id="58" name="Rounded Rectangle 57"/>
          <p:cNvSpPr/>
          <p:nvPr/>
        </p:nvSpPr>
        <p:spPr>
          <a:xfrm>
            <a:off x="4852988" y="4875213"/>
            <a:ext cx="2476500" cy="1208087"/>
          </a:xfrm>
          <a:prstGeom prst="roundRect">
            <a:avLst/>
          </a:prstGeom>
          <a:noFill/>
          <a:ln w="9525">
            <a:solidFill>
              <a:srgbClr val="00206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4462" name="Picture 2"/>
          <p:cNvPicPr>
            <a:picLocks noChangeAspect="1" noChangeArrowheads="1"/>
          </p:cNvPicPr>
          <p:nvPr/>
        </p:nvPicPr>
        <p:blipFill>
          <a:blip r:embed="rId5" cstate="print"/>
          <a:srcRect/>
          <a:stretch>
            <a:fillRect/>
          </a:stretch>
        </p:blipFill>
        <p:spPr bwMode="auto">
          <a:xfrm>
            <a:off x="747713" y="693738"/>
            <a:ext cx="522287" cy="384175"/>
          </a:xfrm>
          <a:prstGeom prst="rect">
            <a:avLst/>
          </a:prstGeom>
          <a:noFill/>
          <a:ln w="9525">
            <a:noFill/>
            <a:miter lim="800000"/>
            <a:headEnd/>
            <a:tailEnd/>
          </a:ln>
        </p:spPr>
      </p:pic>
      <p:sp>
        <p:nvSpPr>
          <p:cNvPr id="104463" name="TextBox 59"/>
          <p:cNvSpPr txBox="1">
            <a:spLocks noChangeArrowheads="1"/>
          </p:cNvSpPr>
          <p:nvPr/>
        </p:nvSpPr>
        <p:spPr bwMode="auto">
          <a:xfrm>
            <a:off x="2379663" y="749300"/>
            <a:ext cx="322262" cy="276225"/>
          </a:xfrm>
          <a:prstGeom prst="rect">
            <a:avLst/>
          </a:prstGeom>
          <a:noFill/>
          <a:ln w="9525">
            <a:noFill/>
            <a:miter lim="800000"/>
            <a:headEnd/>
            <a:tailEnd/>
          </a:ln>
        </p:spPr>
        <p:txBody>
          <a:bodyPr wrap="none">
            <a:spAutoFit/>
          </a:bodyPr>
          <a:lstStyle/>
          <a:p>
            <a:r>
              <a:rPr lang="en-US" sz="1200"/>
              <a:t>or</a:t>
            </a:r>
          </a:p>
        </p:txBody>
      </p:sp>
      <p:sp>
        <p:nvSpPr>
          <p:cNvPr id="61" name="Rounded Rectangle 60"/>
          <p:cNvSpPr/>
          <p:nvPr/>
        </p:nvSpPr>
        <p:spPr>
          <a:xfrm>
            <a:off x="541338" y="314325"/>
            <a:ext cx="2894012" cy="904875"/>
          </a:xfrm>
          <a:prstGeom prst="roundRect">
            <a:avLst/>
          </a:prstGeom>
          <a:noFill/>
          <a:ln w="9525">
            <a:solidFill>
              <a:srgbClr val="00206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465" name="Rectangle 61"/>
          <p:cNvSpPr>
            <a:spLocks noChangeArrowheads="1"/>
          </p:cNvSpPr>
          <p:nvPr/>
        </p:nvSpPr>
        <p:spPr bwMode="auto">
          <a:xfrm>
            <a:off x="506413" y="314325"/>
            <a:ext cx="1217612" cy="307975"/>
          </a:xfrm>
          <a:prstGeom prst="rect">
            <a:avLst/>
          </a:prstGeom>
          <a:noFill/>
          <a:ln w="9525">
            <a:noFill/>
            <a:miter lim="800000"/>
            <a:headEnd/>
            <a:tailEnd/>
          </a:ln>
        </p:spPr>
        <p:txBody>
          <a:bodyPr>
            <a:spAutoFit/>
          </a:bodyPr>
          <a:lstStyle/>
          <a:p>
            <a:pPr algn="ctr"/>
            <a:r>
              <a:rPr lang="en-US" sz="1400" b="1">
                <a:solidFill>
                  <a:srgbClr val="002060"/>
                </a:solidFill>
              </a:rPr>
              <a:t>Type 4</a:t>
            </a:r>
          </a:p>
        </p:txBody>
      </p:sp>
      <p:sp>
        <p:nvSpPr>
          <p:cNvPr id="104466" name="TextBox 62"/>
          <p:cNvSpPr txBox="1">
            <a:spLocks noChangeArrowheads="1"/>
          </p:cNvSpPr>
          <p:nvPr/>
        </p:nvSpPr>
        <p:spPr bwMode="auto">
          <a:xfrm>
            <a:off x="723900" y="2174875"/>
            <a:ext cx="542925" cy="431800"/>
          </a:xfrm>
          <a:prstGeom prst="rect">
            <a:avLst/>
          </a:prstGeom>
          <a:noFill/>
          <a:ln w="9525">
            <a:noFill/>
            <a:miter lim="800000"/>
            <a:headEnd/>
            <a:tailEnd/>
          </a:ln>
        </p:spPr>
        <p:txBody>
          <a:bodyPr wrap="none">
            <a:spAutoFit/>
          </a:bodyPr>
          <a:lstStyle/>
          <a:p>
            <a:pPr algn="ctr"/>
            <a:r>
              <a:rPr lang="en-US" sz="1100"/>
              <a:t>1 or 2</a:t>
            </a:r>
          </a:p>
          <a:p>
            <a:pPr algn="ctr"/>
            <a:r>
              <a:rPr lang="en-US" sz="1100"/>
              <a:t>Cars</a:t>
            </a:r>
          </a:p>
        </p:txBody>
      </p:sp>
      <p:pic>
        <p:nvPicPr>
          <p:cNvPr id="104467" name="Picture 63" descr="Modern HF Radio Picuture.jpg"/>
          <p:cNvPicPr>
            <a:picLocks noChangeAspect="1"/>
          </p:cNvPicPr>
          <p:nvPr/>
        </p:nvPicPr>
        <p:blipFill>
          <a:blip r:embed="rId6" cstate="print"/>
          <a:srcRect/>
          <a:stretch>
            <a:fillRect/>
          </a:stretch>
        </p:blipFill>
        <p:spPr bwMode="auto">
          <a:xfrm>
            <a:off x="2073275" y="2100263"/>
            <a:ext cx="587375" cy="552450"/>
          </a:xfrm>
          <a:prstGeom prst="rect">
            <a:avLst/>
          </a:prstGeom>
          <a:noFill/>
          <a:ln w="9525">
            <a:noFill/>
            <a:miter lim="800000"/>
            <a:headEnd/>
            <a:tailEnd/>
          </a:ln>
        </p:spPr>
      </p:pic>
      <p:sp>
        <p:nvSpPr>
          <p:cNvPr id="104468" name="TextBox 64"/>
          <p:cNvSpPr txBox="1">
            <a:spLocks noChangeArrowheads="1"/>
          </p:cNvSpPr>
          <p:nvPr/>
        </p:nvSpPr>
        <p:spPr bwMode="auto">
          <a:xfrm>
            <a:off x="2641600" y="2144713"/>
            <a:ext cx="698500" cy="430212"/>
          </a:xfrm>
          <a:prstGeom prst="rect">
            <a:avLst/>
          </a:prstGeom>
          <a:noFill/>
          <a:ln w="9525">
            <a:noFill/>
            <a:miter lim="800000"/>
            <a:headEnd/>
            <a:tailEnd/>
          </a:ln>
        </p:spPr>
        <p:txBody>
          <a:bodyPr>
            <a:spAutoFit/>
          </a:bodyPr>
          <a:lstStyle/>
          <a:p>
            <a:pPr algn="ctr"/>
            <a:r>
              <a:rPr lang="en-US" sz="1100"/>
              <a:t>HF = Maybe</a:t>
            </a:r>
          </a:p>
        </p:txBody>
      </p:sp>
      <p:grpSp>
        <p:nvGrpSpPr>
          <p:cNvPr id="66" name="Group 40"/>
          <p:cNvGrpSpPr/>
          <p:nvPr/>
        </p:nvGrpSpPr>
        <p:grpSpPr>
          <a:xfrm>
            <a:off x="1387586" y="3246069"/>
            <a:ext cx="311831" cy="494721"/>
            <a:chOff x="6329362" y="5047953"/>
            <a:chExt cx="611188" cy="711201"/>
          </a:xfrm>
          <a:solidFill>
            <a:schemeClr val="tx1">
              <a:lumMod val="65000"/>
              <a:lumOff val="35000"/>
            </a:schemeClr>
          </a:solidFill>
        </p:grpSpPr>
        <p:sp>
          <p:nvSpPr>
            <p:cNvPr id="67" name="Freeform 9"/>
            <p:cNvSpPr>
              <a:spLocks/>
            </p:cNvSpPr>
            <p:nvPr/>
          </p:nvSpPr>
          <p:spPr bwMode="auto">
            <a:xfrm>
              <a:off x="6624637" y="5047953"/>
              <a:ext cx="141288" cy="141288"/>
            </a:xfrm>
            <a:custGeom>
              <a:avLst/>
              <a:gdLst/>
              <a:ahLst/>
              <a:cxnLst>
                <a:cxn ang="0">
                  <a:pos x="88" y="0"/>
                </a:cxn>
                <a:cxn ang="0">
                  <a:pos x="106" y="2"/>
                </a:cxn>
                <a:cxn ang="0">
                  <a:pos x="123" y="7"/>
                </a:cxn>
                <a:cxn ang="0">
                  <a:pos x="138" y="15"/>
                </a:cxn>
                <a:cxn ang="0">
                  <a:pos x="151" y="25"/>
                </a:cxn>
                <a:cxn ang="0">
                  <a:pos x="162" y="39"/>
                </a:cxn>
                <a:cxn ang="0">
                  <a:pos x="170" y="54"/>
                </a:cxn>
                <a:cxn ang="0">
                  <a:pos x="175" y="70"/>
                </a:cxn>
                <a:cxn ang="0">
                  <a:pos x="177" y="89"/>
                </a:cxn>
                <a:cxn ang="0">
                  <a:pos x="175" y="106"/>
                </a:cxn>
                <a:cxn ang="0">
                  <a:pos x="170" y="123"/>
                </a:cxn>
                <a:cxn ang="0">
                  <a:pos x="162" y="138"/>
                </a:cxn>
                <a:cxn ang="0">
                  <a:pos x="151" y="151"/>
                </a:cxn>
                <a:cxn ang="0">
                  <a:pos x="138" y="162"/>
                </a:cxn>
                <a:cxn ang="0">
                  <a:pos x="123" y="170"/>
                </a:cxn>
                <a:cxn ang="0">
                  <a:pos x="106" y="175"/>
                </a:cxn>
                <a:cxn ang="0">
                  <a:pos x="88" y="177"/>
                </a:cxn>
                <a:cxn ang="0">
                  <a:pos x="70" y="175"/>
                </a:cxn>
                <a:cxn ang="0">
                  <a:pos x="54" y="170"/>
                </a:cxn>
                <a:cxn ang="0">
                  <a:pos x="39" y="162"/>
                </a:cxn>
                <a:cxn ang="0">
                  <a:pos x="25" y="151"/>
                </a:cxn>
                <a:cxn ang="0">
                  <a:pos x="15" y="138"/>
                </a:cxn>
                <a:cxn ang="0">
                  <a:pos x="7" y="123"/>
                </a:cxn>
                <a:cxn ang="0">
                  <a:pos x="2" y="106"/>
                </a:cxn>
                <a:cxn ang="0">
                  <a:pos x="0" y="89"/>
                </a:cxn>
                <a:cxn ang="0">
                  <a:pos x="2" y="70"/>
                </a:cxn>
                <a:cxn ang="0">
                  <a:pos x="7" y="54"/>
                </a:cxn>
                <a:cxn ang="0">
                  <a:pos x="15" y="39"/>
                </a:cxn>
                <a:cxn ang="0">
                  <a:pos x="25" y="25"/>
                </a:cxn>
                <a:cxn ang="0">
                  <a:pos x="39" y="15"/>
                </a:cxn>
                <a:cxn ang="0">
                  <a:pos x="54" y="7"/>
                </a:cxn>
                <a:cxn ang="0">
                  <a:pos x="70" y="2"/>
                </a:cxn>
                <a:cxn ang="0">
                  <a:pos x="88" y="0"/>
                </a:cxn>
              </a:cxnLst>
              <a:rect l="0" t="0" r="r" b="b"/>
              <a:pathLst>
                <a:path w="177" h="177">
                  <a:moveTo>
                    <a:pt x="88" y="0"/>
                  </a:moveTo>
                  <a:lnTo>
                    <a:pt x="106" y="2"/>
                  </a:lnTo>
                  <a:lnTo>
                    <a:pt x="123" y="7"/>
                  </a:lnTo>
                  <a:lnTo>
                    <a:pt x="138" y="15"/>
                  </a:lnTo>
                  <a:lnTo>
                    <a:pt x="151" y="25"/>
                  </a:lnTo>
                  <a:lnTo>
                    <a:pt x="162" y="39"/>
                  </a:lnTo>
                  <a:lnTo>
                    <a:pt x="170" y="54"/>
                  </a:lnTo>
                  <a:lnTo>
                    <a:pt x="175" y="70"/>
                  </a:lnTo>
                  <a:lnTo>
                    <a:pt x="177" y="89"/>
                  </a:lnTo>
                  <a:lnTo>
                    <a:pt x="175" y="106"/>
                  </a:lnTo>
                  <a:lnTo>
                    <a:pt x="170" y="123"/>
                  </a:lnTo>
                  <a:lnTo>
                    <a:pt x="162" y="138"/>
                  </a:lnTo>
                  <a:lnTo>
                    <a:pt x="151" y="151"/>
                  </a:lnTo>
                  <a:lnTo>
                    <a:pt x="138" y="162"/>
                  </a:lnTo>
                  <a:lnTo>
                    <a:pt x="123" y="170"/>
                  </a:lnTo>
                  <a:lnTo>
                    <a:pt x="106" y="175"/>
                  </a:lnTo>
                  <a:lnTo>
                    <a:pt x="88" y="177"/>
                  </a:lnTo>
                  <a:lnTo>
                    <a:pt x="70" y="175"/>
                  </a:lnTo>
                  <a:lnTo>
                    <a:pt x="54" y="170"/>
                  </a:lnTo>
                  <a:lnTo>
                    <a:pt x="39" y="162"/>
                  </a:lnTo>
                  <a:lnTo>
                    <a:pt x="25" y="151"/>
                  </a:lnTo>
                  <a:lnTo>
                    <a:pt x="15" y="138"/>
                  </a:lnTo>
                  <a:lnTo>
                    <a:pt x="7" y="123"/>
                  </a:lnTo>
                  <a:lnTo>
                    <a:pt x="2" y="106"/>
                  </a:lnTo>
                  <a:lnTo>
                    <a:pt x="0" y="89"/>
                  </a:lnTo>
                  <a:lnTo>
                    <a:pt x="2" y="70"/>
                  </a:lnTo>
                  <a:lnTo>
                    <a:pt x="7" y="54"/>
                  </a:lnTo>
                  <a:lnTo>
                    <a:pt x="15" y="39"/>
                  </a:lnTo>
                  <a:lnTo>
                    <a:pt x="25" y="25"/>
                  </a:lnTo>
                  <a:lnTo>
                    <a:pt x="39" y="15"/>
                  </a:lnTo>
                  <a:lnTo>
                    <a:pt x="54" y="7"/>
                  </a:lnTo>
                  <a:lnTo>
                    <a:pt x="70" y="2"/>
                  </a:lnTo>
                  <a:lnTo>
                    <a:pt x="88" y="0"/>
                  </a:lnTo>
                  <a:close/>
                </a:path>
              </a:pathLst>
            </a:custGeom>
            <a:grpFill/>
            <a:ln w="9525">
              <a:noFill/>
              <a:round/>
              <a:headEnd/>
              <a:tailEnd/>
            </a:ln>
          </p:spPr>
          <p:txBody>
            <a:bodyPr/>
            <a:lstStyle/>
            <a:p>
              <a:pPr>
                <a:defRPr/>
              </a:pPr>
              <a:endParaRPr lang="en-US"/>
            </a:p>
          </p:txBody>
        </p:sp>
        <p:sp>
          <p:nvSpPr>
            <p:cNvPr id="68" name="Freeform 10"/>
            <p:cNvSpPr>
              <a:spLocks/>
            </p:cNvSpPr>
            <p:nvPr/>
          </p:nvSpPr>
          <p:spPr bwMode="auto">
            <a:xfrm>
              <a:off x="6883400" y="5271791"/>
              <a:ext cx="57150" cy="76200"/>
            </a:xfrm>
            <a:custGeom>
              <a:avLst/>
              <a:gdLst/>
              <a:ahLst/>
              <a:cxnLst>
                <a:cxn ang="0">
                  <a:pos x="0" y="21"/>
                </a:cxn>
                <a:cxn ang="0">
                  <a:pos x="30" y="0"/>
                </a:cxn>
                <a:cxn ang="0">
                  <a:pos x="49" y="12"/>
                </a:cxn>
                <a:cxn ang="0">
                  <a:pos x="64" y="16"/>
                </a:cxn>
                <a:cxn ang="0">
                  <a:pos x="73" y="36"/>
                </a:cxn>
                <a:cxn ang="0">
                  <a:pos x="65" y="52"/>
                </a:cxn>
                <a:cxn ang="0">
                  <a:pos x="71" y="64"/>
                </a:cxn>
                <a:cxn ang="0">
                  <a:pos x="58" y="78"/>
                </a:cxn>
                <a:cxn ang="0">
                  <a:pos x="56" y="91"/>
                </a:cxn>
                <a:cxn ang="0">
                  <a:pos x="42" y="97"/>
                </a:cxn>
                <a:cxn ang="0">
                  <a:pos x="0" y="91"/>
                </a:cxn>
                <a:cxn ang="0">
                  <a:pos x="0" y="21"/>
                </a:cxn>
              </a:cxnLst>
              <a:rect l="0" t="0" r="r" b="b"/>
              <a:pathLst>
                <a:path w="73" h="97">
                  <a:moveTo>
                    <a:pt x="0" y="21"/>
                  </a:moveTo>
                  <a:lnTo>
                    <a:pt x="30" y="0"/>
                  </a:lnTo>
                  <a:lnTo>
                    <a:pt x="49" y="12"/>
                  </a:lnTo>
                  <a:lnTo>
                    <a:pt x="64" y="16"/>
                  </a:lnTo>
                  <a:lnTo>
                    <a:pt x="73" y="36"/>
                  </a:lnTo>
                  <a:lnTo>
                    <a:pt x="65" y="52"/>
                  </a:lnTo>
                  <a:lnTo>
                    <a:pt x="71" y="64"/>
                  </a:lnTo>
                  <a:lnTo>
                    <a:pt x="58" y="78"/>
                  </a:lnTo>
                  <a:lnTo>
                    <a:pt x="56" y="91"/>
                  </a:lnTo>
                  <a:lnTo>
                    <a:pt x="42" y="97"/>
                  </a:lnTo>
                  <a:lnTo>
                    <a:pt x="0" y="91"/>
                  </a:lnTo>
                  <a:lnTo>
                    <a:pt x="0" y="21"/>
                  </a:lnTo>
                  <a:close/>
                </a:path>
              </a:pathLst>
            </a:custGeom>
            <a:grpFill/>
            <a:ln w="9525">
              <a:noFill/>
              <a:round/>
              <a:headEnd/>
              <a:tailEnd/>
            </a:ln>
          </p:spPr>
          <p:txBody>
            <a:bodyPr/>
            <a:lstStyle/>
            <a:p>
              <a:pPr>
                <a:defRPr/>
              </a:pPr>
              <a:endParaRPr lang="en-US"/>
            </a:p>
          </p:txBody>
        </p:sp>
        <p:sp>
          <p:nvSpPr>
            <p:cNvPr id="69" name="Freeform 11"/>
            <p:cNvSpPr>
              <a:spLocks/>
            </p:cNvSpPr>
            <p:nvPr/>
          </p:nvSpPr>
          <p:spPr bwMode="auto">
            <a:xfrm>
              <a:off x="6329362" y="5186066"/>
              <a:ext cx="57150" cy="76200"/>
            </a:xfrm>
            <a:custGeom>
              <a:avLst/>
              <a:gdLst/>
              <a:ahLst/>
              <a:cxnLst>
                <a:cxn ang="0">
                  <a:pos x="72" y="75"/>
                </a:cxn>
                <a:cxn ang="0">
                  <a:pos x="41" y="97"/>
                </a:cxn>
                <a:cxn ang="0">
                  <a:pos x="23" y="84"/>
                </a:cxn>
                <a:cxn ang="0">
                  <a:pos x="9" y="79"/>
                </a:cxn>
                <a:cxn ang="0">
                  <a:pos x="0" y="60"/>
                </a:cxn>
                <a:cxn ang="0">
                  <a:pos x="8" y="45"/>
                </a:cxn>
                <a:cxn ang="0">
                  <a:pos x="1" y="32"/>
                </a:cxn>
                <a:cxn ang="0">
                  <a:pos x="14" y="17"/>
                </a:cxn>
                <a:cxn ang="0">
                  <a:pos x="17" y="5"/>
                </a:cxn>
                <a:cxn ang="0">
                  <a:pos x="31" y="0"/>
                </a:cxn>
                <a:cxn ang="0">
                  <a:pos x="72" y="5"/>
                </a:cxn>
                <a:cxn ang="0">
                  <a:pos x="72" y="75"/>
                </a:cxn>
              </a:cxnLst>
              <a:rect l="0" t="0" r="r" b="b"/>
              <a:pathLst>
                <a:path w="72" h="97">
                  <a:moveTo>
                    <a:pt x="72" y="75"/>
                  </a:moveTo>
                  <a:lnTo>
                    <a:pt x="41" y="97"/>
                  </a:lnTo>
                  <a:lnTo>
                    <a:pt x="23" y="84"/>
                  </a:lnTo>
                  <a:lnTo>
                    <a:pt x="9" y="79"/>
                  </a:lnTo>
                  <a:lnTo>
                    <a:pt x="0" y="60"/>
                  </a:lnTo>
                  <a:lnTo>
                    <a:pt x="8" y="45"/>
                  </a:lnTo>
                  <a:lnTo>
                    <a:pt x="1" y="32"/>
                  </a:lnTo>
                  <a:lnTo>
                    <a:pt x="14" y="17"/>
                  </a:lnTo>
                  <a:lnTo>
                    <a:pt x="17" y="5"/>
                  </a:lnTo>
                  <a:lnTo>
                    <a:pt x="31" y="0"/>
                  </a:lnTo>
                  <a:lnTo>
                    <a:pt x="72" y="5"/>
                  </a:lnTo>
                  <a:lnTo>
                    <a:pt x="72" y="75"/>
                  </a:lnTo>
                  <a:close/>
                </a:path>
              </a:pathLst>
            </a:custGeom>
            <a:grpFill/>
            <a:ln w="9525">
              <a:noFill/>
              <a:round/>
              <a:headEnd/>
              <a:tailEnd/>
            </a:ln>
          </p:spPr>
          <p:txBody>
            <a:bodyPr/>
            <a:lstStyle/>
            <a:p>
              <a:pPr>
                <a:defRPr/>
              </a:pPr>
              <a:endParaRPr lang="en-US"/>
            </a:p>
          </p:txBody>
        </p:sp>
        <p:sp>
          <p:nvSpPr>
            <p:cNvPr id="70" name="Freeform 12"/>
            <p:cNvSpPr>
              <a:spLocks/>
            </p:cNvSpPr>
            <p:nvPr/>
          </p:nvSpPr>
          <p:spPr bwMode="auto">
            <a:xfrm>
              <a:off x="6357937" y="5151141"/>
              <a:ext cx="511175" cy="608013"/>
            </a:xfrm>
            <a:custGeom>
              <a:avLst/>
              <a:gdLst/>
              <a:ahLst/>
              <a:cxnLst>
                <a:cxn ang="0">
                  <a:pos x="467" y="265"/>
                </a:cxn>
                <a:cxn ang="0">
                  <a:pos x="511" y="282"/>
                </a:cxn>
                <a:cxn ang="0">
                  <a:pos x="554" y="289"/>
                </a:cxn>
                <a:cxn ang="0">
                  <a:pos x="589" y="286"/>
                </a:cxn>
                <a:cxn ang="0">
                  <a:pos x="621" y="278"/>
                </a:cxn>
                <a:cxn ang="0">
                  <a:pos x="644" y="176"/>
                </a:cxn>
                <a:cxn ang="0">
                  <a:pos x="623" y="187"/>
                </a:cxn>
                <a:cxn ang="0">
                  <a:pos x="598" y="192"/>
                </a:cxn>
                <a:cxn ang="0">
                  <a:pos x="558" y="191"/>
                </a:cxn>
                <a:cxn ang="0">
                  <a:pos x="499" y="165"/>
                </a:cxn>
                <a:cxn ang="0">
                  <a:pos x="461" y="114"/>
                </a:cxn>
                <a:cxn ang="0">
                  <a:pos x="448" y="84"/>
                </a:cxn>
                <a:cxn ang="0">
                  <a:pos x="443" y="77"/>
                </a:cxn>
                <a:cxn ang="0">
                  <a:pos x="428" y="123"/>
                </a:cxn>
                <a:cxn ang="0">
                  <a:pos x="421" y="121"/>
                </a:cxn>
                <a:cxn ang="0">
                  <a:pos x="414" y="120"/>
                </a:cxn>
                <a:cxn ang="0">
                  <a:pos x="385" y="164"/>
                </a:cxn>
                <a:cxn ang="0">
                  <a:pos x="355" y="209"/>
                </a:cxn>
                <a:cxn ang="0">
                  <a:pos x="353" y="152"/>
                </a:cxn>
                <a:cxn ang="0">
                  <a:pos x="333" y="87"/>
                </a:cxn>
                <a:cxn ang="0">
                  <a:pos x="316" y="11"/>
                </a:cxn>
                <a:cxn ang="0">
                  <a:pos x="303" y="6"/>
                </a:cxn>
                <a:cxn ang="0">
                  <a:pos x="267" y="1"/>
                </a:cxn>
                <a:cxn ang="0">
                  <a:pos x="228" y="0"/>
                </a:cxn>
                <a:cxn ang="0">
                  <a:pos x="168" y="4"/>
                </a:cxn>
                <a:cxn ang="0">
                  <a:pos x="106" y="20"/>
                </a:cxn>
                <a:cxn ang="0">
                  <a:pos x="55" y="47"/>
                </a:cxn>
                <a:cxn ang="0">
                  <a:pos x="85" y="114"/>
                </a:cxn>
                <a:cxn ang="0">
                  <a:pos x="135" y="99"/>
                </a:cxn>
                <a:cxn ang="0">
                  <a:pos x="194" y="95"/>
                </a:cxn>
                <a:cxn ang="0">
                  <a:pos x="210" y="95"/>
                </a:cxn>
                <a:cxn ang="0">
                  <a:pos x="201" y="114"/>
                </a:cxn>
                <a:cxn ang="0">
                  <a:pos x="180" y="146"/>
                </a:cxn>
                <a:cxn ang="0">
                  <a:pos x="164" y="181"/>
                </a:cxn>
                <a:cxn ang="0">
                  <a:pos x="146" y="247"/>
                </a:cxn>
                <a:cxn ang="0">
                  <a:pos x="130" y="305"/>
                </a:cxn>
                <a:cxn ang="0">
                  <a:pos x="125" y="362"/>
                </a:cxn>
                <a:cxn ang="0">
                  <a:pos x="141" y="400"/>
                </a:cxn>
                <a:cxn ang="0">
                  <a:pos x="127" y="454"/>
                </a:cxn>
                <a:cxn ang="0">
                  <a:pos x="92" y="528"/>
                </a:cxn>
                <a:cxn ang="0">
                  <a:pos x="31" y="613"/>
                </a:cxn>
                <a:cxn ang="0">
                  <a:pos x="0" y="652"/>
                </a:cxn>
                <a:cxn ang="0">
                  <a:pos x="165" y="719"/>
                </a:cxn>
                <a:cxn ang="0">
                  <a:pos x="194" y="683"/>
                </a:cxn>
                <a:cxn ang="0">
                  <a:pos x="238" y="612"/>
                </a:cxn>
                <a:cxn ang="0">
                  <a:pos x="268" y="531"/>
                </a:cxn>
                <a:cxn ang="0">
                  <a:pos x="283" y="487"/>
                </a:cxn>
                <a:cxn ang="0">
                  <a:pos x="300" y="515"/>
                </a:cxn>
                <a:cxn ang="0">
                  <a:pos x="315" y="543"/>
                </a:cxn>
                <a:cxn ang="0">
                  <a:pos x="339" y="614"/>
                </a:cxn>
                <a:cxn ang="0">
                  <a:pos x="355" y="716"/>
                </a:cxn>
                <a:cxn ang="0">
                  <a:pos x="361" y="766"/>
                </a:cxn>
                <a:cxn ang="0">
                  <a:pos x="524" y="696"/>
                </a:cxn>
                <a:cxn ang="0">
                  <a:pos x="513" y="647"/>
                </a:cxn>
                <a:cxn ang="0">
                  <a:pos x="486" y="563"/>
                </a:cxn>
                <a:cxn ang="0">
                  <a:pos x="453" y="487"/>
                </a:cxn>
                <a:cxn ang="0">
                  <a:pos x="417" y="422"/>
                </a:cxn>
                <a:cxn ang="0">
                  <a:pos x="386" y="369"/>
                </a:cxn>
                <a:cxn ang="0">
                  <a:pos x="408" y="344"/>
                </a:cxn>
                <a:cxn ang="0">
                  <a:pos x="422" y="319"/>
                </a:cxn>
                <a:cxn ang="0">
                  <a:pos x="433" y="285"/>
                </a:cxn>
                <a:cxn ang="0">
                  <a:pos x="442" y="251"/>
                </a:cxn>
              </a:cxnLst>
              <a:rect l="0" t="0" r="r" b="b"/>
              <a:pathLst>
                <a:path w="644" h="766">
                  <a:moveTo>
                    <a:pt x="442" y="251"/>
                  </a:moveTo>
                  <a:lnTo>
                    <a:pt x="453" y="258"/>
                  </a:lnTo>
                  <a:lnTo>
                    <a:pt x="467" y="265"/>
                  </a:lnTo>
                  <a:lnTo>
                    <a:pt x="481" y="271"/>
                  </a:lnTo>
                  <a:lnTo>
                    <a:pt x="496" y="277"/>
                  </a:lnTo>
                  <a:lnTo>
                    <a:pt x="511" y="282"/>
                  </a:lnTo>
                  <a:lnTo>
                    <a:pt x="526" y="286"/>
                  </a:lnTo>
                  <a:lnTo>
                    <a:pt x="541" y="288"/>
                  </a:lnTo>
                  <a:lnTo>
                    <a:pt x="554" y="289"/>
                  </a:lnTo>
                  <a:lnTo>
                    <a:pt x="566" y="289"/>
                  </a:lnTo>
                  <a:lnTo>
                    <a:pt x="577" y="288"/>
                  </a:lnTo>
                  <a:lnTo>
                    <a:pt x="589" y="286"/>
                  </a:lnTo>
                  <a:lnTo>
                    <a:pt x="600" y="283"/>
                  </a:lnTo>
                  <a:lnTo>
                    <a:pt x="611" y="281"/>
                  </a:lnTo>
                  <a:lnTo>
                    <a:pt x="621" y="278"/>
                  </a:lnTo>
                  <a:lnTo>
                    <a:pt x="631" y="273"/>
                  </a:lnTo>
                  <a:lnTo>
                    <a:pt x="641" y="268"/>
                  </a:lnTo>
                  <a:lnTo>
                    <a:pt x="644" y="176"/>
                  </a:lnTo>
                  <a:lnTo>
                    <a:pt x="637" y="180"/>
                  </a:lnTo>
                  <a:lnTo>
                    <a:pt x="630" y="183"/>
                  </a:lnTo>
                  <a:lnTo>
                    <a:pt x="623" y="187"/>
                  </a:lnTo>
                  <a:lnTo>
                    <a:pt x="615" y="189"/>
                  </a:lnTo>
                  <a:lnTo>
                    <a:pt x="607" y="191"/>
                  </a:lnTo>
                  <a:lnTo>
                    <a:pt x="598" y="192"/>
                  </a:lnTo>
                  <a:lnTo>
                    <a:pt x="590" y="194"/>
                  </a:lnTo>
                  <a:lnTo>
                    <a:pt x="581" y="194"/>
                  </a:lnTo>
                  <a:lnTo>
                    <a:pt x="558" y="191"/>
                  </a:lnTo>
                  <a:lnTo>
                    <a:pt x="537" y="186"/>
                  </a:lnTo>
                  <a:lnTo>
                    <a:pt x="517" y="177"/>
                  </a:lnTo>
                  <a:lnTo>
                    <a:pt x="499" y="165"/>
                  </a:lnTo>
                  <a:lnTo>
                    <a:pt x="484" y="150"/>
                  </a:lnTo>
                  <a:lnTo>
                    <a:pt x="471" y="134"/>
                  </a:lnTo>
                  <a:lnTo>
                    <a:pt x="461" y="114"/>
                  </a:lnTo>
                  <a:lnTo>
                    <a:pt x="454" y="93"/>
                  </a:lnTo>
                  <a:lnTo>
                    <a:pt x="451" y="88"/>
                  </a:lnTo>
                  <a:lnTo>
                    <a:pt x="448" y="84"/>
                  </a:lnTo>
                  <a:lnTo>
                    <a:pt x="446" y="81"/>
                  </a:lnTo>
                  <a:lnTo>
                    <a:pt x="445" y="78"/>
                  </a:lnTo>
                  <a:lnTo>
                    <a:pt x="443" y="77"/>
                  </a:lnTo>
                  <a:lnTo>
                    <a:pt x="438" y="92"/>
                  </a:lnTo>
                  <a:lnTo>
                    <a:pt x="432" y="110"/>
                  </a:lnTo>
                  <a:lnTo>
                    <a:pt x="428" y="123"/>
                  </a:lnTo>
                  <a:lnTo>
                    <a:pt x="425" y="129"/>
                  </a:lnTo>
                  <a:lnTo>
                    <a:pt x="424" y="126"/>
                  </a:lnTo>
                  <a:lnTo>
                    <a:pt x="421" y="121"/>
                  </a:lnTo>
                  <a:lnTo>
                    <a:pt x="417" y="118"/>
                  </a:lnTo>
                  <a:lnTo>
                    <a:pt x="416" y="116"/>
                  </a:lnTo>
                  <a:lnTo>
                    <a:pt x="414" y="120"/>
                  </a:lnTo>
                  <a:lnTo>
                    <a:pt x="407" y="131"/>
                  </a:lnTo>
                  <a:lnTo>
                    <a:pt x="397" y="146"/>
                  </a:lnTo>
                  <a:lnTo>
                    <a:pt x="385" y="164"/>
                  </a:lnTo>
                  <a:lnTo>
                    <a:pt x="374" y="181"/>
                  </a:lnTo>
                  <a:lnTo>
                    <a:pt x="363" y="197"/>
                  </a:lnTo>
                  <a:lnTo>
                    <a:pt x="355" y="209"/>
                  </a:lnTo>
                  <a:lnTo>
                    <a:pt x="352" y="213"/>
                  </a:lnTo>
                  <a:lnTo>
                    <a:pt x="352" y="195"/>
                  </a:lnTo>
                  <a:lnTo>
                    <a:pt x="353" y="152"/>
                  </a:lnTo>
                  <a:lnTo>
                    <a:pt x="354" y="110"/>
                  </a:lnTo>
                  <a:lnTo>
                    <a:pt x="355" y="90"/>
                  </a:lnTo>
                  <a:lnTo>
                    <a:pt x="333" y="87"/>
                  </a:lnTo>
                  <a:lnTo>
                    <a:pt x="316" y="11"/>
                  </a:lnTo>
                  <a:lnTo>
                    <a:pt x="316" y="11"/>
                  </a:lnTo>
                  <a:lnTo>
                    <a:pt x="316" y="11"/>
                  </a:lnTo>
                  <a:lnTo>
                    <a:pt x="315" y="11"/>
                  </a:lnTo>
                  <a:lnTo>
                    <a:pt x="315" y="9"/>
                  </a:lnTo>
                  <a:lnTo>
                    <a:pt x="303" y="6"/>
                  </a:lnTo>
                  <a:lnTo>
                    <a:pt x="292" y="4"/>
                  </a:lnTo>
                  <a:lnTo>
                    <a:pt x="279" y="2"/>
                  </a:lnTo>
                  <a:lnTo>
                    <a:pt x="267" y="1"/>
                  </a:lnTo>
                  <a:lnTo>
                    <a:pt x="254" y="0"/>
                  </a:lnTo>
                  <a:lnTo>
                    <a:pt x="240" y="0"/>
                  </a:lnTo>
                  <a:lnTo>
                    <a:pt x="228" y="0"/>
                  </a:lnTo>
                  <a:lnTo>
                    <a:pt x="214" y="0"/>
                  </a:lnTo>
                  <a:lnTo>
                    <a:pt x="191" y="1"/>
                  </a:lnTo>
                  <a:lnTo>
                    <a:pt x="168" y="4"/>
                  </a:lnTo>
                  <a:lnTo>
                    <a:pt x="146" y="7"/>
                  </a:lnTo>
                  <a:lnTo>
                    <a:pt x="125" y="13"/>
                  </a:lnTo>
                  <a:lnTo>
                    <a:pt x="106" y="20"/>
                  </a:lnTo>
                  <a:lnTo>
                    <a:pt x="87" y="28"/>
                  </a:lnTo>
                  <a:lnTo>
                    <a:pt x="70" y="37"/>
                  </a:lnTo>
                  <a:lnTo>
                    <a:pt x="55" y="47"/>
                  </a:lnTo>
                  <a:lnTo>
                    <a:pt x="55" y="129"/>
                  </a:lnTo>
                  <a:lnTo>
                    <a:pt x="69" y="121"/>
                  </a:lnTo>
                  <a:lnTo>
                    <a:pt x="85" y="114"/>
                  </a:lnTo>
                  <a:lnTo>
                    <a:pt x="101" y="108"/>
                  </a:lnTo>
                  <a:lnTo>
                    <a:pt x="118" y="104"/>
                  </a:lnTo>
                  <a:lnTo>
                    <a:pt x="135" y="99"/>
                  </a:lnTo>
                  <a:lnTo>
                    <a:pt x="155" y="97"/>
                  </a:lnTo>
                  <a:lnTo>
                    <a:pt x="175" y="96"/>
                  </a:lnTo>
                  <a:lnTo>
                    <a:pt x="194" y="95"/>
                  </a:lnTo>
                  <a:lnTo>
                    <a:pt x="200" y="95"/>
                  </a:lnTo>
                  <a:lnTo>
                    <a:pt x="206" y="95"/>
                  </a:lnTo>
                  <a:lnTo>
                    <a:pt x="210" y="95"/>
                  </a:lnTo>
                  <a:lnTo>
                    <a:pt x="216" y="95"/>
                  </a:lnTo>
                  <a:lnTo>
                    <a:pt x="208" y="104"/>
                  </a:lnTo>
                  <a:lnTo>
                    <a:pt x="201" y="114"/>
                  </a:lnTo>
                  <a:lnTo>
                    <a:pt x="194" y="125"/>
                  </a:lnTo>
                  <a:lnTo>
                    <a:pt x="187" y="135"/>
                  </a:lnTo>
                  <a:lnTo>
                    <a:pt x="180" y="146"/>
                  </a:lnTo>
                  <a:lnTo>
                    <a:pt x="175" y="157"/>
                  </a:lnTo>
                  <a:lnTo>
                    <a:pt x="169" y="169"/>
                  </a:lnTo>
                  <a:lnTo>
                    <a:pt x="164" y="181"/>
                  </a:lnTo>
                  <a:lnTo>
                    <a:pt x="155" y="205"/>
                  </a:lnTo>
                  <a:lnTo>
                    <a:pt x="149" y="226"/>
                  </a:lnTo>
                  <a:lnTo>
                    <a:pt x="146" y="247"/>
                  </a:lnTo>
                  <a:lnTo>
                    <a:pt x="146" y="270"/>
                  </a:lnTo>
                  <a:lnTo>
                    <a:pt x="137" y="287"/>
                  </a:lnTo>
                  <a:lnTo>
                    <a:pt x="130" y="305"/>
                  </a:lnTo>
                  <a:lnTo>
                    <a:pt x="125" y="324"/>
                  </a:lnTo>
                  <a:lnTo>
                    <a:pt x="124" y="344"/>
                  </a:lnTo>
                  <a:lnTo>
                    <a:pt x="125" y="362"/>
                  </a:lnTo>
                  <a:lnTo>
                    <a:pt x="129" y="376"/>
                  </a:lnTo>
                  <a:lnTo>
                    <a:pt x="134" y="388"/>
                  </a:lnTo>
                  <a:lnTo>
                    <a:pt x="141" y="400"/>
                  </a:lnTo>
                  <a:lnTo>
                    <a:pt x="137" y="418"/>
                  </a:lnTo>
                  <a:lnTo>
                    <a:pt x="132" y="437"/>
                  </a:lnTo>
                  <a:lnTo>
                    <a:pt x="127" y="454"/>
                  </a:lnTo>
                  <a:lnTo>
                    <a:pt x="122" y="471"/>
                  </a:lnTo>
                  <a:lnTo>
                    <a:pt x="109" y="499"/>
                  </a:lnTo>
                  <a:lnTo>
                    <a:pt x="92" y="528"/>
                  </a:lnTo>
                  <a:lnTo>
                    <a:pt x="71" y="559"/>
                  </a:lnTo>
                  <a:lnTo>
                    <a:pt x="50" y="587"/>
                  </a:lnTo>
                  <a:lnTo>
                    <a:pt x="31" y="613"/>
                  </a:lnTo>
                  <a:lnTo>
                    <a:pt x="15" y="634"/>
                  </a:lnTo>
                  <a:lnTo>
                    <a:pt x="4" y="647"/>
                  </a:lnTo>
                  <a:lnTo>
                    <a:pt x="0" y="652"/>
                  </a:lnTo>
                  <a:lnTo>
                    <a:pt x="195" y="764"/>
                  </a:lnTo>
                  <a:lnTo>
                    <a:pt x="163" y="721"/>
                  </a:lnTo>
                  <a:lnTo>
                    <a:pt x="165" y="719"/>
                  </a:lnTo>
                  <a:lnTo>
                    <a:pt x="172" y="711"/>
                  </a:lnTo>
                  <a:lnTo>
                    <a:pt x="181" y="699"/>
                  </a:lnTo>
                  <a:lnTo>
                    <a:pt x="194" y="683"/>
                  </a:lnTo>
                  <a:lnTo>
                    <a:pt x="208" y="664"/>
                  </a:lnTo>
                  <a:lnTo>
                    <a:pt x="223" y="639"/>
                  </a:lnTo>
                  <a:lnTo>
                    <a:pt x="238" y="612"/>
                  </a:lnTo>
                  <a:lnTo>
                    <a:pt x="252" y="582"/>
                  </a:lnTo>
                  <a:lnTo>
                    <a:pt x="261" y="558"/>
                  </a:lnTo>
                  <a:lnTo>
                    <a:pt x="268" y="531"/>
                  </a:lnTo>
                  <a:lnTo>
                    <a:pt x="274" y="505"/>
                  </a:lnTo>
                  <a:lnTo>
                    <a:pt x="277" y="478"/>
                  </a:lnTo>
                  <a:lnTo>
                    <a:pt x="283" y="487"/>
                  </a:lnTo>
                  <a:lnTo>
                    <a:pt x="289" y="497"/>
                  </a:lnTo>
                  <a:lnTo>
                    <a:pt x="294" y="506"/>
                  </a:lnTo>
                  <a:lnTo>
                    <a:pt x="300" y="515"/>
                  </a:lnTo>
                  <a:lnTo>
                    <a:pt x="306" y="524"/>
                  </a:lnTo>
                  <a:lnTo>
                    <a:pt x="310" y="533"/>
                  </a:lnTo>
                  <a:lnTo>
                    <a:pt x="315" y="543"/>
                  </a:lnTo>
                  <a:lnTo>
                    <a:pt x="320" y="552"/>
                  </a:lnTo>
                  <a:lnTo>
                    <a:pt x="330" y="581"/>
                  </a:lnTo>
                  <a:lnTo>
                    <a:pt x="339" y="614"/>
                  </a:lnTo>
                  <a:lnTo>
                    <a:pt x="346" y="650"/>
                  </a:lnTo>
                  <a:lnTo>
                    <a:pt x="352" y="684"/>
                  </a:lnTo>
                  <a:lnTo>
                    <a:pt x="355" y="716"/>
                  </a:lnTo>
                  <a:lnTo>
                    <a:pt x="359" y="742"/>
                  </a:lnTo>
                  <a:lnTo>
                    <a:pt x="361" y="759"/>
                  </a:lnTo>
                  <a:lnTo>
                    <a:pt x="361" y="766"/>
                  </a:lnTo>
                  <a:lnTo>
                    <a:pt x="578" y="706"/>
                  </a:lnTo>
                  <a:lnTo>
                    <a:pt x="526" y="699"/>
                  </a:lnTo>
                  <a:lnTo>
                    <a:pt x="524" y="696"/>
                  </a:lnTo>
                  <a:lnTo>
                    <a:pt x="522" y="685"/>
                  </a:lnTo>
                  <a:lnTo>
                    <a:pt x="519" y="668"/>
                  </a:lnTo>
                  <a:lnTo>
                    <a:pt x="513" y="647"/>
                  </a:lnTo>
                  <a:lnTo>
                    <a:pt x="505" y="622"/>
                  </a:lnTo>
                  <a:lnTo>
                    <a:pt x="497" y="593"/>
                  </a:lnTo>
                  <a:lnTo>
                    <a:pt x="486" y="563"/>
                  </a:lnTo>
                  <a:lnTo>
                    <a:pt x="474" y="532"/>
                  </a:lnTo>
                  <a:lnTo>
                    <a:pt x="465" y="510"/>
                  </a:lnTo>
                  <a:lnTo>
                    <a:pt x="453" y="487"/>
                  </a:lnTo>
                  <a:lnTo>
                    <a:pt x="442" y="464"/>
                  </a:lnTo>
                  <a:lnTo>
                    <a:pt x="430" y="442"/>
                  </a:lnTo>
                  <a:lnTo>
                    <a:pt x="417" y="422"/>
                  </a:lnTo>
                  <a:lnTo>
                    <a:pt x="406" y="402"/>
                  </a:lnTo>
                  <a:lnTo>
                    <a:pt x="396" y="384"/>
                  </a:lnTo>
                  <a:lnTo>
                    <a:pt x="386" y="369"/>
                  </a:lnTo>
                  <a:lnTo>
                    <a:pt x="394" y="359"/>
                  </a:lnTo>
                  <a:lnTo>
                    <a:pt x="402" y="351"/>
                  </a:lnTo>
                  <a:lnTo>
                    <a:pt x="408" y="344"/>
                  </a:lnTo>
                  <a:lnTo>
                    <a:pt x="413" y="336"/>
                  </a:lnTo>
                  <a:lnTo>
                    <a:pt x="417" y="328"/>
                  </a:lnTo>
                  <a:lnTo>
                    <a:pt x="422" y="319"/>
                  </a:lnTo>
                  <a:lnTo>
                    <a:pt x="425" y="308"/>
                  </a:lnTo>
                  <a:lnTo>
                    <a:pt x="431" y="294"/>
                  </a:lnTo>
                  <a:lnTo>
                    <a:pt x="433" y="285"/>
                  </a:lnTo>
                  <a:lnTo>
                    <a:pt x="437" y="272"/>
                  </a:lnTo>
                  <a:lnTo>
                    <a:pt x="439" y="260"/>
                  </a:lnTo>
                  <a:lnTo>
                    <a:pt x="442" y="251"/>
                  </a:lnTo>
                  <a:close/>
                </a:path>
              </a:pathLst>
            </a:custGeom>
            <a:grpFill/>
            <a:ln w="9525">
              <a:noFill/>
              <a:round/>
              <a:headEnd/>
              <a:tailEnd/>
            </a:ln>
          </p:spPr>
          <p:txBody>
            <a:bodyPr/>
            <a:lstStyle/>
            <a:p>
              <a:pPr>
                <a:defRPr/>
              </a:pPr>
              <a:endParaRPr lang="en-US"/>
            </a:p>
          </p:txBody>
        </p:sp>
        <p:sp>
          <p:nvSpPr>
            <p:cNvPr id="71" name="Freeform 13"/>
            <p:cNvSpPr>
              <a:spLocks/>
            </p:cNvSpPr>
            <p:nvPr/>
          </p:nvSpPr>
          <p:spPr bwMode="auto">
            <a:xfrm>
              <a:off x="6645275" y="5195591"/>
              <a:ext cx="47625" cy="31750"/>
            </a:xfrm>
            <a:custGeom>
              <a:avLst/>
              <a:gdLst/>
              <a:ahLst/>
              <a:cxnLst>
                <a:cxn ang="0">
                  <a:pos x="53" y="40"/>
                </a:cxn>
                <a:cxn ang="0">
                  <a:pos x="60" y="20"/>
                </a:cxn>
                <a:cxn ang="0">
                  <a:pos x="42" y="19"/>
                </a:cxn>
                <a:cxn ang="0">
                  <a:pos x="42" y="16"/>
                </a:cxn>
                <a:cxn ang="0">
                  <a:pos x="40" y="12"/>
                </a:cxn>
                <a:cxn ang="0">
                  <a:pos x="38" y="10"/>
                </a:cxn>
                <a:cxn ang="0">
                  <a:pos x="35" y="8"/>
                </a:cxn>
                <a:cxn ang="0">
                  <a:pos x="31" y="8"/>
                </a:cxn>
                <a:cxn ang="0">
                  <a:pos x="28" y="8"/>
                </a:cxn>
                <a:cxn ang="0">
                  <a:pos x="24" y="9"/>
                </a:cxn>
                <a:cxn ang="0">
                  <a:pos x="21" y="11"/>
                </a:cxn>
                <a:cxn ang="0">
                  <a:pos x="8" y="0"/>
                </a:cxn>
                <a:cxn ang="0">
                  <a:pos x="0" y="18"/>
                </a:cxn>
                <a:cxn ang="0">
                  <a:pos x="17" y="18"/>
                </a:cxn>
                <a:cxn ang="0">
                  <a:pos x="17" y="23"/>
                </a:cxn>
                <a:cxn ang="0">
                  <a:pos x="20" y="26"/>
                </a:cxn>
                <a:cxn ang="0">
                  <a:pos x="22" y="28"/>
                </a:cxn>
                <a:cxn ang="0">
                  <a:pos x="25" y="31"/>
                </a:cxn>
                <a:cxn ang="0">
                  <a:pos x="29" y="32"/>
                </a:cxn>
                <a:cxn ang="0">
                  <a:pos x="32" y="31"/>
                </a:cxn>
                <a:cxn ang="0">
                  <a:pos x="36" y="30"/>
                </a:cxn>
                <a:cxn ang="0">
                  <a:pos x="39" y="27"/>
                </a:cxn>
                <a:cxn ang="0">
                  <a:pos x="53" y="40"/>
                </a:cxn>
              </a:cxnLst>
              <a:rect l="0" t="0" r="r" b="b"/>
              <a:pathLst>
                <a:path w="60" h="40">
                  <a:moveTo>
                    <a:pt x="53" y="40"/>
                  </a:moveTo>
                  <a:lnTo>
                    <a:pt x="60" y="20"/>
                  </a:lnTo>
                  <a:lnTo>
                    <a:pt x="42" y="19"/>
                  </a:lnTo>
                  <a:lnTo>
                    <a:pt x="42" y="16"/>
                  </a:lnTo>
                  <a:lnTo>
                    <a:pt x="40" y="12"/>
                  </a:lnTo>
                  <a:lnTo>
                    <a:pt x="38" y="10"/>
                  </a:lnTo>
                  <a:lnTo>
                    <a:pt x="35" y="8"/>
                  </a:lnTo>
                  <a:lnTo>
                    <a:pt x="31" y="8"/>
                  </a:lnTo>
                  <a:lnTo>
                    <a:pt x="28" y="8"/>
                  </a:lnTo>
                  <a:lnTo>
                    <a:pt x="24" y="9"/>
                  </a:lnTo>
                  <a:lnTo>
                    <a:pt x="21" y="11"/>
                  </a:lnTo>
                  <a:lnTo>
                    <a:pt x="8" y="0"/>
                  </a:lnTo>
                  <a:lnTo>
                    <a:pt x="0" y="18"/>
                  </a:lnTo>
                  <a:lnTo>
                    <a:pt x="17" y="18"/>
                  </a:lnTo>
                  <a:lnTo>
                    <a:pt x="17" y="23"/>
                  </a:lnTo>
                  <a:lnTo>
                    <a:pt x="20" y="26"/>
                  </a:lnTo>
                  <a:lnTo>
                    <a:pt x="22" y="28"/>
                  </a:lnTo>
                  <a:lnTo>
                    <a:pt x="25" y="31"/>
                  </a:lnTo>
                  <a:lnTo>
                    <a:pt x="29" y="32"/>
                  </a:lnTo>
                  <a:lnTo>
                    <a:pt x="32" y="31"/>
                  </a:lnTo>
                  <a:lnTo>
                    <a:pt x="36" y="30"/>
                  </a:lnTo>
                  <a:lnTo>
                    <a:pt x="39" y="27"/>
                  </a:lnTo>
                  <a:lnTo>
                    <a:pt x="53" y="40"/>
                  </a:lnTo>
                  <a:close/>
                </a:path>
              </a:pathLst>
            </a:custGeom>
            <a:grpFill/>
            <a:ln w="9525">
              <a:noFill/>
              <a:round/>
              <a:headEnd/>
              <a:tailEnd/>
            </a:ln>
          </p:spPr>
          <p:txBody>
            <a:bodyPr/>
            <a:lstStyle/>
            <a:p>
              <a:pPr>
                <a:defRPr/>
              </a:pPr>
              <a:endParaRPr lang="en-US"/>
            </a:p>
          </p:txBody>
        </p:sp>
      </p:grpSp>
      <p:grpSp>
        <p:nvGrpSpPr>
          <p:cNvPr id="72" name="Group 39"/>
          <p:cNvGrpSpPr/>
          <p:nvPr/>
        </p:nvGrpSpPr>
        <p:grpSpPr>
          <a:xfrm>
            <a:off x="1705344" y="3229945"/>
            <a:ext cx="311831" cy="494721"/>
            <a:chOff x="6329362" y="5047953"/>
            <a:chExt cx="611188" cy="711201"/>
          </a:xfrm>
          <a:solidFill>
            <a:schemeClr val="tx1">
              <a:lumMod val="65000"/>
              <a:lumOff val="35000"/>
            </a:schemeClr>
          </a:solidFill>
        </p:grpSpPr>
        <p:sp>
          <p:nvSpPr>
            <p:cNvPr id="73" name="Freeform 9"/>
            <p:cNvSpPr>
              <a:spLocks/>
            </p:cNvSpPr>
            <p:nvPr/>
          </p:nvSpPr>
          <p:spPr bwMode="auto">
            <a:xfrm>
              <a:off x="6624637" y="5047953"/>
              <a:ext cx="141288" cy="141288"/>
            </a:xfrm>
            <a:custGeom>
              <a:avLst/>
              <a:gdLst/>
              <a:ahLst/>
              <a:cxnLst>
                <a:cxn ang="0">
                  <a:pos x="88" y="0"/>
                </a:cxn>
                <a:cxn ang="0">
                  <a:pos x="106" y="2"/>
                </a:cxn>
                <a:cxn ang="0">
                  <a:pos x="123" y="7"/>
                </a:cxn>
                <a:cxn ang="0">
                  <a:pos x="138" y="15"/>
                </a:cxn>
                <a:cxn ang="0">
                  <a:pos x="151" y="25"/>
                </a:cxn>
                <a:cxn ang="0">
                  <a:pos x="162" y="39"/>
                </a:cxn>
                <a:cxn ang="0">
                  <a:pos x="170" y="54"/>
                </a:cxn>
                <a:cxn ang="0">
                  <a:pos x="175" y="70"/>
                </a:cxn>
                <a:cxn ang="0">
                  <a:pos x="177" y="89"/>
                </a:cxn>
                <a:cxn ang="0">
                  <a:pos x="175" y="106"/>
                </a:cxn>
                <a:cxn ang="0">
                  <a:pos x="170" y="123"/>
                </a:cxn>
                <a:cxn ang="0">
                  <a:pos x="162" y="138"/>
                </a:cxn>
                <a:cxn ang="0">
                  <a:pos x="151" y="151"/>
                </a:cxn>
                <a:cxn ang="0">
                  <a:pos x="138" y="162"/>
                </a:cxn>
                <a:cxn ang="0">
                  <a:pos x="123" y="170"/>
                </a:cxn>
                <a:cxn ang="0">
                  <a:pos x="106" y="175"/>
                </a:cxn>
                <a:cxn ang="0">
                  <a:pos x="88" y="177"/>
                </a:cxn>
                <a:cxn ang="0">
                  <a:pos x="70" y="175"/>
                </a:cxn>
                <a:cxn ang="0">
                  <a:pos x="54" y="170"/>
                </a:cxn>
                <a:cxn ang="0">
                  <a:pos x="39" y="162"/>
                </a:cxn>
                <a:cxn ang="0">
                  <a:pos x="25" y="151"/>
                </a:cxn>
                <a:cxn ang="0">
                  <a:pos x="15" y="138"/>
                </a:cxn>
                <a:cxn ang="0">
                  <a:pos x="7" y="123"/>
                </a:cxn>
                <a:cxn ang="0">
                  <a:pos x="2" y="106"/>
                </a:cxn>
                <a:cxn ang="0">
                  <a:pos x="0" y="89"/>
                </a:cxn>
                <a:cxn ang="0">
                  <a:pos x="2" y="70"/>
                </a:cxn>
                <a:cxn ang="0">
                  <a:pos x="7" y="54"/>
                </a:cxn>
                <a:cxn ang="0">
                  <a:pos x="15" y="39"/>
                </a:cxn>
                <a:cxn ang="0">
                  <a:pos x="25" y="25"/>
                </a:cxn>
                <a:cxn ang="0">
                  <a:pos x="39" y="15"/>
                </a:cxn>
                <a:cxn ang="0">
                  <a:pos x="54" y="7"/>
                </a:cxn>
                <a:cxn ang="0">
                  <a:pos x="70" y="2"/>
                </a:cxn>
                <a:cxn ang="0">
                  <a:pos x="88" y="0"/>
                </a:cxn>
              </a:cxnLst>
              <a:rect l="0" t="0" r="r" b="b"/>
              <a:pathLst>
                <a:path w="177" h="177">
                  <a:moveTo>
                    <a:pt x="88" y="0"/>
                  </a:moveTo>
                  <a:lnTo>
                    <a:pt x="106" y="2"/>
                  </a:lnTo>
                  <a:lnTo>
                    <a:pt x="123" y="7"/>
                  </a:lnTo>
                  <a:lnTo>
                    <a:pt x="138" y="15"/>
                  </a:lnTo>
                  <a:lnTo>
                    <a:pt x="151" y="25"/>
                  </a:lnTo>
                  <a:lnTo>
                    <a:pt x="162" y="39"/>
                  </a:lnTo>
                  <a:lnTo>
                    <a:pt x="170" y="54"/>
                  </a:lnTo>
                  <a:lnTo>
                    <a:pt x="175" y="70"/>
                  </a:lnTo>
                  <a:lnTo>
                    <a:pt x="177" y="89"/>
                  </a:lnTo>
                  <a:lnTo>
                    <a:pt x="175" y="106"/>
                  </a:lnTo>
                  <a:lnTo>
                    <a:pt x="170" y="123"/>
                  </a:lnTo>
                  <a:lnTo>
                    <a:pt x="162" y="138"/>
                  </a:lnTo>
                  <a:lnTo>
                    <a:pt x="151" y="151"/>
                  </a:lnTo>
                  <a:lnTo>
                    <a:pt x="138" y="162"/>
                  </a:lnTo>
                  <a:lnTo>
                    <a:pt x="123" y="170"/>
                  </a:lnTo>
                  <a:lnTo>
                    <a:pt x="106" y="175"/>
                  </a:lnTo>
                  <a:lnTo>
                    <a:pt x="88" y="177"/>
                  </a:lnTo>
                  <a:lnTo>
                    <a:pt x="70" y="175"/>
                  </a:lnTo>
                  <a:lnTo>
                    <a:pt x="54" y="170"/>
                  </a:lnTo>
                  <a:lnTo>
                    <a:pt x="39" y="162"/>
                  </a:lnTo>
                  <a:lnTo>
                    <a:pt x="25" y="151"/>
                  </a:lnTo>
                  <a:lnTo>
                    <a:pt x="15" y="138"/>
                  </a:lnTo>
                  <a:lnTo>
                    <a:pt x="7" y="123"/>
                  </a:lnTo>
                  <a:lnTo>
                    <a:pt x="2" y="106"/>
                  </a:lnTo>
                  <a:lnTo>
                    <a:pt x="0" y="89"/>
                  </a:lnTo>
                  <a:lnTo>
                    <a:pt x="2" y="70"/>
                  </a:lnTo>
                  <a:lnTo>
                    <a:pt x="7" y="54"/>
                  </a:lnTo>
                  <a:lnTo>
                    <a:pt x="15" y="39"/>
                  </a:lnTo>
                  <a:lnTo>
                    <a:pt x="25" y="25"/>
                  </a:lnTo>
                  <a:lnTo>
                    <a:pt x="39" y="15"/>
                  </a:lnTo>
                  <a:lnTo>
                    <a:pt x="54" y="7"/>
                  </a:lnTo>
                  <a:lnTo>
                    <a:pt x="70" y="2"/>
                  </a:lnTo>
                  <a:lnTo>
                    <a:pt x="88" y="0"/>
                  </a:lnTo>
                  <a:close/>
                </a:path>
              </a:pathLst>
            </a:custGeom>
            <a:grpFill/>
            <a:ln w="9525">
              <a:noFill/>
              <a:round/>
              <a:headEnd/>
              <a:tailEnd/>
            </a:ln>
          </p:spPr>
          <p:txBody>
            <a:bodyPr/>
            <a:lstStyle/>
            <a:p>
              <a:pPr>
                <a:defRPr/>
              </a:pPr>
              <a:endParaRPr lang="en-US"/>
            </a:p>
          </p:txBody>
        </p:sp>
        <p:sp>
          <p:nvSpPr>
            <p:cNvPr id="74" name="Freeform 10"/>
            <p:cNvSpPr>
              <a:spLocks/>
            </p:cNvSpPr>
            <p:nvPr/>
          </p:nvSpPr>
          <p:spPr bwMode="auto">
            <a:xfrm>
              <a:off x="6883400" y="5271791"/>
              <a:ext cx="57150" cy="76200"/>
            </a:xfrm>
            <a:custGeom>
              <a:avLst/>
              <a:gdLst/>
              <a:ahLst/>
              <a:cxnLst>
                <a:cxn ang="0">
                  <a:pos x="0" y="21"/>
                </a:cxn>
                <a:cxn ang="0">
                  <a:pos x="30" y="0"/>
                </a:cxn>
                <a:cxn ang="0">
                  <a:pos x="49" y="12"/>
                </a:cxn>
                <a:cxn ang="0">
                  <a:pos x="64" y="16"/>
                </a:cxn>
                <a:cxn ang="0">
                  <a:pos x="73" y="36"/>
                </a:cxn>
                <a:cxn ang="0">
                  <a:pos x="65" y="52"/>
                </a:cxn>
                <a:cxn ang="0">
                  <a:pos x="71" y="64"/>
                </a:cxn>
                <a:cxn ang="0">
                  <a:pos x="58" y="78"/>
                </a:cxn>
                <a:cxn ang="0">
                  <a:pos x="56" y="91"/>
                </a:cxn>
                <a:cxn ang="0">
                  <a:pos x="42" y="97"/>
                </a:cxn>
                <a:cxn ang="0">
                  <a:pos x="0" y="91"/>
                </a:cxn>
                <a:cxn ang="0">
                  <a:pos x="0" y="21"/>
                </a:cxn>
              </a:cxnLst>
              <a:rect l="0" t="0" r="r" b="b"/>
              <a:pathLst>
                <a:path w="73" h="97">
                  <a:moveTo>
                    <a:pt x="0" y="21"/>
                  </a:moveTo>
                  <a:lnTo>
                    <a:pt x="30" y="0"/>
                  </a:lnTo>
                  <a:lnTo>
                    <a:pt x="49" y="12"/>
                  </a:lnTo>
                  <a:lnTo>
                    <a:pt x="64" y="16"/>
                  </a:lnTo>
                  <a:lnTo>
                    <a:pt x="73" y="36"/>
                  </a:lnTo>
                  <a:lnTo>
                    <a:pt x="65" y="52"/>
                  </a:lnTo>
                  <a:lnTo>
                    <a:pt x="71" y="64"/>
                  </a:lnTo>
                  <a:lnTo>
                    <a:pt x="58" y="78"/>
                  </a:lnTo>
                  <a:lnTo>
                    <a:pt x="56" y="91"/>
                  </a:lnTo>
                  <a:lnTo>
                    <a:pt x="42" y="97"/>
                  </a:lnTo>
                  <a:lnTo>
                    <a:pt x="0" y="91"/>
                  </a:lnTo>
                  <a:lnTo>
                    <a:pt x="0" y="21"/>
                  </a:lnTo>
                  <a:close/>
                </a:path>
              </a:pathLst>
            </a:custGeom>
            <a:grpFill/>
            <a:ln w="9525">
              <a:noFill/>
              <a:round/>
              <a:headEnd/>
              <a:tailEnd/>
            </a:ln>
          </p:spPr>
          <p:txBody>
            <a:bodyPr/>
            <a:lstStyle/>
            <a:p>
              <a:pPr>
                <a:defRPr/>
              </a:pPr>
              <a:endParaRPr lang="en-US"/>
            </a:p>
          </p:txBody>
        </p:sp>
        <p:sp>
          <p:nvSpPr>
            <p:cNvPr id="75" name="Freeform 11"/>
            <p:cNvSpPr>
              <a:spLocks/>
            </p:cNvSpPr>
            <p:nvPr/>
          </p:nvSpPr>
          <p:spPr bwMode="auto">
            <a:xfrm>
              <a:off x="6329362" y="5186066"/>
              <a:ext cx="57150" cy="76200"/>
            </a:xfrm>
            <a:custGeom>
              <a:avLst/>
              <a:gdLst/>
              <a:ahLst/>
              <a:cxnLst>
                <a:cxn ang="0">
                  <a:pos x="72" y="75"/>
                </a:cxn>
                <a:cxn ang="0">
                  <a:pos x="41" y="97"/>
                </a:cxn>
                <a:cxn ang="0">
                  <a:pos x="23" y="84"/>
                </a:cxn>
                <a:cxn ang="0">
                  <a:pos x="9" y="79"/>
                </a:cxn>
                <a:cxn ang="0">
                  <a:pos x="0" y="60"/>
                </a:cxn>
                <a:cxn ang="0">
                  <a:pos x="8" y="45"/>
                </a:cxn>
                <a:cxn ang="0">
                  <a:pos x="1" y="32"/>
                </a:cxn>
                <a:cxn ang="0">
                  <a:pos x="14" y="17"/>
                </a:cxn>
                <a:cxn ang="0">
                  <a:pos x="17" y="5"/>
                </a:cxn>
                <a:cxn ang="0">
                  <a:pos x="31" y="0"/>
                </a:cxn>
                <a:cxn ang="0">
                  <a:pos x="72" y="5"/>
                </a:cxn>
                <a:cxn ang="0">
                  <a:pos x="72" y="75"/>
                </a:cxn>
              </a:cxnLst>
              <a:rect l="0" t="0" r="r" b="b"/>
              <a:pathLst>
                <a:path w="72" h="97">
                  <a:moveTo>
                    <a:pt x="72" y="75"/>
                  </a:moveTo>
                  <a:lnTo>
                    <a:pt x="41" y="97"/>
                  </a:lnTo>
                  <a:lnTo>
                    <a:pt x="23" y="84"/>
                  </a:lnTo>
                  <a:lnTo>
                    <a:pt x="9" y="79"/>
                  </a:lnTo>
                  <a:lnTo>
                    <a:pt x="0" y="60"/>
                  </a:lnTo>
                  <a:lnTo>
                    <a:pt x="8" y="45"/>
                  </a:lnTo>
                  <a:lnTo>
                    <a:pt x="1" y="32"/>
                  </a:lnTo>
                  <a:lnTo>
                    <a:pt x="14" y="17"/>
                  </a:lnTo>
                  <a:lnTo>
                    <a:pt x="17" y="5"/>
                  </a:lnTo>
                  <a:lnTo>
                    <a:pt x="31" y="0"/>
                  </a:lnTo>
                  <a:lnTo>
                    <a:pt x="72" y="5"/>
                  </a:lnTo>
                  <a:lnTo>
                    <a:pt x="72" y="75"/>
                  </a:lnTo>
                  <a:close/>
                </a:path>
              </a:pathLst>
            </a:custGeom>
            <a:grpFill/>
            <a:ln w="9525">
              <a:noFill/>
              <a:round/>
              <a:headEnd/>
              <a:tailEnd/>
            </a:ln>
          </p:spPr>
          <p:txBody>
            <a:bodyPr/>
            <a:lstStyle/>
            <a:p>
              <a:pPr>
                <a:defRPr/>
              </a:pPr>
              <a:endParaRPr lang="en-US"/>
            </a:p>
          </p:txBody>
        </p:sp>
        <p:sp>
          <p:nvSpPr>
            <p:cNvPr id="76" name="Freeform 12"/>
            <p:cNvSpPr>
              <a:spLocks/>
            </p:cNvSpPr>
            <p:nvPr/>
          </p:nvSpPr>
          <p:spPr bwMode="auto">
            <a:xfrm>
              <a:off x="6357937" y="5151141"/>
              <a:ext cx="511175" cy="608013"/>
            </a:xfrm>
            <a:custGeom>
              <a:avLst/>
              <a:gdLst/>
              <a:ahLst/>
              <a:cxnLst>
                <a:cxn ang="0">
                  <a:pos x="467" y="265"/>
                </a:cxn>
                <a:cxn ang="0">
                  <a:pos x="511" y="282"/>
                </a:cxn>
                <a:cxn ang="0">
                  <a:pos x="554" y="289"/>
                </a:cxn>
                <a:cxn ang="0">
                  <a:pos x="589" y="286"/>
                </a:cxn>
                <a:cxn ang="0">
                  <a:pos x="621" y="278"/>
                </a:cxn>
                <a:cxn ang="0">
                  <a:pos x="644" y="176"/>
                </a:cxn>
                <a:cxn ang="0">
                  <a:pos x="623" y="187"/>
                </a:cxn>
                <a:cxn ang="0">
                  <a:pos x="598" y="192"/>
                </a:cxn>
                <a:cxn ang="0">
                  <a:pos x="558" y="191"/>
                </a:cxn>
                <a:cxn ang="0">
                  <a:pos x="499" y="165"/>
                </a:cxn>
                <a:cxn ang="0">
                  <a:pos x="461" y="114"/>
                </a:cxn>
                <a:cxn ang="0">
                  <a:pos x="448" y="84"/>
                </a:cxn>
                <a:cxn ang="0">
                  <a:pos x="443" y="77"/>
                </a:cxn>
                <a:cxn ang="0">
                  <a:pos x="428" y="123"/>
                </a:cxn>
                <a:cxn ang="0">
                  <a:pos x="421" y="121"/>
                </a:cxn>
                <a:cxn ang="0">
                  <a:pos x="414" y="120"/>
                </a:cxn>
                <a:cxn ang="0">
                  <a:pos x="385" y="164"/>
                </a:cxn>
                <a:cxn ang="0">
                  <a:pos x="355" y="209"/>
                </a:cxn>
                <a:cxn ang="0">
                  <a:pos x="353" y="152"/>
                </a:cxn>
                <a:cxn ang="0">
                  <a:pos x="333" y="87"/>
                </a:cxn>
                <a:cxn ang="0">
                  <a:pos x="316" y="11"/>
                </a:cxn>
                <a:cxn ang="0">
                  <a:pos x="303" y="6"/>
                </a:cxn>
                <a:cxn ang="0">
                  <a:pos x="267" y="1"/>
                </a:cxn>
                <a:cxn ang="0">
                  <a:pos x="228" y="0"/>
                </a:cxn>
                <a:cxn ang="0">
                  <a:pos x="168" y="4"/>
                </a:cxn>
                <a:cxn ang="0">
                  <a:pos x="106" y="20"/>
                </a:cxn>
                <a:cxn ang="0">
                  <a:pos x="55" y="47"/>
                </a:cxn>
                <a:cxn ang="0">
                  <a:pos x="85" y="114"/>
                </a:cxn>
                <a:cxn ang="0">
                  <a:pos x="135" y="99"/>
                </a:cxn>
                <a:cxn ang="0">
                  <a:pos x="194" y="95"/>
                </a:cxn>
                <a:cxn ang="0">
                  <a:pos x="210" y="95"/>
                </a:cxn>
                <a:cxn ang="0">
                  <a:pos x="201" y="114"/>
                </a:cxn>
                <a:cxn ang="0">
                  <a:pos x="180" y="146"/>
                </a:cxn>
                <a:cxn ang="0">
                  <a:pos x="164" y="181"/>
                </a:cxn>
                <a:cxn ang="0">
                  <a:pos x="146" y="247"/>
                </a:cxn>
                <a:cxn ang="0">
                  <a:pos x="130" y="305"/>
                </a:cxn>
                <a:cxn ang="0">
                  <a:pos x="125" y="362"/>
                </a:cxn>
                <a:cxn ang="0">
                  <a:pos x="141" y="400"/>
                </a:cxn>
                <a:cxn ang="0">
                  <a:pos x="127" y="454"/>
                </a:cxn>
                <a:cxn ang="0">
                  <a:pos x="92" y="528"/>
                </a:cxn>
                <a:cxn ang="0">
                  <a:pos x="31" y="613"/>
                </a:cxn>
                <a:cxn ang="0">
                  <a:pos x="0" y="652"/>
                </a:cxn>
                <a:cxn ang="0">
                  <a:pos x="165" y="719"/>
                </a:cxn>
                <a:cxn ang="0">
                  <a:pos x="194" y="683"/>
                </a:cxn>
                <a:cxn ang="0">
                  <a:pos x="238" y="612"/>
                </a:cxn>
                <a:cxn ang="0">
                  <a:pos x="268" y="531"/>
                </a:cxn>
                <a:cxn ang="0">
                  <a:pos x="283" y="487"/>
                </a:cxn>
                <a:cxn ang="0">
                  <a:pos x="300" y="515"/>
                </a:cxn>
                <a:cxn ang="0">
                  <a:pos x="315" y="543"/>
                </a:cxn>
                <a:cxn ang="0">
                  <a:pos x="339" y="614"/>
                </a:cxn>
                <a:cxn ang="0">
                  <a:pos x="355" y="716"/>
                </a:cxn>
                <a:cxn ang="0">
                  <a:pos x="361" y="766"/>
                </a:cxn>
                <a:cxn ang="0">
                  <a:pos x="524" y="696"/>
                </a:cxn>
                <a:cxn ang="0">
                  <a:pos x="513" y="647"/>
                </a:cxn>
                <a:cxn ang="0">
                  <a:pos x="486" y="563"/>
                </a:cxn>
                <a:cxn ang="0">
                  <a:pos x="453" y="487"/>
                </a:cxn>
                <a:cxn ang="0">
                  <a:pos x="417" y="422"/>
                </a:cxn>
                <a:cxn ang="0">
                  <a:pos x="386" y="369"/>
                </a:cxn>
                <a:cxn ang="0">
                  <a:pos x="408" y="344"/>
                </a:cxn>
                <a:cxn ang="0">
                  <a:pos x="422" y="319"/>
                </a:cxn>
                <a:cxn ang="0">
                  <a:pos x="433" y="285"/>
                </a:cxn>
                <a:cxn ang="0">
                  <a:pos x="442" y="251"/>
                </a:cxn>
              </a:cxnLst>
              <a:rect l="0" t="0" r="r" b="b"/>
              <a:pathLst>
                <a:path w="644" h="766">
                  <a:moveTo>
                    <a:pt x="442" y="251"/>
                  </a:moveTo>
                  <a:lnTo>
                    <a:pt x="453" y="258"/>
                  </a:lnTo>
                  <a:lnTo>
                    <a:pt x="467" y="265"/>
                  </a:lnTo>
                  <a:lnTo>
                    <a:pt x="481" y="271"/>
                  </a:lnTo>
                  <a:lnTo>
                    <a:pt x="496" y="277"/>
                  </a:lnTo>
                  <a:lnTo>
                    <a:pt x="511" y="282"/>
                  </a:lnTo>
                  <a:lnTo>
                    <a:pt x="526" y="286"/>
                  </a:lnTo>
                  <a:lnTo>
                    <a:pt x="541" y="288"/>
                  </a:lnTo>
                  <a:lnTo>
                    <a:pt x="554" y="289"/>
                  </a:lnTo>
                  <a:lnTo>
                    <a:pt x="566" y="289"/>
                  </a:lnTo>
                  <a:lnTo>
                    <a:pt x="577" y="288"/>
                  </a:lnTo>
                  <a:lnTo>
                    <a:pt x="589" y="286"/>
                  </a:lnTo>
                  <a:lnTo>
                    <a:pt x="600" y="283"/>
                  </a:lnTo>
                  <a:lnTo>
                    <a:pt x="611" y="281"/>
                  </a:lnTo>
                  <a:lnTo>
                    <a:pt x="621" y="278"/>
                  </a:lnTo>
                  <a:lnTo>
                    <a:pt x="631" y="273"/>
                  </a:lnTo>
                  <a:lnTo>
                    <a:pt x="641" y="268"/>
                  </a:lnTo>
                  <a:lnTo>
                    <a:pt x="644" y="176"/>
                  </a:lnTo>
                  <a:lnTo>
                    <a:pt x="637" y="180"/>
                  </a:lnTo>
                  <a:lnTo>
                    <a:pt x="630" y="183"/>
                  </a:lnTo>
                  <a:lnTo>
                    <a:pt x="623" y="187"/>
                  </a:lnTo>
                  <a:lnTo>
                    <a:pt x="615" y="189"/>
                  </a:lnTo>
                  <a:lnTo>
                    <a:pt x="607" y="191"/>
                  </a:lnTo>
                  <a:lnTo>
                    <a:pt x="598" y="192"/>
                  </a:lnTo>
                  <a:lnTo>
                    <a:pt x="590" y="194"/>
                  </a:lnTo>
                  <a:lnTo>
                    <a:pt x="581" y="194"/>
                  </a:lnTo>
                  <a:lnTo>
                    <a:pt x="558" y="191"/>
                  </a:lnTo>
                  <a:lnTo>
                    <a:pt x="537" y="186"/>
                  </a:lnTo>
                  <a:lnTo>
                    <a:pt x="517" y="177"/>
                  </a:lnTo>
                  <a:lnTo>
                    <a:pt x="499" y="165"/>
                  </a:lnTo>
                  <a:lnTo>
                    <a:pt x="484" y="150"/>
                  </a:lnTo>
                  <a:lnTo>
                    <a:pt x="471" y="134"/>
                  </a:lnTo>
                  <a:lnTo>
                    <a:pt x="461" y="114"/>
                  </a:lnTo>
                  <a:lnTo>
                    <a:pt x="454" y="93"/>
                  </a:lnTo>
                  <a:lnTo>
                    <a:pt x="451" y="88"/>
                  </a:lnTo>
                  <a:lnTo>
                    <a:pt x="448" y="84"/>
                  </a:lnTo>
                  <a:lnTo>
                    <a:pt x="446" y="81"/>
                  </a:lnTo>
                  <a:lnTo>
                    <a:pt x="445" y="78"/>
                  </a:lnTo>
                  <a:lnTo>
                    <a:pt x="443" y="77"/>
                  </a:lnTo>
                  <a:lnTo>
                    <a:pt x="438" y="92"/>
                  </a:lnTo>
                  <a:lnTo>
                    <a:pt x="432" y="110"/>
                  </a:lnTo>
                  <a:lnTo>
                    <a:pt x="428" y="123"/>
                  </a:lnTo>
                  <a:lnTo>
                    <a:pt x="425" y="129"/>
                  </a:lnTo>
                  <a:lnTo>
                    <a:pt x="424" y="126"/>
                  </a:lnTo>
                  <a:lnTo>
                    <a:pt x="421" y="121"/>
                  </a:lnTo>
                  <a:lnTo>
                    <a:pt x="417" y="118"/>
                  </a:lnTo>
                  <a:lnTo>
                    <a:pt x="416" y="116"/>
                  </a:lnTo>
                  <a:lnTo>
                    <a:pt x="414" y="120"/>
                  </a:lnTo>
                  <a:lnTo>
                    <a:pt x="407" y="131"/>
                  </a:lnTo>
                  <a:lnTo>
                    <a:pt x="397" y="146"/>
                  </a:lnTo>
                  <a:lnTo>
                    <a:pt x="385" y="164"/>
                  </a:lnTo>
                  <a:lnTo>
                    <a:pt x="374" y="181"/>
                  </a:lnTo>
                  <a:lnTo>
                    <a:pt x="363" y="197"/>
                  </a:lnTo>
                  <a:lnTo>
                    <a:pt x="355" y="209"/>
                  </a:lnTo>
                  <a:lnTo>
                    <a:pt x="352" y="213"/>
                  </a:lnTo>
                  <a:lnTo>
                    <a:pt x="352" y="195"/>
                  </a:lnTo>
                  <a:lnTo>
                    <a:pt x="353" y="152"/>
                  </a:lnTo>
                  <a:lnTo>
                    <a:pt x="354" y="110"/>
                  </a:lnTo>
                  <a:lnTo>
                    <a:pt x="355" y="90"/>
                  </a:lnTo>
                  <a:lnTo>
                    <a:pt x="333" y="87"/>
                  </a:lnTo>
                  <a:lnTo>
                    <a:pt x="316" y="11"/>
                  </a:lnTo>
                  <a:lnTo>
                    <a:pt x="316" y="11"/>
                  </a:lnTo>
                  <a:lnTo>
                    <a:pt x="316" y="11"/>
                  </a:lnTo>
                  <a:lnTo>
                    <a:pt x="315" y="11"/>
                  </a:lnTo>
                  <a:lnTo>
                    <a:pt x="315" y="9"/>
                  </a:lnTo>
                  <a:lnTo>
                    <a:pt x="303" y="6"/>
                  </a:lnTo>
                  <a:lnTo>
                    <a:pt x="292" y="4"/>
                  </a:lnTo>
                  <a:lnTo>
                    <a:pt x="279" y="2"/>
                  </a:lnTo>
                  <a:lnTo>
                    <a:pt x="267" y="1"/>
                  </a:lnTo>
                  <a:lnTo>
                    <a:pt x="254" y="0"/>
                  </a:lnTo>
                  <a:lnTo>
                    <a:pt x="240" y="0"/>
                  </a:lnTo>
                  <a:lnTo>
                    <a:pt x="228" y="0"/>
                  </a:lnTo>
                  <a:lnTo>
                    <a:pt x="214" y="0"/>
                  </a:lnTo>
                  <a:lnTo>
                    <a:pt x="191" y="1"/>
                  </a:lnTo>
                  <a:lnTo>
                    <a:pt x="168" y="4"/>
                  </a:lnTo>
                  <a:lnTo>
                    <a:pt x="146" y="7"/>
                  </a:lnTo>
                  <a:lnTo>
                    <a:pt x="125" y="13"/>
                  </a:lnTo>
                  <a:lnTo>
                    <a:pt x="106" y="20"/>
                  </a:lnTo>
                  <a:lnTo>
                    <a:pt x="87" y="28"/>
                  </a:lnTo>
                  <a:lnTo>
                    <a:pt x="70" y="37"/>
                  </a:lnTo>
                  <a:lnTo>
                    <a:pt x="55" y="47"/>
                  </a:lnTo>
                  <a:lnTo>
                    <a:pt x="55" y="129"/>
                  </a:lnTo>
                  <a:lnTo>
                    <a:pt x="69" y="121"/>
                  </a:lnTo>
                  <a:lnTo>
                    <a:pt x="85" y="114"/>
                  </a:lnTo>
                  <a:lnTo>
                    <a:pt x="101" y="108"/>
                  </a:lnTo>
                  <a:lnTo>
                    <a:pt x="118" y="104"/>
                  </a:lnTo>
                  <a:lnTo>
                    <a:pt x="135" y="99"/>
                  </a:lnTo>
                  <a:lnTo>
                    <a:pt x="155" y="97"/>
                  </a:lnTo>
                  <a:lnTo>
                    <a:pt x="175" y="96"/>
                  </a:lnTo>
                  <a:lnTo>
                    <a:pt x="194" y="95"/>
                  </a:lnTo>
                  <a:lnTo>
                    <a:pt x="200" y="95"/>
                  </a:lnTo>
                  <a:lnTo>
                    <a:pt x="206" y="95"/>
                  </a:lnTo>
                  <a:lnTo>
                    <a:pt x="210" y="95"/>
                  </a:lnTo>
                  <a:lnTo>
                    <a:pt x="216" y="95"/>
                  </a:lnTo>
                  <a:lnTo>
                    <a:pt x="208" y="104"/>
                  </a:lnTo>
                  <a:lnTo>
                    <a:pt x="201" y="114"/>
                  </a:lnTo>
                  <a:lnTo>
                    <a:pt x="194" y="125"/>
                  </a:lnTo>
                  <a:lnTo>
                    <a:pt x="187" y="135"/>
                  </a:lnTo>
                  <a:lnTo>
                    <a:pt x="180" y="146"/>
                  </a:lnTo>
                  <a:lnTo>
                    <a:pt x="175" y="157"/>
                  </a:lnTo>
                  <a:lnTo>
                    <a:pt x="169" y="169"/>
                  </a:lnTo>
                  <a:lnTo>
                    <a:pt x="164" y="181"/>
                  </a:lnTo>
                  <a:lnTo>
                    <a:pt x="155" y="205"/>
                  </a:lnTo>
                  <a:lnTo>
                    <a:pt x="149" y="226"/>
                  </a:lnTo>
                  <a:lnTo>
                    <a:pt x="146" y="247"/>
                  </a:lnTo>
                  <a:lnTo>
                    <a:pt x="146" y="270"/>
                  </a:lnTo>
                  <a:lnTo>
                    <a:pt x="137" y="287"/>
                  </a:lnTo>
                  <a:lnTo>
                    <a:pt x="130" y="305"/>
                  </a:lnTo>
                  <a:lnTo>
                    <a:pt x="125" y="324"/>
                  </a:lnTo>
                  <a:lnTo>
                    <a:pt x="124" y="344"/>
                  </a:lnTo>
                  <a:lnTo>
                    <a:pt x="125" y="362"/>
                  </a:lnTo>
                  <a:lnTo>
                    <a:pt x="129" y="376"/>
                  </a:lnTo>
                  <a:lnTo>
                    <a:pt x="134" y="388"/>
                  </a:lnTo>
                  <a:lnTo>
                    <a:pt x="141" y="400"/>
                  </a:lnTo>
                  <a:lnTo>
                    <a:pt x="137" y="418"/>
                  </a:lnTo>
                  <a:lnTo>
                    <a:pt x="132" y="437"/>
                  </a:lnTo>
                  <a:lnTo>
                    <a:pt x="127" y="454"/>
                  </a:lnTo>
                  <a:lnTo>
                    <a:pt x="122" y="471"/>
                  </a:lnTo>
                  <a:lnTo>
                    <a:pt x="109" y="499"/>
                  </a:lnTo>
                  <a:lnTo>
                    <a:pt x="92" y="528"/>
                  </a:lnTo>
                  <a:lnTo>
                    <a:pt x="71" y="559"/>
                  </a:lnTo>
                  <a:lnTo>
                    <a:pt x="50" y="587"/>
                  </a:lnTo>
                  <a:lnTo>
                    <a:pt x="31" y="613"/>
                  </a:lnTo>
                  <a:lnTo>
                    <a:pt x="15" y="634"/>
                  </a:lnTo>
                  <a:lnTo>
                    <a:pt x="4" y="647"/>
                  </a:lnTo>
                  <a:lnTo>
                    <a:pt x="0" y="652"/>
                  </a:lnTo>
                  <a:lnTo>
                    <a:pt x="195" y="764"/>
                  </a:lnTo>
                  <a:lnTo>
                    <a:pt x="163" y="721"/>
                  </a:lnTo>
                  <a:lnTo>
                    <a:pt x="165" y="719"/>
                  </a:lnTo>
                  <a:lnTo>
                    <a:pt x="172" y="711"/>
                  </a:lnTo>
                  <a:lnTo>
                    <a:pt x="181" y="699"/>
                  </a:lnTo>
                  <a:lnTo>
                    <a:pt x="194" y="683"/>
                  </a:lnTo>
                  <a:lnTo>
                    <a:pt x="208" y="664"/>
                  </a:lnTo>
                  <a:lnTo>
                    <a:pt x="223" y="639"/>
                  </a:lnTo>
                  <a:lnTo>
                    <a:pt x="238" y="612"/>
                  </a:lnTo>
                  <a:lnTo>
                    <a:pt x="252" y="582"/>
                  </a:lnTo>
                  <a:lnTo>
                    <a:pt x="261" y="558"/>
                  </a:lnTo>
                  <a:lnTo>
                    <a:pt x="268" y="531"/>
                  </a:lnTo>
                  <a:lnTo>
                    <a:pt x="274" y="505"/>
                  </a:lnTo>
                  <a:lnTo>
                    <a:pt x="277" y="478"/>
                  </a:lnTo>
                  <a:lnTo>
                    <a:pt x="283" y="487"/>
                  </a:lnTo>
                  <a:lnTo>
                    <a:pt x="289" y="497"/>
                  </a:lnTo>
                  <a:lnTo>
                    <a:pt x="294" y="506"/>
                  </a:lnTo>
                  <a:lnTo>
                    <a:pt x="300" y="515"/>
                  </a:lnTo>
                  <a:lnTo>
                    <a:pt x="306" y="524"/>
                  </a:lnTo>
                  <a:lnTo>
                    <a:pt x="310" y="533"/>
                  </a:lnTo>
                  <a:lnTo>
                    <a:pt x="315" y="543"/>
                  </a:lnTo>
                  <a:lnTo>
                    <a:pt x="320" y="552"/>
                  </a:lnTo>
                  <a:lnTo>
                    <a:pt x="330" y="581"/>
                  </a:lnTo>
                  <a:lnTo>
                    <a:pt x="339" y="614"/>
                  </a:lnTo>
                  <a:lnTo>
                    <a:pt x="346" y="650"/>
                  </a:lnTo>
                  <a:lnTo>
                    <a:pt x="352" y="684"/>
                  </a:lnTo>
                  <a:lnTo>
                    <a:pt x="355" y="716"/>
                  </a:lnTo>
                  <a:lnTo>
                    <a:pt x="359" y="742"/>
                  </a:lnTo>
                  <a:lnTo>
                    <a:pt x="361" y="759"/>
                  </a:lnTo>
                  <a:lnTo>
                    <a:pt x="361" y="766"/>
                  </a:lnTo>
                  <a:lnTo>
                    <a:pt x="578" y="706"/>
                  </a:lnTo>
                  <a:lnTo>
                    <a:pt x="526" y="699"/>
                  </a:lnTo>
                  <a:lnTo>
                    <a:pt x="524" y="696"/>
                  </a:lnTo>
                  <a:lnTo>
                    <a:pt x="522" y="685"/>
                  </a:lnTo>
                  <a:lnTo>
                    <a:pt x="519" y="668"/>
                  </a:lnTo>
                  <a:lnTo>
                    <a:pt x="513" y="647"/>
                  </a:lnTo>
                  <a:lnTo>
                    <a:pt x="505" y="622"/>
                  </a:lnTo>
                  <a:lnTo>
                    <a:pt x="497" y="593"/>
                  </a:lnTo>
                  <a:lnTo>
                    <a:pt x="486" y="563"/>
                  </a:lnTo>
                  <a:lnTo>
                    <a:pt x="474" y="532"/>
                  </a:lnTo>
                  <a:lnTo>
                    <a:pt x="465" y="510"/>
                  </a:lnTo>
                  <a:lnTo>
                    <a:pt x="453" y="487"/>
                  </a:lnTo>
                  <a:lnTo>
                    <a:pt x="442" y="464"/>
                  </a:lnTo>
                  <a:lnTo>
                    <a:pt x="430" y="442"/>
                  </a:lnTo>
                  <a:lnTo>
                    <a:pt x="417" y="422"/>
                  </a:lnTo>
                  <a:lnTo>
                    <a:pt x="406" y="402"/>
                  </a:lnTo>
                  <a:lnTo>
                    <a:pt x="396" y="384"/>
                  </a:lnTo>
                  <a:lnTo>
                    <a:pt x="386" y="369"/>
                  </a:lnTo>
                  <a:lnTo>
                    <a:pt x="394" y="359"/>
                  </a:lnTo>
                  <a:lnTo>
                    <a:pt x="402" y="351"/>
                  </a:lnTo>
                  <a:lnTo>
                    <a:pt x="408" y="344"/>
                  </a:lnTo>
                  <a:lnTo>
                    <a:pt x="413" y="336"/>
                  </a:lnTo>
                  <a:lnTo>
                    <a:pt x="417" y="328"/>
                  </a:lnTo>
                  <a:lnTo>
                    <a:pt x="422" y="319"/>
                  </a:lnTo>
                  <a:lnTo>
                    <a:pt x="425" y="308"/>
                  </a:lnTo>
                  <a:lnTo>
                    <a:pt x="431" y="294"/>
                  </a:lnTo>
                  <a:lnTo>
                    <a:pt x="433" y="285"/>
                  </a:lnTo>
                  <a:lnTo>
                    <a:pt x="437" y="272"/>
                  </a:lnTo>
                  <a:lnTo>
                    <a:pt x="439" y="260"/>
                  </a:lnTo>
                  <a:lnTo>
                    <a:pt x="442" y="251"/>
                  </a:lnTo>
                  <a:close/>
                </a:path>
              </a:pathLst>
            </a:custGeom>
            <a:grpFill/>
            <a:ln w="9525">
              <a:noFill/>
              <a:round/>
              <a:headEnd/>
              <a:tailEnd/>
            </a:ln>
          </p:spPr>
          <p:txBody>
            <a:bodyPr/>
            <a:lstStyle/>
            <a:p>
              <a:pPr>
                <a:defRPr/>
              </a:pPr>
              <a:endParaRPr lang="en-US"/>
            </a:p>
          </p:txBody>
        </p:sp>
        <p:sp>
          <p:nvSpPr>
            <p:cNvPr id="77" name="Freeform 13"/>
            <p:cNvSpPr>
              <a:spLocks/>
            </p:cNvSpPr>
            <p:nvPr/>
          </p:nvSpPr>
          <p:spPr bwMode="auto">
            <a:xfrm>
              <a:off x="6645275" y="5195591"/>
              <a:ext cx="47625" cy="31750"/>
            </a:xfrm>
            <a:custGeom>
              <a:avLst/>
              <a:gdLst/>
              <a:ahLst/>
              <a:cxnLst>
                <a:cxn ang="0">
                  <a:pos x="53" y="40"/>
                </a:cxn>
                <a:cxn ang="0">
                  <a:pos x="60" y="20"/>
                </a:cxn>
                <a:cxn ang="0">
                  <a:pos x="42" y="19"/>
                </a:cxn>
                <a:cxn ang="0">
                  <a:pos x="42" y="16"/>
                </a:cxn>
                <a:cxn ang="0">
                  <a:pos x="40" y="12"/>
                </a:cxn>
                <a:cxn ang="0">
                  <a:pos x="38" y="10"/>
                </a:cxn>
                <a:cxn ang="0">
                  <a:pos x="35" y="8"/>
                </a:cxn>
                <a:cxn ang="0">
                  <a:pos x="31" y="8"/>
                </a:cxn>
                <a:cxn ang="0">
                  <a:pos x="28" y="8"/>
                </a:cxn>
                <a:cxn ang="0">
                  <a:pos x="24" y="9"/>
                </a:cxn>
                <a:cxn ang="0">
                  <a:pos x="21" y="11"/>
                </a:cxn>
                <a:cxn ang="0">
                  <a:pos x="8" y="0"/>
                </a:cxn>
                <a:cxn ang="0">
                  <a:pos x="0" y="18"/>
                </a:cxn>
                <a:cxn ang="0">
                  <a:pos x="17" y="18"/>
                </a:cxn>
                <a:cxn ang="0">
                  <a:pos x="17" y="23"/>
                </a:cxn>
                <a:cxn ang="0">
                  <a:pos x="20" y="26"/>
                </a:cxn>
                <a:cxn ang="0">
                  <a:pos x="22" y="28"/>
                </a:cxn>
                <a:cxn ang="0">
                  <a:pos x="25" y="31"/>
                </a:cxn>
                <a:cxn ang="0">
                  <a:pos x="29" y="32"/>
                </a:cxn>
                <a:cxn ang="0">
                  <a:pos x="32" y="31"/>
                </a:cxn>
                <a:cxn ang="0">
                  <a:pos x="36" y="30"/>
                </a:cxn>
                <a:cxn ang="0">
                  <a:pos x="39" y="27"/>
                </a:cxn>
                <a:cxn ang="0">
                  <a:pos x="53" y="40"/>
                </a:cxn>
              </a:cxnLst>
              <a:rect l="0" t="0" r="r" b="b"/>
              <a:pathLst>
                <a:path w="60" h="40">
                  <a:moveTo>
                    <a:pt x="53" y="40"/>
                  </a:moveTo>
                  <a:lnTo>
                    <a:pt x="60" y="20"/>
                  </a:lnTo>
                  <a:lnTo>
                    <a:pt x="42" y="19"/>
                  </a:lnTo>
                  <a:lnTo>
                    <a:pt x="42" y="16"/>
                  </a:lnTo>
                  <a:lnTo>
                    <a:pt x="40" y="12"/>
                  </a:lnTo>
                  <a:lnTo>
                    <a:pt x="38" y="10"/>
                  </a:lnTo>
                  <a:lnTo>
                    <a:pt x="35" y="8"/>
                  </a:lnTo>
                  <a:lnTo>
                    <a:pt x="31" y="8"/>
                  </a:lnTo>
                  <a:lnTo>
                    <a:pt x="28" y="8"/>
                  </a:lnTo>
                  <a:lnTo>
                    <a:pt x="24" y="9"/>
                  </a:lnTo>
                  <a:lnTo>
                    <a:pt x="21" y="11"/>
                  </a:lnTo>
                  <a:lnTo>
                    <a:pt x="8" y="0"/>
                  </a:lnTo>
                  <a:lnTo>
                    <a:pt x="0" y="18"/>
                  </a:lnTo>
                  <a:lnTo>
                    <a:pt x="17" y="18"/>
                  </a:lnTo>
                  <a:lnTo>
                    <a:pt x="17" y="23"/>
                  </a:lnTo>
                  <a:lnTo>
                    <a:pt x="20" y="26"/>
                  </a:lnTo>
                  <a:lnTo>
                    <a:pt x="22" y="28"/>
                  </a:lnTo>
                  <a:lnTo>
                    <a:pt x="25" y="31"/>
                  </a:lnTo>
                  <a:lnTo>
                    <a:pt x="29" y="32"/>
                  </a:lnTo>
                  <a:lnTo>
                    <a:pt x="32" y="31"/>
                  </a:lnTo>
                  <a:lnTo>
                    <a:pt x="36" y="30"/>
                  </a:lnTo>
                  <a:lnTo>
                    <a:pt x="39" y="27"/>
                  </a:lnTo>
                  <a:lnTo>
                    <a:pt x="53" y="40"/>
                  </a:lnTo>
                  <a:close/>
                </a:path>
              </a:pathLst>
            </a:custGeom>
            <a:grpFill/>
            <a:ln w="9525">
              <a:noFill/>
              <a:round/>
              <a:headEnd/>
              <a:tailEnd/>
            </a:ln>
          </p:spPr>
          <p:txBody>
            <a:bodyPr/>
            <a:lstStyle/>
            <a:p>
              <a:pPr>
                <a:defRPr/>
              </a:pPr>
              <a:endParaRPr lang="en-US"/>
            </a:p>
          </p:txBody>
        </p:sp>
      </p:grpSp>
      <p:pic>
        <p:nvPicPr>
          <p:cNvPr id="104471" name="Picture 2"/>
          <p:cNvPicPr>
            <a:picLocks noChangeAspect="1" noChangeArrowheads="1"/>
          </p:cNvPicPr>
          <p:nvPr/>
        </p:nvPicPr>
        <p:blipFill>
          <a:blip r:embed="rId5" cstate="print"/>
          <a:srcRect/>
          <a:stretch>
            <a:fillRect/>
          </a:stretch>
        </p:blipFill>
        <p:spPr bwMode="auto">
          <a:xfrm>
            <a:off x="717550" y="3355975"/>
            <a:ext cx="522288" cy="384175"/>
          </a:xfrm>
          <a:prstGeom prst="rect">
            <a:avLst/>
          </a:prstGeom>
          <a:noFill/>
          <a:ln w="9525">
            <a:noFill/>
            <a:miter lim="800000"/>
            <a:headEnd/>
            <a:tailEnd/>
          </a:ln>
        </p:spPr>
      </p:pic>
      <p:sp>
        <p:nvSpPr>
          <p:cNvPr id="79" name="Rounded Rectangle 78"/>
          <p:cNvSpPr/>
          <p:nvPr/>
        </p:nvSpPr>
        <p:spPr>
          <a:xfrm>
            <a:off x="544513" y="2871788"/>
            <a:ext cx="2906712" cy="1789112"/>
          </a:xfrm>
          <a:prstGeom prst="roundRect">
            <a:avLst/>
          </a:prstGeom>
          <a:noFill/>
          <a:ln w="9525">
            <a:solidFill>
              <a:srgbClr val="00206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473" name="Rectangle 79"/>
          <p:cNvSpPr>
            <a:spLocks noChangeArrowheads="1"/>
          </p:cNvSpPr>
          <p:nvPr/>
        </p:nvSpPr>
        <p:spPr bwMode="auto">
          <a:xfrm>
            <a:off x="552450" y="2871788"/>
            <a:ext cx="1077913" cy="307975"/>
          </a:xfrm>
          <a:prstGeom prst="rect">
            <a:avLst/>
          </a:prstGeom>
          <a:noFill/>
          <a:ln w="9525">
            <a:noFill/>
            <a:miter lim="800000"/>
            <a:headEnd/>
            <a:tailEnd/>
          </a:ln>
        </p:spPr>
        <p:txBody>
          <a:bodyPr>
            <a:spAutoFit/>
          </a:bodyPr>
          <a:lstStyle/>
          <a:p>
            <a:pPr algn="ctr"/>
            <a:r>
              <a:rPr lang="en-US" sz="1400" b="1">
                <a:solidFill>
                  <a:srgbClr val="002060"/>
                </a:solidFill>
              </a:rPr>
              <a:t>Type 2</a:t>
            </a:r>
          </a:p>
        </p:txBody>
      </p:sp>
      <p:sp>
        <p:nvSpPr>
          <p:cNvPr id="104474" name="TextBox 80"/>
          <p:cNvSpPr txBox="1">
            <a:spLocks noChangeArrowheads="1"/>
          </p:cNvSpPr>
          <p:nvPr/>
        </p:nvSpPr>
        <p:spPr bwMode="auto">
          <a:xfrm>
            <a:off x="717550" y="3738563"/>
            <a:ext cx="542925" cy="431800"/>
          </a:xfrm>
          <a:prstGeom prst="rect">
            <a:avLst/>
          </a:prstGeom>
          <a:noFill/>
          <a:ln w="9525">
            <a:noFill/>
            <a:miter lim="800000"/>
            <a:headEnd/>
            <a:tailEnd/>
          </a:ln>
        </p:spPr>
        <p:txBody>
          <a:bodyPr wrap="none">
            <a:spAutoFit/>
          </a:bodyPr>
          <a:lstStyle/>
          <a:p>
            <a:pPr algn="ctr"/>
            <a:r>
              <a:rPr lang="en-US" sz="1100"/>
              <a:t>1 or 2</a:t>
            </a:r>
          </a:p>
          <a:p>
            <a:pPr algn="ctr"/>
            <a:r>
              <a:rPr lang="en-US" sz="1100"/>
              <a:t>Cars</a:t>
            </a:r>
          </a:p>
        </p:txBody>
      </p:sp>
      <p:grpSp>
        <p:nvGrpSpPr>
          <p:cNvPr id="82" name="Group 40"/>
          <p:cNvGrpSpPr/>
          <p:nvPr/>
        </p:nvGrpSpPr>
        <p:grpSpPr>
          <a:xfrm>
            <a:off x="1384070" y="3724666"/>
            <a:ext cx="311831" cy="494721"/>
            <a:chOff x="6329362" y="5047953"/>
            <a:chExt cx="611188" cy="711201"/>
          </a:xfrm>
          <a:solidFill>
            <a:schemeClr val="tx1">
              <a:lumMod val="65000"/>
              <a:lumOff val="35000"/>
            </a:schemeClr>
          </a:solidFill>
        </p:grpSpPr>
        <p:sp>
          <p:nvSpPr>
            <p:cNvPr id="83" name="Freeform 9"/>
            <p:cNvSpPr>
              <a:spLocks/>
            </p:cNvSpPr>
            <p:nvPr/>
          </p:nvSpPr>
          <p:spPr bwMode="auto">
            <a:xfrm>
              <a:off x="6624637" y="5047953"/>
              <a:ext cx="141288" cy="141288"/>
            </a:xfrm>
            <a:custGeom>
              <a:avLst/>
              <a:gdLst/>
              <a:ahLst/>
              <a:cxnLst>
                <a:cxn ang="0">
                  <a:pos x="88" y="0"/>
                </a:cxn>
                <a:cxn ang="0">
                  <a:pos x="106" y="2"/>
                </a:cxn>
                <a:cxn ang="0">
                  <a:pos x="123" y="7"/>
                </a:cxn>
                <a:cxn ang="0">
                  <a:pos x="138" y="15"/>
                </a:cxn>
                <a:cxn ang="0">
                  <a:pos x="151" y="25"/>
                </a:cxn>
                <a:cxn ang="0">
                  <a:pos x="162" y="39"/>
                </a:cxn>
                <a:cxn ang="0">
                  <a:pos x="170" y="54"/>
                </a:cxn>
                <a:cxn ang="0">
                  <a:pos x="175" y="70"/>
                </a:cxn>
                <a:cxn ang="0">
                  <a:pos x="177" y="89"/>
                </a:cxn>
                <a:cxn ang="0">
                  <a:pos x="175" y="106"/>
                </a:cxn>
                <a:cxn ang="0">
                  <a:pos x="170" y="123"/>
                </a:cxn>
                <a:cxn ang="0">
                  <a:pos x="162" y="138"/>
                </a:cxn>
                <a:cxn ang="0">
                  <a:pos x="151" y="151"/>
                </a:cxn>
                <a:cxn ang="0">
                  <a:pos x="138" y="162"/>
                </a:cxn>
                <a:cxn ang="0">
                  <a:pos x="123" y="170"/>
                </a:cxn>
                <a:cxn ang="0">
                  <a:pos x="106" y="175"/>
                </a:cxn>
                <a:cxn ang="0">
                  <a:pos x="88" y="177"/>
                </a:cxn>
                <a:cxn ang="0">
                  <a:pos x="70" y="175"/>
                </a:cxn>
                <a:cxn ang="0">
                  <a:pos x="54" y="170"/>
                </a:cxn>
                <a:cxn ang="0">
                  <a:pos x="39" y="162"/>
                </a:cxn>
                <a:cxn ang="0">
                  <a:pos x="25" y="151"/>
                </a:cxn>
                <a:cxn ang="0">
                  <a:pos x="15" y="138"/>
                </a:cxn>
                <a:cxn ang="0">
                  <a:pos x="7" y="123"/>
                </a:cxn>
                <a:cxn ang="0">
                  <a:pos x="2" y="106"/>
                </a:cxn>
                <a:cxn ang="0">
                  <a:pos x="0" y="89"/>
                </a:cxn>
                <a:cxn ang="0">
                  <a:pos x="2" y="70"/>
                </a:cxn>
                <a:cxn ang="0">
                  <a:pos x="7" y="54"/>
                </a:cxn>
                <a:cxn ang="0">
                  <a:pos x="15" y="39"/>
                </a:cxn>
                <a:cxn ang="0">
                  <a:pos x="25" y="25"/>
                </a:cxn>
                <a:cxn ang="0">
                  <a:pos x="39" y="15"/>
                </a:cxn>
                <a:cxn ang="0">
                  <a:pos x="54" y="7"/>
                </a:cxn>
                <a:cxn ang="0">
                  <a:pos x="70" y="2"/>
                </a:cxn>
                <a:cxn ang="0">
                  <a:pos x="88" y="0"/>
                </a:cxn>
              </a:cxnLst>
              <a:rect l="0" t="0" r="r" b="b"/>
              <a:pathLst>
                <a:path w="177" h="177">
                  <a:moveTo>
                    <a:pt x="88" y="0"/>
                  </a:moveTo>
                  <a:lnTo>
                    <a:pt x="106" y="2"/>
                  </a:lnTo>
                  <a:lnTo>
                    <a:pt x="123" y="7"/>
                  </a:lnTo>
                  <a:lnTo>
                    <a:pt x="138" y="15"/>
                  </a:lnTo>
                  <a:lnTo>
                    <a:pt x="151" y="25"/>
                  </a:lnTo>
                  <a:lnTo>
                    <a:pt x="162" y="39"/>
                  </a:lnTo>
                  <a:lnTo>
                    <a:pt x="170" y="54"/>
                  </a:lnTo>
                  <a:lnTo>
                    <a:pt x="175" y="70"/>
                  </a:lnTo>
                  <a:lnTo>
                    <a:pt x="177" y="89"/>
                  </a:lnTo>
                  <a:lnTo>
                    <a:pt x="175" y="106"/>
                  </a:lnTo>
                  <a:lnTo>
                    <a:pt x="170" y="123"/>
                  </a:lnTo>
                  <a:lnTo>
                    <a:pt x="162" y="138"/>
                  </a:lnTo>
                  <a:lnTo>
                    <a:pt x="151" y="151"/>
                  </a:lnTo>
                  <a:lnTo>
                    <a:pt x="138" y="162"/>
                  </a:lnTo>
                  <a:lnTo>
                    <a:pt x="123" y="170"/>
                  </a:lnTo>
                  <a:lnTo>
                    <a:pt x="106" y="175"/>
                  </a:lnTo>
                  <a:lnTo>
                    <a:pt x="88" y="177"/>
                  </a:lnTo>
                  <a:lnTo>
                    <a:pt x="70" y="175"/>
                  </a:lnTo>
                  <a:lnTo>
                    <a:pt x="54" y="170"/>
                  </a:lnTo>
                  <a:lnTo>
                    <a:pt x="39" y="162"/>
                  </a:lnTo>
                  <a:lnTo>
                    <a:pt x="25" y="151"/>
                  </a:lnTo>
                  <a:lnTo>
                    <a:pt x="15" y="138"/>
                  </a:lnTo>
                  <a:lnTo>
                    <a:pt x="7" y="123"/>
                  </a:lnTo>
                  <a:lnTo>
                    <a:pt x="2" y="106"/>
                  </a:lnTo>
                  <a:lnTo>
                    <a:pt x="0" y="89"/>
                  </a:lnTo>
                  <a:lnTo>
                    <a:pt x="2" y="70"/>
                  </a:lnTo>
                  <a:lnTo>
                    <a:pt x="7" y="54"/>
                  </a:lnTo>
                  <a:lnTo>
                    <a:pt x="15" y="39"/>
                  </a:lnTo>
                  <a:lnTo>
                    <a:pt x="25" y="25"/>
                  </a:lnTo>
                  <a:lnTo>
                    <a:pt x="39" y="15"/>
                  </a:lnTo>
                  <a:lnTo>
                    <a:pt x="54" y="7"/>
                  </a:lnTo>
                  <a:lnTo>
                    <a:pt x="70" y="2"/>
                  </a:lnTo>
                  <a:lnTo>
                    <a:pt x="88" y="0"/>
                  </a:lnTo>
                  <a:close/>
                </a:path>
              </a:pathLst>
            </a:custGeom>
            <a:grpFill/>
            <a:ln w="9525">
              <a:noFill/>
              <a:round/>
              <a:headEnd/>
              <a:tailEnd/>
            </a:ln>
          </p:spPr>
          <p:txBody>
            <a:bodyPr/>
            <a:lstStyle/>
            <a:p>
              <a:pPr>
                <a:defRPr/>
              </a:pPr>
              <a:endParaRPr lang="en-US"/>
            </a:p>
          </p:txBody>
        </p:sp>
        <p:sp>
          <p:nvSpPr>
            <p:cNvPr id="84" name="Freeform 10"/>
            <p:cNvSpPr>
              <a:spLocks/>
            </p:cNvSpPr>
            <p:nvPr/>
          </p:nvSpPr>
          <p:spPr bwMode="auto">
            <a:xfrm>
              <a:off x="6883400" y="5271791"/>
              <a:ext cx="57150" cy="76200"/>
            </a:xfrm>
            <a:custGeom>
              <a:avLst/>
              <a:gdLst/>
              <a:ahLst/>
              <a:cxnLst>
                <a:cxn ang="0">
                  <a:pos x="0" y="21"/>
                </a:cxn>
                <a:cxn ang="0">
                  <a:pos x="30" y="0"/>
                </a:cxn>
                <a:cxn ang="0">
                  <a:pos x="49" y="12"/>
                </a:cxn>
                <a:cxn ang="0">
                  <a:pos x="64" y="16"/>
                </a:cxn>
                <a:cxn ang="0">
                  <a:pos x="73" y="36"/>
                </a:cxn>
                <a:cxn ang="0">
                  <a:pos x="65" y="52"/>
                </a:cxn>
                <a:cxn ang="0">
                  <a:pos x="71" y="64"/>
                </a:cxn>
                <a:cxn ang="0">
                  <a:pos x="58" y="78"/>
                </a:cxn>
                <a:cxn ang="0">
                  <a:pos x="56" y="91"/>
                </a:cxn>
                <a:cxn ang="0">
                  <a:pos x="42" y="97"/>
                </a:cxn>
                <a:cxn ang="0">
                  <a:pos x="0" y="91"/>
                </a:cxn>
                <a:cxn ang="0">
                  <a:pos x="0" y="21"/>
                </a:cxn>
              </a:cxnLst>
              <a:rect l="0" t="0" r="r" b="b"/>
              <a:pathLst>
                <a:path w="73" h="97">
                  <a:moveTo>
                    <a:pt x="0" y="21"/>
                  </a:moveTo>
                  <a:lnTo>
                    <a:pt x="30" y="0"/>
                  </a:lnTo>
                  <a:lnTo>
                    <a:pt x="49" y="12"/>
                  </a:lnTo>
                  <a:lnTo>
                    <a:pt x="64" y="16"/>
                  </a:lnTo>
                  <a:lnTo>
                    <a:pt x="73" y="36"/>
                  </a:lnTo>
                  <a:lnTo>
                    <a:pt x="65" y="52"/>
                  </a:lnTo>
                  <a:lnTo>
                    <a:pt x="71" y="64"/>
                  </a:lnTo>
                  <a:lnTo>
                    <a:pt x="58" y="78"/>
                  </a:lnTo>
                  <a:lnTo>
                    <a:pt x="56" y="91"/>
                  </a:lnTo>
                  <a:lnTo>
                    <a:pt x="42" y="97"/>
                  </a:lnTo>
                  <a:lnTo>
                    <a:pt x="0" y="91"/>
                  </a:lnTo>
                  <a:lnTo>
                    <a:pt x="0" y="21"/>
                  </a:lnTo>
                  <a:close/>
                </a:path>
              </a:pathLst>
            </a:custGeom>
            <a:grpFill/>
            <a:ln w="9525">
              <a:noFill/>
              <a:round/>
              <a:headEnd/>
              <a:tailEnd/>
            </a:ln>
          </p:spPr>
          <p:txBody>
            <a:bodyPr/>
            <a:lstStyle/>
            <a:p>
              <a:pPr>
                <a:defRPr/>
              </a:pPr>
              <a:endParaRPr lang="en-US"/>
            </a:p>
          </p:txBody>
        </p:sp>
        <p:sp>
          <p:nvSpPr>
            <p:cNvPr id="85" name="Freeform 11"/>
            <p:cNvSpPr>
              <a:spLocks/>
            </p:cNvSpPr>
            <p:nvPr/>
          </p:nvSpPr>
          <p:spPr bwMode="auto">
            <a:xfrm>
              <a:off x="6329362" y="5186066"/>
              <a:ext cx="57150" cy="76200"/>
            </a:xfrm>
            <a:custGeom>
              <a:avLst/>
              <a:gdLst/>
              <a:ahLst/>
              <a:cxnLst>
                <a:cxn ang="0">
                  <a:pos x="72" y="75"/>
                </a:cxn>
                <a:cxn ang="0">
                  <a:pos x="41" y="97"/>
                </a:cxn>
                <a:cxn ang="0">
                  <a:pos x="23" y="84"/>
                </a:cxn>
                <a:cxn ang="0">
                  <a:pos x="9" y="79"/>
                </a:cxn>
                <a:cxn ang="0">
                  <a:pos x="0" y="60"/>
                </a:cxn>
                <a:cxn ang="0">
                  <a:pos x="8" y="45"/>
                </a:cxn>
                <a:cxn ang="0">
                  <a:pos x="1" y="32"/>
                </a:cxn>
                <a:cxn ang="0">
                  <a:pos x="14" y="17"/>
                </a:cxn>
                <a:cxn ang="0">
                  <a:pos x="17" y="5"/>
                </a:cxn>
                <a:cxn ang="0">
                  <a:pos x="31" y="0"/>
                </a:cxn>
                <a:cxn ang="0">
                  <a:pos x="72" y="5"/>
                </a:cxn>
                <a:cxn ang="0">
                  <a:pos x="72" y="75"/>
                </a:cxn>
              </a:cxnLst>
              <a:rect l="0" t="0" r="r" b="b"/>
              <a:pathLst>
                <a:path w="72" h="97">
                  <a:moveTo>
                    <a:pt x="72" y="75"/>
                  </a:moveTo>
                  <a:lnTo>
                    <a:pt x="41" y="97"/>
                  </a:lnTo>
                  <a:lnTo>
                    <a:pt x="23" y="84"/>
                  </a:lnTo>
                  <a:lnTo>
                    <a:pt x="9" y="79"/>
                  </a:lnTo>
                  <a:lnTo>
                    <a:pt x="0" y="60"/>
                  </a:lnTo>
                  <a:lnTo>
                    <a:pt x="8" y="45"/>
                  </a:lnTo>
                  <a:lnTo>
                    <a:pt x="1" y="32"/>
                  </a:lnTo>
                  <a:lnTo>
                    <a:pt x="14" y="17"/>
                  </a:lnTo>
                  <a:lnTo>
                    <a:pt x="17" y="5"/>
                  </a:lnTo>
                  <a:lnTo>
                    <a:pt x="31" y="0"/>
                  </a:lnTo>
                  <a:lnTo>
                    <a:pt x="72" y="5"/>
                  </a:lnTo>
                  <a:lnTo>
                    <a:pt x="72" y="75"/>
                  </a:lnTo>
                  <a:close/>
                </a:path>
              </a:pathLst>
            </a:custGeom>
            <a:grpFill/>
            <a:ln w="9525">
              <a:noFill/>
              <a:round/>
              <a:headEnd/>
              <a:tailEnd/>
            </a:ln>
          </p:spPr>
          <p:txBody>
            <a:bodyPr/>
            <a:lstStyle/>
            <a:p>
              <a:pPr>
                <a:defRPr/>
              </a:pPr>
              <a:endParaRPr lang="en-US"/>
            </a:p>
          </p:txBody>
        </p:sp>
        <p:sp>
          <p:nvSpPr>
            <p:cNvPr id="86" name="Freeform 12"/>
            <p:cNvSpPr>
              <a:spLocks/>
            </p:cNvSpPr>
            <p:nvPr/>
          </p:nvSpPr>
          <p:spPr bwMode="auto">
            <a:xfrm>
              <a:off x="6357937" y="5151141"/>
              <a:ext cx="511175" cy="608013"/>
            </a:xfrm>
            <a:custGeom>
              <a:avLst/>
              <a:gdLst/>
              <a:ahLst/>
              <a:cxnLst>
                <a:cxn ang="0">
                  <a:pos x="467" y="265"/>
                </a:cxn>
                <a:cxn ang="0">
                  <a:pos x="511" y="282"/>
                </a:cxn>
                <a:cxn ang="0">
                  <a:pos x="554" y="289"/>
                </a:cxn>
                <a:cxn ang="0">
                  <a:pos x="589" y="286"/>
                </a:cxn>
                <a:cxn ang="0">
                  <a:pos x="621" y="278"/>
                </a:cxn>
                <a:cxn ang="0">
                  <a:pos x="644" y="176"/>
                </a:cxn>
                <a:cxn ang="0">
                  <a:pos x="623" y="187"/>
                </a:cxn>
                <a:cxn ang="0">
                  <a:pos x="598" y="192"/>
                </a:cxn>
                <a:cxn ang="0">
                  <a:pos x="558" y="191"/>
                </a:cxn>
                <a:cxn ang="0">
                  <a:pos x="499" y="165"/>
                </a:cxn>
                <a:cxn ang="0">
                  <a:pos x="461" y="114"/>
                </a:cxn>
                <a:cxn ang="0">
                  <a:pos x="448" y="84"/>
                </a:cxn>
                <a:cxn ang="0">
                  <a:pos x="443" y="77"/>
                </a:cxn>
                <a:cxn ang="0">
                  <a:pos x="428" y="123"/>
                </a:cxn>
                <a:cxn ang="0">
                  <a:pos x="421" y="121"/>
                </a:cxn>
                <a:cxn ang="0">
                  <a:pos x="414" y="120"/>
                </a:cxn>
                <a:cxn ang="0">
                  <a:pos x="385" y="164"/>
                </a:cxn>
                <a:cxn ang="0">
                  <a:pos x="355" y="209"/>
                </a:cxn>
                <a:cxn ang="0">
                  <a:pos x="353" y="152"/>
                </a:cxn>
                <a:cxn ang="0">
                  <a:pos x="333" y="87"/>
                </a:cxn>
                <a:cxn ang="0">
                  <a:pos x="316" y="11"/>
                </a:cxn>
                <a:cxn ang="0">
                  <a:pos x="303" y="6"/>
                </a:cxn>
                <a:cxn ang="0">
                  <a:pos x="267" y="1"/>
                </a:cxn>
                <a:cxn ang="0">
                  <a:pos x="228" y="0"/>
                </a:cxn>
                <a:cxn ang="0">
                  <a:pos x="168" y="4"/>
                </a:cxn>
                <a:cxn ang="0">
                  <a:pos x="106" y="20"/>
                </a:cxn>
                <a:cxn ang="0">
                  <a:pos x="55" y="47"/>
                </a:cxn>
                <a:cxn ang="0">
                  <a:pos x="85" y="114"/>
                </a:cxn>
                <a:cxn ang="0">
                  <a:pos x="135" y="99"/>
                </a:cxn>
                <a:cxn ang="0">
                  <a:pos x="194" y="95"/>
                </a:cxn>
                <a:cxn ang="0">
                  <a:pos x="210" y="95"/>
                </a:cxn>
                <a:cxn ang="0">
                  <a:pos x="201" y="114"/>
                </a:cxn>
                <a:cxn ang="0">
                  <a:pos x="180" y="146"/>
                </a:cxn>
                <a:cxn ang="0">
                  <a:pos x="164" y="181"/>
                </a:cxn>
                <a:cxn ang="0">
                  <a:pos x="146" y="247"/>
                </a:cxn>
                <a:cxn ang="0">
                  <a:pos x="130" y="305"/>
                </a:cxn>
                <a:cxn ang="0">
                  <a:pos x="125" y="362"/>
                </a:cxn>
                <a:cxn ang="0">
                  <a:pos x="141" y="400"/>
                </a:cxn>
                <a:cxn ang="0">
                  <a:pos x="127" y="454"/>
                </a:cxn>
                <a:cxn ang="0">
                  <a:pos x="92" y="528"/>
                </a:cxn>
                <a:cxn ang="0">
                  <a:pos x="31" y="613"/>
                </a:cxn>
                <a:cxn ang="0">
                  <a:pos x="0" y="652"/>
                </a:cxn>
                <a:cxn ang="0">
                  <a:pos x="165" y="719"/>
                </a:cxn>
                <a:cxn ang="0">
                  <a:pos x="194" y="683"/>
                </a:cxn>
                <a:cxn ang="0">
                  <a:pos x="238" y="612"/>
                </a:cxn>
                <a:cxn ang="0">
                  <a:pos x="268" y="531"/>
                </a:cxn>
                <a:cxn ang="0">
                  <a:pos x="283" y="487"/>
                </a:cxn>
                <a:cxn ang="0">
                  <a:pos x="300" y="515"/>
                </a:cxn>
                <a:cxn ang="0">
                  <a:pos x="315" y="543"/>
                </a:cxn>
                <a:cxn ang="0">
                  <a:pos x="339" y="614"/>
                </a:cxn>
                <a:cxn ang="0">
                  <a:pos x="355" y="716"/>
                </a:cxn>
                <a:cxn ang="0">
                  <a:pos x="361" y="766"/>
                </a:cxn>
                <a:cxn ang="0">
                  <a:pos x="524" y="696"/>
                </a:cxn>
                <a:cxn ang="0">
                  <a:pos x="513" y="647"/>
                </a:cxn>
                <a:cxn ang="0">
                  <a:pos x="486" y="563"/>
                </a:cxn>
                <a:cxn ang="0">
                  <a:pos x="453" y="487"/>
                </a:cxn>
                <a:cxn ang="0">
                  <a:pos x="417" y="422"/>
                </a:cxn>
                <a:cxn ang="0">
                  <a:pos x="386" y="369"/>
                </a:cxn>
                <a:cxn ang="0">
                  <a:pos x="408" y="344"/>
                </a:cxn>
                <a:cxn ang="0">
                  <a:pos x="422" y="319"/>
                </a:cxn>
                <a:cxn ang="0">
                  <a:pos x="433" y="285"/>
                </a:cxn>
                <a:cxn ang="0">
                  <a:pos x="442" y="251"/>
                </a:cxn>
              </a:cxnLst>
              <a:rect l="0" t="0" r="r" b="b"/>
              <a:pathLst>
                <a:path w="644" h="766">
                  <a:moveTo>
                    <a:pt x="442" y="251"/>
                  </a:moveTo>
                  <a:lnTo>
                    <a:pt x="453" y="258"/>
                  </a:lnTo>
                  <a:lnTo>
                    <a:pt x="467" y="265"/>
                  </a:lnTo>
                  <a:lnTo>
                    <a:pt x="481" y="271"/>
                  </a:lnTo>
                  <a:lnTo>
                    <a:pt x="496" y="277"/>
                  </a:lnTo>
                  <a:lnTo>
                    <a:pt x="511" y="282"/>
                  </a:lnTo>
                  <a:lnTo>
                    <a:pt x="526" y="286"/>
                  </a:lnTo>
                  <a:lnTo>
                    <a:pt x="541" y="288"/>
                  </a:lnTo>
                  <a:lnTo>
                    <a:pt x="554" y="289"/>
                  </a:lnTo>
                  <a:lnTo>
                    <a:pt x="566" y="289"/>
                  </a:lnTo>
                  <a:lnTo>
                    <a:pt x="577" y="288"/>
                  </a:lnTo>
                  <a:lnTo>
                    <a:pt x="589" y="286"/>
                  </a:lnTo>
                  <a:lnTo>
                    <a:pt x="600" y="283"/>
                  </a:lnTo>
                  <a:lnTo>
                    <a:pt x="611" y="281"/>
                  </a:lnTo>
                  <a:lnTo>
                    <a:pt x="621" y="278"/>
                  </a:lnTo>
                  <a:lnTo>
                    <a:pt x="631" y="273"/>
                  </a:lnTo>
                  <a:lnTo>
                    <a:pt x="641" y="268"/>
                  </a:lnTo>
                  <a:lnTo>
                    <a:pt x="644" y="176"/>
                  </a:lnTo>
                  <a:lnTo>
                    <a:pt x="637" y="180"/>
                  </a:lnTo>
                  <a:lnTo>
                    <a:pt x="630" y="183"/>
                  </a:lnTo>
                  <a:lnTo>
                    <a:pt x="623" y="187"/>
                  </a:lnTo>
                  <a:lnTo>
                    <a:pt x="615" y="189"/>
                  </a:lnTo>
                  <a:lnTo>
                    <a:pt x="607" y="191"/>
                  </a:lnTo>
                  <a:lnTo>
                    <a:pt x="598" y="192"/>
                  </a:lnTo>
                  <a:lnTo>
                    <a:pt x="590" y="194"/>
                  </a:lnTo>
                  <a:lnTo>
                    <a:pt x="581" y="194"/>
                  </a:lnTo>
                  <a:lnTo>
                    <a:pt x="558" y="191"/>
                  </a:lnTo>
                  <a:lnTo>
                    <a:pt x="537" y="186"/>
                  </a:lnTo>
                  <a:lnTo>
                    <a:pt x="517" y="177"/>
                  </a:lnTo>
                  <a:lnTo>
                    <a:pt x="499" y="165"/>
                  </a:lnTo>
                  <a:lnTo>
                    <a:pt x="484" y="150"/>
                  </a:lnTo>
                  <a:lnTo>
                    <a:pt x="471" y="134"/>
                  </a:lnTo>
                  <a:lnTo>
                    <a:pt x="461" y="114"/>
                  </a:lnTo>
                  <a:lnTo>
                    <a:pt x="454" y="93"/>
                  </a:lnTo>
                  <a:lnTo>
                    <a:pt x="451" y="88"/>
                  </a:lnTo>
                  <a:lnTo>
                    <a:pt x="448" y="84"/>
                  </a:lnTo>
                  <a:lnTo>
                    <a:pt x="446" y="81"/>
                  </a:lnTo>
                  <a:lnTo>
                    <a:pt x="445" y="78"/>
                  </a:lnTo>
                  <a:lnTo>
                    <a:pt x="443" y="77"/>
                  </a:lnTo>
                  <a:lnTo>
                    <a:pt x="438" y="92"/>
                  </a:lnTo>
                  <a:lnTo>
                    <a:pt x="432" y="110"/>
                  </a:lnTo>
                  <a:lnTo>
                    <a:pt x="428" y="123"/>
                  </a:lnTo>
                  <a:lnTo>
                    <a:pt x="425" y="129"/>
                  </a:lnTo>
                  <a:lnTo>
                    <a:pt x="424" y="126"/>
                  </a:lnTo>
                  <a:lnTo>
                    <a:pt x="421" y="121"/>
                  </a:lnTo>
                  <a:lnTo>
                    <a:pt x="417" y="118"/>
                  </a:lnTo>
                  <a:lnTo>
                    <a:pt x="416" y="116"/>
                  </a:lnTo>
                  <a:lnTo>
                    <a:pt x="414" y="120"/>
                  </a:lnTo>
                  <a:lnTo>
                    <a:pt x="407" y="131"/>
                  </a:lnTo>
                  <a:lnTo>
                    <a:pt x="397" y="146"/>
                  </a:lnTo>
                  <a:lnTo>
                    <a:pt x="385" y="164"/>
                  </a:lnTo>
                  <a:lnTo>
                    <a:pt x="374" y="181"/>
                  </a:lnTo>
                  <a:lnTo>
                    <a:pt x="363" y="197"/>
                  </a:lnTo>
                  <a:lnTo>
                    <a:pt x="355" y="209"/>
                  </a:lnTo>
                  <a:lnTo>
                    <a:pt x="352" y="213"/>
                  </a:lnTo>
                  <a:lnTo>
                    <a:pt x="352" y="195"/>
                  </a:lnTo>
                  <a:lnTo>
                    <a:pt x="353" y="152"/>
                  </a:lnTo>
                  <a:lnTo>
                    <a:pt x="354" y="110"/>
                  </a:lnTo>
                  <a:lnTo>
                    <a:pt x="355" y="90"/>
                  </a:lnTo>
                  <a:lnTo>
                    <a:pt x="333" y="87"/>
                  </a:lnTo>
                  <a:lnTo>
                    <a:pt x="316" y="11"/>
                  </a:lnTo>
                  <a:lnTo>
                    <a:pt x="316" y="11"/>
                  </a:lnTo>
                  <a:lnTo>
                    <a:pt x="316" y="11"/>
                  </a:lnTo>
                  <a:lnTo>
                    <a:pt x="315" y="11"/>
                  </a:lnTo>
                  <a:lnTo>
                    <a:pt x="315" y="9"/>
                  </a:lnTo>
                  <a:lnTo>
                    <a:pt x="303" y="6"/>
                  </a:lnTo>
                  <a:lnTo>
                    <a:pt x="292" y="4"/>
                  </a:lnTo>
                  <a:lnTo>
                    <a:pt x="279" y="2"/>
                  </a:lnTo>
                  <a:lnTo>
                    <a:pt x="267" y="1"/>
                  </a:lnTo>
                  <a:lnTo>
                    <a:pt x="254" y="0"/>
                  </a:lnTo>
                  <a:lnTo>
                    <a:pt x="240" y="0"/>
                  </a:lnTo>
                  <a:lnTo>
                    <a:pt x="228" y="0"/>
                  </a:lnTo>
                  <a:lnTo>
                    <a:pt x="214" y="0"/>
                  </a:lnTo>
                  <a:lnTo>
                    <a:pt x="191" y="1"/>
                  </a:lnTo>
                  <a:lnTo>
                    <a:pt x="168" y="4"/>
                  </a:lnTo>
                  <a:lnTo>
                    <a:pt x="146" y="7"/>
                  </a:lnTo>
                  <a:lnTo>
                    <a:pt x="125" y="13"/>
                  </a:lnTo>
                  <a:lnTo>
                    <a:pt x="106" y="20"/>
                  </a:lnTo>
                  <a:lnTo>
                    <a:pt x="87" y="28"/>
                  </a:lnTo>
                  <a:lnTo>
                    <a:pt x="70" y="37"/>
                  </a:lnTo>
                  <a:lnTo>
                    <a:pt x="55" y="47"/>
                  </a:lnTo>
                  <a:lnTo>
                    <a:pt x="55" y="129"/>
                  </a:lnTo>
                  <a:lnTo>
                    <a:pt x="69" y="121"/>
                  </a:lnTo>
                  <a:lnTo>
                    <a:pt x="85" y="114"/>
                  </a:lnTo>
                  <a:lnTo>
                    <a:pt x="101" y="108"/>
                  </a:lnTo>
                  <a:lnTo>
                    <a:pt x="118" y="104"/>
                  </a:lnTo>
                  <a:lnTo>
                    <a:pt x="135" y="99"/>
                  </a:lnTo>
                  <a:lnTo>
                    <a:pt x="155" y="97"/>
                  </a:lnTo>
                  <a:lnTo>
                    <a:pt x="175" y="96"/>
                  </a:lnTo>
                  <a:lnTo>
                    <a:pt x="194" y="95"/>
                  </a:lnTo>
                  <a:lnTo>
                    <a:pt x="200" y="95"/>
                  </a:lnTo>
                  <a:lnTo>
                    <a:pt x="206" y="95"/>
                  </a:lnTo>
                  <a:lnTo>
                    <a:pt x="210" y="95"/>
                  </a:lnTo>
                  <a:lnTo>
                    <a:pt x="216" y="95"/>
                  </a:lnTo>
                  <a:lnTo>
                    <a:pt x="208" y="104"/>
                  </a:lnTo>
                  <a:lnTo>
                    <a:pt x="201" y="114"/>
                  </a:lnTo>
                  <a:lnTo>
                    <a:pt x="194" y="125"/>
                  </a:lnTo>
                  <a:lnTo>
                    <a:pt x="187" y="135"/>
                  </a:lnTo>
                  <a:lnTo>
                    <a:pt x="180" y="146"/>
                  </a:lnTo>
                  <a:lnTo>
                    <a:pt x="175" y="157"/>
                  </a:lnTo>
                  <a:lnTo>
                    <a:pt x="169" y="169"/>
                  </a:lnTo>
                  <a:lnTo>
                    <a:pt x="164" y="181"/>
                  </a:lnTo>
                  <a:lnTo>
                    <a:pt x="155" y="205"/>
                  </a:lnTo>
                  <a:lnTo>
                    <a:pt x="149" y="226"/>
                  </a:lnTo>
                  <a:lnTo>
                    <a:pt x="146" y="247"/>
                  </a:lnTo>
                  <a:lnTo>
                    <a:pt x="146" y="270"/>
                  </a:lnTo>
                  <a:lnTo>
                    <a:pt x="137" y="287"/>
                  </a:lnTo>
                  <a:lnTo>
                    <a:pt x="130" y="305"/>
                  </a:lnTo>
                  <a:lnTo>
                    <a:pt x="125" y="324"/>
                  </a:lnTo>
                  <a:lnTo>
                    <a:pt x="124" y="344"/>
                  </a:lnTo>
                  <a:lnTo>
                    <a:pt x="125" y="362"/>
                  </a:lnTo>
                  <a:lnTo>
                    <a:pt x="129" y="376"/>
                  </a:lnTo>
                  <a:lnTo>
                    <a:pt x="134" y="388"/>
                  </a:lnTo>
                  <a:lnTo>
                    <a:pt x="141" y="400"/>
                  </a:lnTo>
                  <a:lnTo>
                    <a:pt x="137" y="418"/>
                  </a:lnTo>
                  <a:lnTo>
                    <a:pt x="132" y="437"/>
                  </a:lnTo>
                  <a:lnTo>
                    <a:pt x="127" y="454"/>
                  </a:lnTo>
                  <a:lnTo>
                    <a:pt x="122" y="471"/>
                  </a:lnTo>
                  <a:lnTo>
                    <a:pt x="109" y="499"/>
                  </a:lnTo>
                  <a:lnTo>
                    <a:pt x="92" y="528"/>
                  </a:lnTo>
                  <a:lnTo>
                    <a:pt x="71" y="559"/>
                  </a:lnTo>
                  <a:lnTo>
                    <a:pt x="50" y="587"/>
                  </a:lnTo>
                  <a:lnTo>
                    <a:pt x="31" y="613"/>
                  </a:lnTo>
                  <a:lnTo>
                    <a:pt x="15" y="634"/>
                  </a:lnTo>
                  <a:lnTo>
                    <a:pt x="4" y="647"/>
                  </a:lnTo>
                  <a:lnTo>
                    <a:pt x="0" y="652"/>
                  </a:lnTo>
                  <a:lnTo>
                    <a:pt x="195" y="764"/>
                  </a:lnTo>
                  <a:lnTo>
                    <a:pt x="163" y="721"/>
                  </a:lnTo>
                  <a:lnTo>
                    <a:pt x="165" y="719"/>
                  </a:lnTo>
                  <a:lnTo>
                    <a:pt x="172" y="711"/>
                  </a:lnTo>
                  <a:lnTo>
                    <a:pt x="181" y="699"/>
                  </a:lnTo>
                  <a:lnTo>
                    <a:pt x="194" y="683"/>
                  </a:lnTo>
                  <a:lnTo>
                    <a:pt x="208" y="664"/>
                  </a:lnTo>
                  <a:lnTo>
                    <a:pt x="223" y="639"/>
                  </a:lnTo>
                  <a:lnTo>
                    <a:pt x="238" y="612"/>
                  </a:lnTo>
                  <a:lnTo>
                    <a:pt x="252" y="582"/>
                  </a:lnTo>
                  <a:lnTo>
                    <a:pt x="261" y="558"/>
                  </a:lnTo>
                  <a:lnTo>
                    <a:pt x="268" y="531"/>
                  </a:lnTo>
                  <a:lnTo>
                    <a:pt x="274" y="505"/>
                  </a:lnTo>
                  <a:lnTo>
                    <a:pt x="277" y="478"/>
                  </a:lnTo>
                  <a:lnTo>
                    <a:pt x="283" y="487"/>
                  </a:lnTo>
                  <a:lnTo>
                    <a:pt x="289" y="497"/>
                  </a:lnTo>
                  <a:lnTo>
                    <a:pt x="294" y="506"/>
                  </a:lnTo>
                  <a:lnTo>
                    <a:pt x="300" y="515"/>
                  </a:lnTo>
                  <a:lnTo>
                    <a:pt x="306" y="524"/>
                  </a:lnTo>
                  <a:lnTo>
                    <a:pt x="310" y="533"/>
                  </a:lnTo>
                  <a:lnTo>
                    <a:pt x="315" y="543"/>
                  </a:lnTo>
                  <a:lnTo>
                    <a:pt x="320" y="552"/>
                  </a:lnTo>
                  <a:lnTo>
                    <a:pt x="330" y="581"/>
                  </a:lnTo>
                  <a:lnTo>
                    <a:pt x="339" y="614"/>
                  </a:lnTo>
                  <a:lnTo>
                    <a:pt x="346" y="650"/>
                  </a:lnTo>
                  <a:lnTo>
                    <a:pt x="352" y="684"/>
                  </a:lnTo>
                  <a:lnTo>
                    <a:pt x="355" y="716"/>
                  </a:lnTo>
                  <a:lnTo>
                    <a:pt x="359" y="742"/>
                  </a:lnTo>
                  <a:lnTo>
                    <a:pt x="361" y="759"/>
                  </a:lnTo>
                  <a:lnTo>
                    <a:pt x="361" y="766"/>
                  </a:lnTo>
                  <a:lnTo>
                    <a:pt x="578" y="706"/>
                  </a:lnTo>
                  <a:lnTo>
                    <a:pt x="526" y="699"/>
                  </a:lnTo>
                  <a:lnTo>
                    <a:pt x="524" y="696"/>
                  </a:lnTo>
                  <a:lnTo>
                    <a:pt x="522" y="685"/>
                  </a:lnTo>
                  <a:lnTo>
                    <a:pt x="519" y="668"/>
                  </a:lnTo>
                  <a:lnTo>
                    <a:pt x="513" y="647"/>
                  </a:lnTo>
                  <a:lnTo>
                    <a:pt x="505" y="622"/>
                  </a:lnTo>
                  <a:lnTo>
                    <a:pt x="497" y="593"/>
                  </a:lnTo>
                  <a:lnTo>
                    <a:pt x="486" y="563"/>
                  </a:lnTo>
                  <a:lnTo>
                    <a:pt x="474" y="532"/>
                  </a:lnTo>
                  <a:lnTo>
                    <a:pt x="465" y="510"/>
                  </a:lnTo>
                  <a:lnTo>
                    <a:pt x="453" y="487"/>
                  </a:lnTo>
                  <a:lnTo>
                    <a:pt x="442" y="464"/>
                  </a:lnTo>
                  <a:lnTo>
                    <a:pt x="430" y="442"/>
                  </a:lnTo>
                  <a:lnTo>
                    <a:pt x="417" y="422"/>
                  </a:lnTo>
                  <a:lnTo>
                    <a:pt x="406" y="402"/>
                  </a:lnTo>
                  <a:lnTo>
                    <a:pt x="396" y="384"/>
                  </a:lnTo>
                  <a:lnTo>
                    <a:pt x="386" y="369"/>
                  </a:lnTo>
                  <a:lnTo>
                    <a:pt x="394" y="359"/>
                  </a:lnTo>
                  <a:lnTo>
                    <a:pt x="402" y="351"/>
                  </a:lnTo>
                  <a:lnTo>
                    <a:pt x="408" y="344"/>
                  </a:lnTo>
                  <a:lnTo>
                    <a:pt x="413" y="336"/>
                  </a:lnTo>
                  <a:lnTo>
                    <a:pt x="417" y="328"/>
                  </a:lnTo>
                  <a:lnTo>
                    <a:pt x="422" y="319"/>
                  </a:lnTo>
                  <a:lnTo>
                    <a:pt x="425" y="308"/>
                  </a:lnTo>
                  <a:lnTo>
                    <a:pt x="431" y="294"/>
                  </a:lnTo>
                  <a:lnTo>
                    <a:pt x="433" y="285"/>
                  </a:lnTo>
                  <a:lnTo>
                    <a:pt x="437" y="272"/>
                  </a:lnTo>
                  <a:lnTo>
                    <a:pt x="439" y="260"/>
                  </a:lnTo>
                  <a:lnTo>
                    <a:pt x="442" y="251"/>
                  </a:lnTo>
                  <a:close/>
                </a:path>
              </a:pathLst>
            </a:custGeom>
            <a:grpFill/>
            <a:ln w="9525">
              <a:noFill/>
              <a:round/>
              <a:headEnd/>
              <a:tailEnd/>
            </a:ln>
          </p:spPr>
          <p:txBody>
            <a:bodyPr/>
            <a:lstStyle/>
            <a:p>
              <a:pPr>
                <a:defRPr/>
              </a:pPr>
              <a:endParaRPr lang="en-US"/>
            </a:p>
          </p:txBody>
        </p:sp>
        <p:sp>
          <p:nvSpPr>
            <p:cNvPr id="87" name="Freeform 13"/>
            <p:cNvSpPr>
              <a:spLocks/>
            </p:cNvSpPr>
            <p:nvPr/>
          </p:nvSpPr>
          <p:spPr bwMode="auto">
            <a:xfrm>
              <a:off x="6645275" y="5195591"/>
              <a:ext cx="47625" cy="31750"/>
            </a:xfrm>
            <a:custGeom>
              <a:avLst/>
              <a:gdLst/>
              <a:ahLst/>
              <a:cxnLst>
                <a:cxn ang="0">
                  <a:pos x="53" y="40"/>
                </a:cxn>
                <a:cxn ang="0">
                  <a:pos x="60" y="20"/>
                </a:cxn>
                <a:cxn ang="0">
                  <a:pos x="42" y="19"/>
                </a:cxn>
                <a:cxn ang="0">
                  <a:pos x="42" y="16"/>
                </a:cxn>
                <a:cxn ang="0">
                  <a:pos x="40" y="12"/>
                </a:cxn>
                <a:cxn ang="0">
                  <a:pos x="38" y="10"/>
                </a:cxn>
                <a:cxn ang="0">
                  <a:pos x="35" y="8"/>
                </a:cxn>
                <a:cxn ang="0">
                  <a:pos x="31" y="8"/>
                </a:cxn>
                <a:cxn ang="0">
                  <a:pos x="28" y="8"/>
                </a:cxn>
                <a:cxn ang="0">
                  <a:pos x="24" y="9"/>
                </a:cxn>
                <a:cxn ang="0">
                  <a:pos x="21" y="11"/>
                </a:cxn>
                <a:cxn ang="0">
                  <a:pos x="8" y="0"/>
                </a:cxn>
                <a:cxn ang="0">
                  <a:pos x="0" y="18"/>
                </a:cxn>
                <a:cxn ang="0">
                  <a:pos x="17" y="18"/>
                </a:cxn>
                <a:cxn ang="0">
                  <a:pos x="17" y="23"/>
                </a:cxn>
                <a:cxn ang="0">
                  <a:pos x="20" y="26"/>
                </a:cxn>
                <a:cxn ang="0">
                  <a:pos x="22" y="28"/>
                </a:cxn>
                <a:cxn ang="0">
                  <a:pos x="25" y="31"/>
                </a:cxn>
                <a:cxn ang="0">
                  <a:pos x="29" y="32"/>
                </a:cxn>
                <a:cxn ang="0">
                  <a:pos x="32" y="31"/>
                </a:cxn>
                <a:cxn ang="0">
                  <a:pos x="36" y="30"/>
                </a:cxn>
                <a:cxn ang="0">
                  <a:pos x="39" y="27"/>
                </a:cxn>
                <a:cxn ang="0">
                  <a:pos x="53" y="40"/>
                </a:cxn>
              </a:cxnLst>
              <a:rect l="0" t="0" r="r" b="b"/>
              <a:pathLst>
                <a:path w="60" h="40">
                  <a:moveTo>
                    <a:pt x="53" y="40"/>
                  </a:moveTo>
                  <a:lnTo>
                    <a:pt x="60" y="20"/>
                  </a:lnTo>
                  <a:lnTo>
                    <a:pt x="42" y="19"/>
                  </a:lnTo>
                  <a:lnTo>
                    <a:pt x="42" y="16"/>
                  </a:lnTo>
                  <a:lnTo>
                    <a:pt x="40" y="12"/>
                  </a:lnTo>
                  <a:lnTo>
                    <a:pt x="38" y="10"/>
                  </a:lnTo>
                  <a:lnTo>
                    <a:pt x="35" y="8"/>
                  </a:lnTo>
                  <a:lnTo>
                    <a:pt x="31" y="8"/>
                  </a:lnTo>
                  <a:lnTo>
                    <a:pt x="28" y="8"/>
                  </a:lnTo>
                  <a:lnTo>
                    <a:pt x="24" y="9"/>
                  </a:lnTo>
                  <a:lnTo>
                    <a:pt x="21" y="11"/>
                  </a:lnTo>
                  <a:lnTo>
                    <a:pt x="8" y="0"/>
                  </a:lnTo>
                  <a:lnTo>
                    <a:pt x="0" y="18"/>
                  </a:lnTo>
                  <a:lnTo>
                    <a:pt x="17" y="18"/>
                  </a:lnTo>
                  <a:lnTo>
                    <a:pt x="17" y="23"/>
                  </a:lnTo>
                  <a:lnTo>
                    <a:pt x="20" y="26"/>
                  </a:lnTo>
                  <a:lnTo>
                    <a:pt x="22" y="28"/>
                  </a:lnTo>
                  <a:lnTo>
                    <a:pt x="25" y="31"/>
                  </a:lnTo>
                  <a:lnTo>
                    <a:pt x="29" y="32"/>
                  </a:lnTo>
                  <a:lnTo>
                    <a:pt x="32" y="31"/>
                  </a:lnTo>
                  <a:lnTo>
                    <a:pt x="36" y="30"/>
                  </a:lnTo>
                  <a:lnTo>
                    <a:pt x="39" y="27"/>
                  </a:lnTo>
                  <a:lnTo>
                    <a:pt x="53" y="40"/>
                  </a:lnTo>
                  <a:close/>
                </a:path>
              </a:pathLst>
            </a:custGeom>
            <a:grpFill/>
            <a:ln w="9525">
              <a:noFill/>
              <a:round/>
              <a:headEnd/>
              <a:tailEnd/>
            </a:ln>
          </p:spPr>
          <p:txBody>
            <a:bodyPr/>
            <a:lstStyle/>
            <a:p>
              <a:pPr>
                <a:defRPr/>
              </a:pPr>
              <a:endParaRPr lang="en-US"/>
            </a:p>
          </p:txBody>
        </p:sp>
      </p:grpSp>
      <p:grpSp>
        <p:nvGrpSpPr>
          <p:cNvPr id="88" name="Group 39"/>
          <p:cNvGrpSpPr/>
          <p:nvPr/>
        </p:nvGrpSpPr>
        <p:grpSpPr>
          <a:xfrm>
            <a:off x="1701828" y="3708542"/>
            <a:ext cx="311831" cy="494721"/>
            <a:chOff x="6329362" y="5047953"/>
            <a:chExt cx="611188" cy="711201"/>
          </a:xfrm>
          <a:solidFill>
            <a:schemeClr val="tx1">
              <a:lumMod val="65000"/>
              <a:lumOff val="35000"/>
            </a:schemeClr>
          </a:solidFill>
        </p:grpSpPr>
        <p:sp>
          <p:nvSpPr>
            <p:cNvPr id="89" name="Freeform 9"/>
            <p:cNvSpPr>
              <a:spLocks/>
            </p:cNvSpPr>
            <p:nvPr/>
          </p:nvSpPr>
          <p:spPr bwMode="auto">
            <a:xfrm>
              <a:off x="6624637" y="5047953"/>
              <a:ext cx="141288" cy="141288"/>
            </a:xfrm>
            <a:custGeom>
              <a:avLst/>
              <a:gdLst/>
              <a:ahLst/>
              <a:cxnLst>
                <a:cxn ang="0">
                  <a:pos x="88" y="0"/>
                </a:cxn>
                <a:cxn ang="0">
                  <a:pos x="106" y="2"/>
                </a:cxn>
                <a:cxn ang="0">
                  <a:pos x="123" y="7"/>
                </a:cxn>
                <a:cxn ang="0">
                  <a:pos x="138" y="15"/>
                </a:cxn>
                <a:cxn ang="0">
                  <a:pos x="151" y="25"/>
                </a:cxn>
                <a:cxn ang="0">
                  <a:pos x="162" y="39"/>
                </a:cxn>
                <a:cxn ang="0">
                  <a:pos x="170" y="54"/>
                </a:cxn>
                <a:cxn ang="0">
                  <a:pos x="175" y="70"/>
                </a:cxn>
                <a:cxn ang="0">
                  <a:pos x="177" y="89"/>
                </a:cxn>
                <a:cxn ang="0">
                  <a:pos x="175" y="106"/>
                </a:cxn>
                <a:cxn ang="0">
                  <a:pos x="170" y="123"/>
                </a:cxn>
                <a:cxn ang="0">
                  <a:pos x="162" y="138"/>
                </a:cxn>
                <a:cxn ang="0">
                  <a:pos x="151" y="151"/>
                </a:cxn>
                <a:cxn ang="0">
                  <a:pos x="138" y="162"/>
                </a:cxn>
                <a:cxn ang="0">
                  <a:pos x="123" y="170"/>
                </a:cxn>
                <a:cxn ang="0">
                  <a:pos x="106" y="175"/>
                </a:cxn>
                <a:cxn ang="0">
                  <a:pos x="88" y="177"/>
                </a:cxn>
                <a:cxn ang="0">
                  <a:pos x="70" y="175"/>
                </a:cxn>
                <a:cxn ang="0">
                  <a:pos x="54" y="170"/>
                </a:cxn>
                <a:cxn ang="0">
                  <a:pos x="39" y="162"/>
                </a:cxn>
                <a:cxn ang="0">
                  <a:pos x="25" y="151"/>
                </a:cxn>
                <a:cxn ang="0">
                  <a:pos x="15" y="138"/>
                </a:cxn>
                <a:cxn ang="0">
                  <a:pos x="7" y="123"/>
                </a:cxn>
                <a:cxn ang="0">
                  <a:pos x="2" y="106"/>
                </a:cxn>
                <a:cxn ang="0">
                  <a:pos x="0" y="89"/>
                </a:cxn>
                <a:cxn ang="0">
                  <a:pos x="2" y="70"/>
                </a:cxn>
                <a:cxn ang="0">
                  <a:pos x="7" y="54"/>
                </a:cxn>
                <a:cxn ang="0">
                  <a:pos x="15" y="39"/>
                </a:cxn>
                <a:cxn ang="0">
                  <a:pos x="25" y="25"/>
                </a:cxn>
                <a:cxn ang="0">
                  <a:pos x="39" y="15"/>
                </a:cxn>
                <a:cxn ang="0">
                  <a:pos x="54" y="7"/>
                </a:cxn>
                <a:cxn ang="0">
                  <a:pos x="70" y="2"/>
                </a:cxn>
                <a:cxn ang="0">
                  <a:pos x="88" y="0"/>
                </a:cxn>
              </a:cxnLst>
              <a:rect l="0" t="0" r="r" b="b"/>
              <a:pathLst>
                <a:path w="177" h="177">
                  <a:moveTo>
                    <a:pt x="88" y="0"/>
                  </a:moveTo>
                  <a:lnTo>
                    <a:pt x="106" y="2"/>
                  </a:lnTo>
                  <a:lnTo>
                    <a:pt x="123" y="7"/>
                  </a:lnTo>
                  <a:lnTo>
                    <a:pt x="138" y="15"/>
                  </a:lnTo>
                  <a:lnTo>
                    <a:pt x="151" y="25"/>
                  </a:lnTo>
                  <a:lnTo>
                    <a:pt x="162" y="39"/>
                  </a:lnTo>
                  <a:lnTo>
                    <a:pt x="170" y="54"/>
                  </a:lnTo>
                  <a:lnTo>
                    <a:pt x="175" y="70"/>
                  </a:lnTo>
                  <a:lnTo>
                    <a:pt x="177" y="89"/>
                  </a:lnTo>
                  <a:lnTo>
                    <a:pt x="175" y="106"/>
                  </a:lnTo>
                  <a:lnTo>
                    <a:pt x="170" y="123"/>
                  </a:lnTo>
                  <a:lnTo>
                    <a:pt x="162" y="138"/>
                  </a:lnTo>
                  <a:lnTo>
                    <a:pt x="151" y="151"/>
                  </a:lnTo>
                  <a:lnTo>
                    <a:pt x="138" y="162"/>
                  </a:lnTo>
                  <a:lnTo>
                    <a:pt x="123" y="170"/>
                  </a:lnTo>
                  <a:lnTo>
                    <a:pt x="106" y="175"/>
                  </a:lnTo>
                  <a:lnTo>
                    <a:pt x="88" y="177"/>
                  </a:lnTo>
                  <a:lnTo>
                    <a:pt x="70" y="175"/>
                  </a:lnTo>
                  <a:lnTo>
                    <a:pt x="54" y="170"/>
                  </a:lnTo>
                  <a:lnTo>
                    <a:pt x="39" y="162"/>
                  </a:lnTo>
                  <a:lnTo>
                    <a:pt x="25" y="151"/>
                  </a:lnTo>
                  <a:lnTo>
                    <a:pt x="15" y="138"/>
                  </a:lnTo>
                  <a:lnTo>
                    <a:pt x="7" y="123"/>
                  </a:lnTo>
                  <a:lnTo>
                    <a:pt x="2" y="106"/>
                  </a:lnTo>
                  <a:lnTo>
                    <a:pt x="0" y="89"/>
                  </a:lnTo>
                  <a:lnTo>
                    <a:pt x="2" y="70"/>
                  </a:lnTo>
                  <a:lnTo>
                    <a:pt x="7" y="54"/>
                  </a:lnTo>
                  <a:lnTo>
                    <a:pt x="15" y="39"/>
                  </a:lnTo>
                  <a:lnTo>
                    <a:pt x="25" y="25"/>
                  </a:lnTo>
                  <a:lnTo>
                    <a:pt x="39" y="15"/>
                  </a:lnTo>
                  <a:lnTo>
                    <a:pt x="54" y="7"/>
                  </a:lnTo>
                  <a:lnTo>
                    <a:pt x="70" y="2"/>
                  </a:lnTo>
                  <a:lnTo>
                    <a:pt x="88" y="0"/>
                  </a:lnTo>
                  <a:close/>
                </a:path>
              </a:pathLst>
            </a:custGeom>
            <a:grpFill/>
            <a:ln w="9525">
              <a:noFill/>
              <a:round/>
              <a:headEnd/>
              <a:tailEnd/>
            </a:ln>
          </p:spPr>
          <p:txBody>
            <a:bodyPr/>
            <a:lstStyle/>
            <a:p>
              <a:pPr>
                <a:defRPr/>
              </a:pPr>
              <a:endParaRPr lang="en-US"/>
            </a:p>
          </p:txBody>
        </p:sp>
        <p:sp>
          <p:nvSpPr>
            <p:cNvPr id="90" name="Freeform 10"/>
            <p:cNvSpPr>
              <a:spLocks/>
            </p:cNvSpPr>
            <p:nvPr/>
          </p:nvSpPr>
          <p:spPr bwMode="auto">
            <a:xfrm>
              <a:off x="6883400" y="5271791"/>
              <a:ext cx="57150" cy="76200"/>
            </a:xfrm>
            <a:custGeom>
              <a:avLst/>
              <a:gdLst/>
              <a:ahLst/>
              <a:cxnLst>
                <a:cxn ang="0">
                  <a:pos x="0" y="21"/>
                </a:cxn>
                <a:cxn ang="0">
                  <a:pos x="30" y="0"/>
                </a:cxn>
                <a:cxn ang="0">
                  <a:pos x="49" y="12"/>
                </a:cxn>
                <a:cxn ang="0">
                  <a:pos x="64" y="16"/>
                </a:cxn>
                <a:cxn ang="0">
                  <a:pos x="73" y="36"/>
                </a:cxn>
                <a:cxn ang="0">
                  <a:pos x="65" y="52"/>
                </a:cxn>
                <a:cxn ang="0">
                  <a:pos x="71" y="64"/>
                </a:cxn>
                <a:cxn ang="0">
                  <a:pos x="58" y="78"/>
                </a:cxn>
                <a:cxn ang="0">
                  <a:pos x="56" y="91"/>
                </a:cxn>
                <a:cxn ang="0">
                  <a:pos x="42" y="97"/>
                </a:cxn>
                <a:cxn ang="0">
                  <a:pos x="0" y="91"/>
                </a:cxn>
                <a:cxn ang="0">
                  <a:pos x="0" y="21"/>
                </a:cxn>
              </a:cxnLst>
              <a:rect l="0" t="0" r="r" b="b"/>
              <a:pathLst>
                <a:path w="73" h="97">
                  <a:moveTo>
                    <a:pt x="0" y="21"/>
                  </a:moveTo>
                  <a:lnTo>
                    <a:pt x="30" y="0"/>
                  </a:lnTo>
                  <a:lnTo>
                    <a:pt x="49" y="12"/>
                  </a:lnTo>
                  <a:lnTo>
                    <a:pt x="64" y="16"/>
                  </a:lnTo>
                  <a:lnTo>
                    <a:pt x="73" y="36"/>
                  </a:lnTo>
                  <a:lnTo>
                    <a:pt x="65" y="52"/>
                  </a:lnTo>
                  <a:lnTo>
                    <a:pt x="71" y="64"/>
                  </a:lnTo>
                  <a:lnTo>
                    <a:pt x="58" y="78"/>
                  </a:lnTo>
                  <a:lnTo>
                    <a:pt x="56" y="91"/>
                  </a:lnTo>
                  <a:lnTo>
                    <a:pt x="42" y="97"/>
                  </a:lnTo>
                  <a:lnTo>
                    <a:pt x="0" y="91"/>
                  </a:lnTo>
                  <a:lnTo>
                    <a:pt x="0" y="21"/>
                  </a:lnTo>
                  <a:close/>
                </a:path>
              </a:pathLst>
            </a:custGeom>
            <a:grpFill/>
            <a:ln w="9525">
              <a:noFill/>
              <a:round/>
              <a:headEnd/>
              <a:tailEnd/>
            </a:ln>
          </p:spPr>
          <p:txBody>
            <a:bodyPr/>
            <a:lstStyle/>
            <a:p>
              <a:pPr>
                <a:defRPr/>
              </a:pPr>
              <a:endParaRPr lang="en-US"/>
            </a:p>
          </p:txBody>
        </p:sp>
        <p:sp>
          <p:nvSpPr>
            <p:cNvPr id="91" name="Freeform 11"/>
            <p:cNvSpPr>
              <a:spLocks/>
            </p:cNvSpPr>
            <p:nvPr/>
          </p:nvSpPr>
          <p:spPr bwMode="auto">
            <a:xfrm>
              <a:off x="6329362" y="5186066"/>
              <a:ext cx="57150" cy="76200"/>
            </a:xfrm>
            <a:custGeom>
              <a:avLst/>
              <a:gdLst/>
              <a:ahLst/>
              <a:cxnLst>
                <a:cxn ang="0">
                  <a:pos x="72" y="75"/>
                </a:cxn>
                <a:cxn ang="0">
                  <a:pos x="41" y="97"/>
                </a:cxn>
                <a:cxn ang="0">
                  <a:pos x="23" y="84"/>
                </a:cxn>
                <a:cxn ang="0">
                  <a:pos x="9" y="79"/>
                </a:cxn>
                <a:cxn ang="0">
                  <a:pos x="0" y="60"/>
                </a:cxn>
                <a:cxn ang="0">
                  <a:pos x="8" y="45"/>
                </a:cxn>
                <a:cxn ang="0">
                  <a:pos x="1" y="32"/>
                </a:cxn>
                <a:cxn ang="0">
                  <a:pos x="14" y="17"/>
                </a:cxn>
                <a:cxn ang="0">
                  <a:pos x="17" y="5"/>
                </a:cxn>
                <a:cxn ang="0">
                  <a:pos x="31" y="0"/>
                </a:cxn>
                <a:cxn ang="0">
                  <a:pos x="72" y="5"/>
                </a:cxn>
                <a:cxn ang="0">
                  <a:pos x="72" y="75"/>
                </a:cxn>
              </a:cxnLst>
              <a:rect l="0" t="0" r="r" b="b"/>
              <a:pathLst>
                <a:path w="72" h="97">
                  <a:moveTo>
                    <a:pt x="72" y="75"/>
                  </a:moveTo>
                  <a:lnTo>
                    <a:pt x="41" y="97"/>
                  </a:lnTo>
                  <a:lnTo>
                    <a:pt x="23" y="84"/>
                  </a:lnTo>
                  <a:lnTo>
                    <a:pt x="9" y="79"/>
                  </a:lnTo>
                  <a:lnTo>
                    <a:pt x="0" y="60"/>
                  </a:lnTo>
                  <a:lnTo>
                    <a:pt x="8" y="45"/>
                  </a:lnTo>
                  <a:lnTo>
                    <a:pt x="1" y="32"/>
                  </a:lnTo>
                  <a:lnTo>
                    <a:pt x="14" y="17"/>
                  </a:lnTo>
                  <a:lnTo>
                    <a:pt x="17" y="5"/>
                  </a:lnTo>
                  <a:lnTo>
                    <a:pt x="31" y="0"/>
                  </a:lnTo>
                  <a:lnTo>
                    <a:pt x="72" y="5"/>
                  </a:lnTo>
                  <a:lnTo>
                    <a:pt x="72" y="75"/>
                  </a:lnTo>
                  <a:close/>
                </a:path>
              </a:pathLst>
            </a:custGeom>
            <a:grpFill/>
            <a:ln w="9525">
              <a:noFill/>
              <a:round/>
              <a:headEnd/>
              <a:tailEnd/>
            </a:ln>
          </p:spPr>
          <p:txBody>
            <a:bodyPr/>
            <a:lstStyle/>
            <a:p>
              <a:pPr>
                <a:defRPr/>
              </a:pPr>
              <a:endParaRPr lang="en-US"/>
            </a:p>
          </p:txBody>
        </p:sp>
        <p:sp>
          <p:nvSpPr>
            <p:cNvPr id="92" name="Freeform 12"/>
            <p:cNvSpPr>
              <a:spLocks/>
            </p:cNvSpPr>
            <p:nvPr/>
          </p:nvSpPr>
          <p:spPr bwMode="auto">
            <a:xfrm>
              <a:off x="6357937" y="5151141"/>
              <a:ext cx="511175" cy="608013"/>
            </a:xfrm>
            <a:custGeom>
              <a:avLst/>
              <a:gdLst/>
              <a:ahLst/>
              <a:cxnLst>
                <a:cxn ang="0">
                  <a:pos x="467" y="265"/>
                </a:cxn>
                <a:cxn ang="0">
                  <a:pos x="511" y="282"/>
                </a:cxn>
                <a:cxn ang="0">
                  <a:pos x="554" y="289"/>
                </a:cxn>
                <a:cxn ang="0">
                  <a:pos x="589" y="286"/>
                </a:cxn>
                <a:cxn ang="0">
                  <a:pos x="621" y="278"/>
                </a:cxn>
                <a:cxn ang="0">
                  <a:pos x="644" y="176"/>
                </a:cxn>
                <a:cxn ang="0">
                  <a:pos x="623" y="187"/>
                </a:cxn>
                <a:cxn ang="0">
                  <a:pos x="598" y="192"/>
                </a:cxn>
                <a:cxn ang="0">
                  <a:pos x="558" y="191"/>
                </a:cxn>
                <a:cxn ang="0">
                  <a:pos x="499" y="165"/>
                </a:cxn>
                <a:cxn ang="0">
                  <a:pos x="461" y="114"/>
                </a:cxn>
                <a:cxn ang="0">
                  <a:pos x="448" y="84"/>
                </a:cxn>
                <a:cxn ang="0">
                  <a:pos x="443" y="77"/>
                </a:cxn>
                <a:cxn ang="0">
                  <a:pos x="428" y="123"/>
                </a:cxn>
                <a:cxn ang="0">
                  <a:pos x="421" y="121"/>
                </a:cxn>
                <a:cxn ang="0">
                  <a:pos x="414" y="120"/>
                </a:cxn>
                <a:cxn ang="0">
                  <a:pos x="385" y="164"/>
                </a:cxn>
                <a:cxn ang="0">
                  <a:pos x="355" y="209"/>
                </a:cxn>
                <a:cxn ang="0">
                  <a:pos x="353" y="152"/>
                </a:cxn>
                <a:cxn ang="0">
                  <a:pos x="333" y="87"/>
                </a:cxn>
                <a:cxn ang="0">
                  <a:pos x="316" y="11"/>
                </a:cxn>
                <a:cxn ang="0">
                  <a:pos x="303" y="6"/>
                </a:cxn>
                <a:cxn ang="0">
                  <a:pos x="267" y="1"/>
                </a:cxn>
                <a:cxn ang="0">
                  <a:pos x="228" y="0"/>
                </a:cxn>
                <a:cxn ang="0">
                  <a:pos x="168" y="4"/>
                </a:cxn>
                <a:cxn ang="0">
                  <a:pos x="106" y="20"/>
                </a:cxn>
                <a:cxn ang="0">
                  <a:pos x="55" y="47"/>
                </a:cxn>
                <a:cxn ang="0">
                  <a:pos x="85" y="114"/>
                </a:cxn>
                <a:cxn ang="0">
                  <a:pos x="135" y="99"/>
                </a:cxn>
                <a:cxn ang="0">
                  <a:pos x="194" y="95"/>
                </a:cxn>
                <a:cxn ang="0">
                  <a:pos x="210" y="95"/>
                </a:cxn>
                <a:cxn ang="0">
                  <a:pos x="201" y="114"/>
                </a:cxn>
                <a:cxn ang="0">
                  <a:pos x="180" y="146"/>
                </a:cxn>
                <a:cxn ang="0">
                  <a:pos x="164" y="181"/>
                </a:cxn>
                <a:cxn ang="0">
                  <a:pos x="146" y="247"/>
                </a:cxn>
                <a:cxn ang="0">
                  <a:pos x="130" y="305"/>
                </a:cxn>
                <a:cxn ang="0">
                  <a:pos x="125" y="362"/>
                </a:cxn>
                <a:cxn ang="0">
                  <a:pos x="141" y="400"/>
                </a:cxn>
                <a:cxn ang="0">
                  <a:pos x="127" y="454"/>
                </a:cxn>
                <a:cxn ang="0">
                  <a:pos x="92" y="528"/>
                </a:cxn>
                <a:cxn ang="0">
                  <a:pos x="31" y="613"/>
                </a:cxn>
                <a:cxn ang="0">
                  <a:pos x="0" y="652"/>
                </a:cxn>
                <a:cxn ang="0">
                  <a:pos x="165" y="719"/>
                </a:cxn>
                <a:cxn ang="0">
                  <a:pos x="194" y="683"/>
                </a:cxn>
                <a:cxn ang="0">
                  <a:pos x="238" y="612"/>
                </a:cxn>
                <a:cxn ang="0">
                  <a:pos x="268" y="531"/>
                </a:cxn>
                <a:cxn ang="0">
                  <a:pos x="283" y="487"/>
                </a:cxn>
                <a:cxn ang="0">
                  <a:pos x="300" y="515"/>
                </a:cxn>
                <a:cxn ang="0">
                  <a:pos x="315" y="543"/>
                </a:cxn>
                <a:cxn ang="0">
                  <a:pos x="339" y="614"/>
                </a:cxn>
                <a:cxn ang="0">
                  <a:pos x="355" y="716"/>
                </a:cxn>
                <a:cxn ang="0">
                  <a:pos x="361" y="766"/>
                </a:cxn>
                <a:cxn ang="0">
                  <a:pos x="524" y="696"/>
                </a:cxn>
                <a:cxn ang="0">
                  <a:pos x="513" y="647"/>
                </a:cxn>
                <a:cxn ang="0">
                  <a:pos x="486" y="563"/>
                </a:cxn>
                <a:cxn ang="0">
                  <a:pos x="453" y="487"/>
                </a:cxn>
                <a:cxn ang="0">
                  <a:pos x="417" y="422"/>
                </a:cxn>
                <a:cxn ang="0">
                  <a:pos x="386" y="369"/>
                </a:cxn>
                <a:cxn ang="0">
                  <a:pos x="408" y="344"/>
                </a:cxn>
                <a:cxn ang="0">
                  <a:pos x="422" y="319"/>
                </a:cxn>
                <a:cxn ang="0">
                  <a:pos x="433" y="285"/>
                </a:cxn>
                <a:cxn ang="0">
                  <a:pos x="442" y="251"/>
                </a:cxn>
              </a:cxnLst>
              <a:rect l="0" t="0" r="r" b="b"/>
              <a:pathLst>
                <a:path w="644" h="766">
                  <a:moveTo>
                    <a:pt x="442" y="251"/>
                  </a:moveTo>
                  <a:lnTo>
                    <a:pt x="453" y="258"/>
                  </a:lnTo>
                  <a:lnTo>
                    <a:pt x="467" y="265"/>
                  </a:lnTo>
                  <a:lnTo>
                    <a:pt x="481" y="271"/>
                  </a:lnTo>
                  <a:lnTo>
                    <a:pt x="496" y="277"/>
                  </a:lnTo>
                  <a:lnTo>
                    <a:pt x="511" y="282"/>
                  </a:lnTo>
                  <a:lnTo>
                    <a:pt x="526" y="286"/>
                  </a:lnTo>
                  <a:lnTo>
                    <a:pt x="541" y="288"/>
                  </a:lnTo>
                  <a:lnTo>
                    <a:pt x="554" y="289"/>
                  </a:lnTo>
                  <a:lnTo>
                    <a:pt x="566" y="289"/>
                  </a:lnTo>
                  <a:lnTo>
                    <a:pt x="577" y="288"/>
                  </a:lnTo>
                  <a:lnTo>
                    <a:pt x="589" y="286"/>
                  </a:lnTo>
                  <a:lnTo>
                    <a:pt x="600" y="283"/>
                  </a:lnTo>
                  <a:lnTo>
                    <a:pt x="611" y="281"/>
                  </a:lnTo>
                  <a:lnTo>
                    <a:pt x="621" y="278"/>
                  </a:lnTo>
                  <a:lnTo>
                    <a:pt x="631" y="273"/>
                  </a:lnTo>
                  <a:lnTo>
                    <a:pt x="641" y="268"/>
                  </a:lnTo>
                  <a:lnTo>
                    <a:pt x="644" y="176"/>
                  </a:lnTo>
                  <a:lnTo>
                    <a:pt x="637" y="180"/>
                  </a:lnTo>
                  <a:lnTo>
                    <a:pt x="630" y="183"/>
                  </a:lnTo>
                  <a:lnTo>
                    <a:pt x="623" y="187"/>
                  </a:lnTo>
                  <a:lnTo>
                    <a:pt x="615" y="189"/>
                  </a:lnTo>
                  <a:lnTo>
                    <a:pt x="607" y="191"/>
                  </a:lnTo>
                  <a:lnTo>
                    <a:pt x="598" y="192"/>
                  </a:lnTo>
                  <a:lnTo>
                    <a:pt x="590" y="194"/>
                  </a:lnTo>
                  <a:lnTo>
                    <a:pt x="581" y="194"/>
                  </a:lnTo>
                  <a:lnTo>
                    <a:pt x="558" y="191"/>
                  </a:lnTo>
                  <a:lnTo>
                    <a:pt x="537" y="186"/>
                  </a:lnTo>
                  <a:lnTo>
                    <a:pt x="517" y="177"/>
                  </a:lnTo>
                  <a:lnTo>
                    <a:pt x="499" y="165"/>
                  </a:lnTo>
                  <a:lnTo>
                    <a:pt x="484" y="150"/>
                  </a:lnTo>
                  <a:lnTo>
                    <a:pt x="471" y="134"/>
                  </a:lnTo>
                  <a:lnTo>
                    <a:pt x="461" y="114"/>
                  </a:lnTo>
                  <a:lnTo>
                    <a:pt x="454" y="93"/>
                  </a:lnTo>
                  <a:lnTo>
                    <a:pt x="451" y="88"/>
                  </a:lnTo>
                  <a:lnTo>
                    <a:pt x="448" y="84"/>
                  </a:lnTo>
                  <a:lnTo>
                    <a:pt x="446" y="81"/>
                  </a:lnTo>
                  <a:lnTo>
                    <a:pt x="445" y="78"/>
                  </a:lnTo>
                  <a:lnTo>
                    <a:pt x="443" y="77"/>
                  </a:lnTo>
                  <a:lnTo>
                    <a:pt x="438" y="92"/>
                  </a:lnTo>
                  <a:lnTo>
                    <a:pt x="432" y="110"/>
                  </a:lnTo>
                  <a:lnTo>
                    <a:pt x="428" y="123"/>
                  </a:lnTo>
                  <a:lnTo>
                    <a:pt x="425" y="129"/>
                  </a:lnTo>
                  <a:lnTo>
                    <a:pt x="424" y="126"/>
                  </a:lnTo>
                  <a:lnTo>
                    <a:pt x="421" y="121"/>
                  </a:lnTo>
                  <a:lnTo>
                    <a:pt x="417" y="118"/>
                  </a:lnTo>
                  <a:lnTo>
                    <a:pt x="416" y="116"/>
                  </a:lnTo>
                  <a:lnTo>
                    <a:pt x="414" y="120"/>
                  </a:lnTo>
                  <a:lnTo>
                    <a:pt x="407" y="131"/>
                  </a:lnTo>
                  <a:lnTo>
                    <a:pt x="397" y="146"/>
                  </a:lnTo>
                  <a:lnTo>
                    <a:pt x="385" y="164"/>
                  </a:lnTo>
                  <a:lnTo>
                    <a:pt x="374" y="181"/>
                  </a:lnTo>
                  <a:lnTo>
                    <a:pt x="363" y="197"/>
                  </a:lnTo>
                  <a:lnTo>
                    <a:pt x="355" y="209"/>
                  </a:lnTo>
                  <a:lnTo>
                    <a:pt x="352" y="213"/>
                  </a:lnTo>
                  <a:lnTo>
                    <a:pt x="352" y="195"/>
                  </a:lnTo>
                  <a:lnTo>
                    <a:pt x="353" y="152"/>
                  </a:lnTo>
                  <a:lnTo>
                    <a:pt x="354" y="110"/>
                  </a:lnTo>
                  <a:lnTo>
                    <a:pt x="355" y="90"/>
                  </a:lnTo>
                  <a:lnTo>
                    <a:pt x="333" y="87"/>
                  </a:lnTo>
                  <a:lnTo>
                    <a:pt x="316" y="11"/>
                  </a:lnTo>
                  <a:lnTo>
                    <a:pt x="316" y="11"/>
                  </a:lnTo>
                  <a:lnTo>
                    <a:pt x="316" y="11"/>
                  </a:lnTo>
                  <a:lnTo>
                    <a:pt x="315" y="11"/>
                  </a:lnTo>
                  <a:lnTo>
                    <a:pt x="315" y="9"/>
                  </a:lnTo>
                  <a:lnTo>
                    <a:pt x="303" y="6"/>
                  </a:lnTo>
                  <a:lnTo>
                    <a:pt x="292" y="4"/>
                  </a:lnTo>
                  <a:lnTo>
                    <a:pt x="279" y="2"/>
                  </a:lnTo>
                  <a:lnTo>
                    <a:pt x="267" y="1"/>
                  </a:lnTo>
                  <a:lnTo>
                    <a:pt x="254" y="0"/>
                  </a:lnTo>
                  <a:lnTo>
                    <a:pt x="240" y="0"/>
                  </a:lnTo>
                  <a:lnTo>
                    <a:pt x="228" y="0"/>
                  </a:lnTo>
                  <a:lnTo>
                    <a:pt x="214" y="0"/>
                  </a:lnTo>
                  <a:lnTo>
                    <a:pt x="191" y="1"/>
                  </a:lnTo>
                  <a:lnTo>
                    <a:pt x="168" y="4"/>
                  </a:lnTo>
                  <a:lnTo>
                    <a:pt x="146" y="7"/>
                  </a:lnTo>
                  <a:lnTo>
                    <a:pt x="125" y="13"/>
                  </a:lnTo>
                  <a:lnTo>
                    <a:pt x="106" y="20"/>
                  </a:lnTo>
                  <a:lnTo>
                    <a:pt x="87" y="28"/>
                  </a:lnTo>
                  <a:lnTo>
                    <a:pt x="70" y="37"/>
                  </a:lnTo>
                  <a:lnTo>
                    <a:pt x="55" y="47"/>
                  </a:lnTo>
                  <a:lnTo>
                    <a:pt x="55" y="129"/>
                  </a:lnTo>
                  <a:lnTo>
                    <a:pt x="69" y="121"/>
                  </a:lnTo>
                  <a:lnTo>
                    <a:pt x="85" y="114"/>
                  </a:lnTo>
                  <a:lnTo>
                    <a:pt x="101" y="108"/>
                  </a:lnTo>
                  <a:lnTo>
                    <a:pt x="118" y="104"/>
                  </a:lnTo>
                  <a:lnTo>
                    <a:pt x="135" y="99"/>
                  </a:lnTo>
                  <a:lnTo>
                    <a:pt x="155" y="97"/>
                  </a:lnTo>
                  <a:lnTo>
                    <a:pt x="175" y="96"/>
                  </a:lnTo>
                  <a:lnTo>
                    <a:pt x="194" y="95"/>
                  </a:lnTo>
                  <a:lnTo>
                    <a:pt x="200" y="95"/>
                  </a:lnTo>
                  <a:lnTo>
                    <a:pt x="206" y="95"/>
                  </a:lnTo>
                  <a:lnTo>
                    <a:pt x="210" y="95"/>
                  </a:lnTo>
                  <a:lnTo>
                    <a:pt x="216" y="95"/>
                  </a:lnTo>
                  <a:lnTo>
                    <a:pt x="208" y="104"/>
                  </a:lnTo>
                  <a:lnTo>
                    <a:pt x="201" y="114"/>
                  </a:lnTo>
                  <a:lnTo>
                    <a:pt x="194" y="125"/>
                  </a:lnTo>
                  <a:lnTo>
                    <a:pt x="187" y="135"/>
                  </a:lnTo>
                  <a:lnTo>
                    <a:pt x="180" y="146"/>
                  </a:lnTo>
                  <a:lnTo>
                    <a:pt x="175" y="157"/>
                  </a:lnTo>
                  <a:lnTo>
                    <a:pt x="169" y="169"/>
                  </a:lnTo>
                  <a:lnTo>
                    <a:pt x="164" y="181"/>
                  </a:lnTo>
                  <a:lnTo>
                    <a:pt x="155" y="205"/>
                  </a:lnTo>
                  <a:lnTo>
                    <a:pt x="149" y="226"/>
                  </a:lnTo>
                  <a:lnTo>
                    <a:pt x="146" y="247"/>
                  </a:lnTo>
                  <a:lnTo>
                    <a:pt x="146" y="270"/>
                  </a:lnTo>
                  <a:lnTo>
                    <a:pt x="137" y="287"/>
                  </a:lnTo>
                  <a:lnTo>
                    <a:pt x="130" y="305"/>
                  </a:lnTo>
                  <a:lnTo>
                    <a:pt x="125" y="324"/>
                  </a:lnTo>
                  <a:lnTo>
                    <a:pt x="124" y="344"/>
                  </a:lnTo>
                  <a:lnTo>
                    <a:pt x="125" y="362"/>
                  </a:lnTo>
                  <a:lnTo>
                    <a:pt x="129" y="376"/>
                  </a:lnTo>
                  <a:lnTo>
                    <a:pt x="134" y="388"/>
                  </a:lnTo>
                  <a:lnTo>
                    <a:pt x="141" y="400"/>
                  </a:lnTo>
                  <a:lnTo>
                    <a:pt x="137" y="418"/>
                  </a:lnTo>
                  <a:lnTo>
                    <a:pt x="132" y="437"/>
                  </a:lnTo>
                  <a:lnTo>
                    <a:pt x="127" y="454"/>
                  </a:lnTo>
                  <a:lnTo>
                    <a:pt x="122" y="471"/>
                  </a:lnTo>
                  <a:lnTo>
                    <a:pt x="109" y="499"/>
                  </a:lnTo>
                  <a:lnTo>
                    <a:pt x="92" y="528"/>
                  </a:lnTo>
                  <a:lnTo>
                    <a:pt x="71" y="559"/>
                  </a:lnTo>
                  <a:lnTo>
                    <a:pt x="50" y="587"/>
                  </a:lnTo>
                  <a:lnTo>
                    <a:pt x="31" y="613"/>
                  </a:lnTo>
                  <a:lnTo>
                    <a:pt x="15" y="634"/>
                  </a:lnTo>
                  <a:lnTo>
                    <a:pt x="4" y="647"/>
                  </a:lnTo>
                  <a:lnTo>
                    <a:pt x="0" y="652"/>
                  </a:lnTo>
                  <a:lnTo>
                    <a:pt x="195" y="764"/>
                  </a:lnTo>
                  <a:lnTo>
                    <a:pt x="163" y="721"/>
                  </a:lnTo>
                  <a:lnTo>
                    <a:pt x="165" y="719"/>
                  </a:lnTo>
                  <a:lnTo>
                    <a:pt x="172" y="711"/>
                  </a:lnTo>
                  <a:lnTo>
                    <a:pt x="181" y="699"/>
                  </a:lnTo>
                  <a:lnTo>
                    <a:pt x="194" y="683"/>
                  </a:lnTo>
                  <a:lnTo>
                    <a:pt x="208" y="664"/>
                  </a:lnTo>
                  <a:lnTo>
                    <a:pt x="223" y="639"/>
                  </a:lnTo>
                  <a:lnTo>
                    <a:pt x="238" y="612"/>
                  </a:lnTo>
                  <a:lnTo>
                    <a:pt x="252" y="582"/>
                  </a:lnTo>
                  <a:lnTo>
                    <a:pt x="261" y="558"/>
                  </a:lnTo>
                  <a:lnTo>
                    <a:pt x="268" y="531"/>
                  </a:lnTo>
                  <a:lnTo>
                    <a:pt x="274" y="505"/>
                  </a:lnTo>
                  <a:lnTo>
                    <a:pt x="277" y="478"/>
                  </a:lnTo>
                  <a:lnTo>
                    <a:pt x="283" y="487"/>
                  </a:lnTo>
                  <a:lnTo>
                    <a:pt x="289" y="497"/>
                  </a:lnTo>
                  <a:lnTo>
                    <a:pt x="294" y="506"/>
                  </a:lnTo>
                  <a:lnTo>
                    <a:pt x="300" y="515"/>
                  </a:lnTo>
                  <a:lnTo>
                    <a:pt x="306" y="524"/>
                  </a:lnTo>
                  <a:lnTo>
                    <a:pt x="310" y="533"/>
                  </a:lnTo>
                  <a:lnTo>
                    <a:pt x="315" y="543"/>
                  </a:lnTo>
                  <a:lnTo>
                    <a:pt x="320" y="552"/>
                  </a:lnTo>
                  <a:lnTo>
                    <a:pt x="330" y="581"/>
                  </a:lnTo>
                  <a:lnTo>
                    <a:pt x="339" y="614"/>
                  </a:lnTo>
                  <a:lnTo>
                    <a:pt x="346" y="650"/>
                  </a:lnTo>
                  <a:lnTo>
                    <a:pt x="352" y="684"/>
                  </a:lnTo>
                  <a:lnTo>
                    <a:pt x="355" y="716"/>
                  </a:lnTo>
                  <a:lnTo>
                    <a:pt x="359" y="742"/>
                  </a:lnTo>
                  <a:lnTo>
                    <a:pt x="361" y="759"/>
                  </a:lnTo>
                  <a:lnTo>
                    <a:pt x="361" y="766"/>
                  </a:lnTo>
                  <a:lnTo>
                    <a:pt x="578" y="706"/>
                  </a:lnTo>
                  <a:lnTo>
                    <a:pt x="526" y="699"/>
                  </a:lnTo>
                  <a:lnTo>
                    <a:pt x="524" y="696"/>
                  </a:lnTo>
                  <a:lnTo>
                    <a:pt x="522" y="685"/>
                  </a:lnTo>
                  <a:lnTo>
                    <a:pt x="519" y="668"/>
                  </a:lnTo>
                  <a:lnTo>
                    <a:pt x="513" y="647"/>
                  </a:lnTo>
                  <a:lnTo>
                    <a:pt x="505" y="622"/>
                  </a:lnTo>
                  <a:lnTo>
                    <a:pt x="497" y="593"/>
                  </a:lnTo>
                  <a:lnTo>
                    <a:pt x="486" y="563"/>
                  </a:lnTo>
                  <a:lnTo>
                    <a:pt x="474" y="532"/>
                  </a:lnTo>
                  <a:lnTo>
                    <a:pt x="465" y="510"/>
                  </a:lnTo>
                  <a:lnTo>
                    <a:pt x="453" y="487"/>
                  </a:lnTo>
                  <a:lnTo>
                    <a:pt x="442" y="464"/>
                  </a:lnTo>
                  <a:lnTo>
                    <a:pt x="430" y="442"/>
                  </a:lnTo>
                  <a:lnTo>
                    <a:pt x="417" y="422"/>
                  </a:lnTo>
                  <a:lnTo>
                    <a:pt x="406" y="402"/>
                  </a:lnTo>
                  <a:lnTo>
                    <a:pt x="396" y="384"/>
                  </a:lnTo>
                  <a:lnTo>
                    <a:pt x="386" y="369"/>
                  </a:lnTo>
                  <a:lnTo>
                    <a:pt x="394" y="359"/>
                  </a:lnTo>
                  <a:lnTo>
                    <a:pt x="402" y="351"/>
                  </a:lnTo>
                  <a:lnTo>
                    <a:pt x="408" y="344"/>
                  </a:lnTo>
                  <a:lnTo>
                    <a:pt x="413" y="336"/>
                  </a:lnTo>
                  <a:lnTo>
                    <a:pt x="417" y="328"/>
                  </a:lnTo>
                  <a:lnTo>
                    <a:pt x="422" y="319"/>
                  </a:lnTo>
                  <a:lnTo>
                    <a:pt x="425" y="308"/>
                  </a:lnTo>
                  <a:lnTo>
                    <a:pt x="431" y="294"/>
                  </a:lnTo>
                  <a:lnTo>
                    <a:pt x="433" y="285"/>
                  </a:lnTo>
                  <a:lnTo>
                    <a:pt x="437" y="272"/>
                  </a:lnTo>
                  <a:lnTo>
                    <a:pt x="439" y="260"/>
                  </a:lnTo>
                  <a:lnTo>
                    <a:pt x="442" y="251"/>
                  </a:lnTo>
                  <a:close/>
                </a:path>
              </a:pathLst>
            </a:custGeom>
            <a:grpFill/>
            <a:ln w="9525">
              <a:noFill/>
              <a:round/>
              <a:headEnd/>
              <a:tailEnd/>
            </a:ln>
          </p:spPr>
          <p:txBody>
            <a:bodyPr/>
            <a:lstStyle/>
            <a:p>
              <a:pPr>
                <a:defRPr/>
              </a:pPr>
              <a:endParaRPr lang="en-US"/>
            </a:p>
          </p:txBody>
        </p:sp>
        <p:sp>
          <p:nvSpPr>
            <p:cNvPr id="93" name="Freeform 13"/>
            <p:cNvSpPr>
              <a:spLocks/>
            </p:cNvSpPr>
            <p:nvPr/>
          </p:nvSpPr>
          <p:spPr bwMode="auto">
            <a:xfrm>
              <a:off x="6645275" y="5195591"/>
              <a:ext cx="47625" cy="31750"/>
            </a:xfrm>
            <a:custGeom>
              <a:avLst/>
              <a:gdLst/>
              <a:ahLst/>
              <a:cxnLst>
                <a:cxn ang="0">
                  <a:pos x="53" y="40"/>
                </a:cxn>
                <a:cxn ang="0">
                  <a:pos x="60" y="20"/>
                </a:cxn>
                <a:cxn ang="0">
                  <a:pos x="42" y="19"/>
                </a:cxn>
                <a:cxn ang="0">
                  <a:pos x="42" y="16"/>
                </a:cxn>
                <a:cxn ang="0">
                  <a:pos x="40" y="12"/>
                </a:cxn>
                <a:cxn ang="0">
                  <a:pos x="38" y="10"/>
                </a:cxn>
                <a:cxn ang="0">
                  <a:pos x="35" y="8"/>
                </a:cxn>
                <a:cxn ang="0">
                  <a:pos x="31" y="8"/>
                </a:cxn>
                <a:cxn ang="0">
                  <a:pos x="28" y="8"/>
                </a:cxn>
                <a:cxn ang="0">
                  <a:pos x="24" y="9"/>
                </a:cxn>
                <a:cxn ang="0">
                  <a:pos x="21" y="11"/>
                </a:cxn>
                <a:cxn ang="0">
                  <a:pos x="8" y="0"/>
                </a:cxn>
                <a:cxn ang="0">
                  <a:pos x="0" y="18"/>
                </a:cxn>
                <a:cxn ang="0">
                  <a:pos x="17" y="18"/>
                </a:cxn>
                <a:cxn ang="0">
                  <a:pos x="17" y="23"/>
                </a:cxn>
                <a:cxn ang="0">
                  <a:pos x="20" y="26"/>
                </a:cxn>
                <a:cxn ang="0">
                  <a:pos x="22" y="28"/>
                </a:cxn>
                <a:cxn ang="0">
                  <a:pos x="25" y="31"/>
                </a:cxn>
                <a:cxn ang="0">
                  <a:pos x="29" y="32"/>
                </a:cxn>
                <a:cxn ang="0">
                  <a:pos x="32" y="31"/>
                </a:cxn>
                <a:cxn ang="0">
                  <a:pos x="36" y="30"/>
                </a:cxn>
                <a:cxn ang="0">
                  <a:pos x="39" y="27"/>
                </a:cxn>
                <a:cxn ang="0">
                  <a:pos x="53" y="40"/>
                </a:cxn>
              </a:cxnLst>
              <a:rect l="0" t="0" r="r" b="b"/>
              <a:pathLst>
                <a:path w="60" h="40">
                  <a:moveTo>
                    <a:pt x="53" y="40"/>
                  </a:moveTo>
                  <a:lnTo>
                    <a:pt x="60" y="20"/>
                  </a:lnTo>
                  <a:lnTo>
                    <a:pt x="42" y="19"/>
                  </a:lnTo>
                  <a:lnTo>
                    <a:pt x="42" y="16"/>
                  </a:lnTo>
                  <a:lnTo>
                    <a:pt x="40" y="12"/>
                  </a:lnTo>
                  <a:lnTo>
                    <a:pt x="38" y="10"/>
                  </a:lnTo>
                  <a:lnTo>
                    <a:pt x="35" y="8"/>
                  </a:lnTo>
                  <a:lnTo>
                    <a:pt x="31" y="8"/>
                  </a:lnTo>
                  <a:lnTo>
                    <a:pt x="28" y="8"/>
                  </a:lnTo>
                  <a:lnTo>
                    <a:pt x="24" y="9"/>
                  </a:lnTo>
                  <a:lnTo>
                    <a:pt x="21" y="11"/>
                  </a:lnTo>
                  <a:lnTo>
                    <a:pt x="8" y="0"/>
                  </a:lnTo>
                  <a:lnTo>
                    <a:pt x="0" y="18"/>
                  </a:lnTo>
                  <a:lnTo>
                    <a:pt x="17" y="18"/>
                  </a:lnTo>
                  <a:lnTo>
                    <a:pt x="17" y="23"/>
                  </a:lnTo>
                  <a:lnTo>
                    <a:pt x="20" y="26"/>
                  </a:lnTo>
                  <a:lnTo>
                    <a:pt x="22" y="28"/>
                  </a:lnTo>
                  <a:lnTo>
                    <a:pt x="25" y="31"/>
                  </a:lnTo>
                  <a:lnTo>
                    <a:pt x="29" y="32"/>
                  </a:lnTo>
                  <a:lnTo>
                    <a:pt x="32" y="31"/>
                  </a:lnTo>
                  <a:lnTo>
                    <a:pt x="36" y="30"/>
                  </a:lnTo>
                  <a:lnTo>
                    <a:pt x="39" y="27"/>
                  </a:lnTo>
                  <a:lnTo>
                    <a:pt x="53" y="40"/>
                  </a:lnTo>
                  <a:close/>
                </a:path>
              </a:pathLst>
            </a:custGeom>
            <a:grpFill/>
            <a:ln w="9525">
              <a:noFill/>
              <a:round/>
              <a:headEnd/>
              <a:tailEnd/>
            </a:ln>
          </p:spPr>
          <p:txBody>
            <a:bodyPr/>
            <a:lstStyle/>
            <a:p>
              <a:pPr>
                <a:defRPr/>
              </a:pPr>
              <a:endParaRPr lang="en-US"/>
            </a:p>
          </p:txBody>
        </p:sp>
      </p:grpSp>
      <p:sp>
        <p:nvSpPr>
          <p:cNvPr id="104477" name="TextBox 93"/>
          <p:cNvSpPr txBox="1">
            <a:spLocks noChangeArrowheads="1"/>
          </p:cNvSpPr>
          <p:nvPr/>
        </p:nvSpPr>
        <p:spPr bwMode="auto">
          <a:xfrm>
            <a:off x="1093788" y="4191000"/>
            <a:ext cx="1033462" cy="430213"/>
          </a:xfrm>
          <a:prstGeom prst="rect">
            <a:avLst/>
          </a:prstGeom>
          <a:noFill/>
          <a:ln w="9525">
            <a:noFill/>
            <a:miter lim="800000"/>
            <a:headEnd/>
            <a:tailEnd/>
          </a:ln>
        </p:spPr>
        <p:txBody>
          <a:bodyPr>
            <a:spAutoFit/>
          </a:bodyPr>
          <a:lstStyle/>
          <a:p>
            <a:pPr algn="ctr"/>
            <a:r>
              <a:rPr lang="en-US" sz="1100"/>
              <a:t>May have more than 4</a:t>
            </a:r>
          </a:p>
        </p:txBody>
      </p:sp>
      <p:pic>
        <p:nvPicPr>
          <p:cNvPr id="104478" name="Picture 2"/>
          <p:cNvPicPr>
            <a:picLocks noChangeAspect="1" noChangeArrowheads="1"/>
          </p:cNvPicPr>
          <p:nvPr/>
        </p:nvPicPr>
        <p:blipFill>
          <a:blip r:embed="rId7" cstate="print"/>
          <a:srcRect/>
          <a:stretch>
            <a:fillRect/>
          </a:stretch>
        </p:blipFill>
        <p:spPr bwMode="auto">
          <a:xfrm>
            <a:off x="2247900" y="4187825"/>
            <a:ext cx="400050" cy="392113"/>
          </a:xfrm>
          <a:prstGeom prst="rect">
            <a:avLst/>
          </a:prstGeom>
          <a:noFill/>
          <a:ln w="9525">
            <a:noFill/>
            <a:miter lim="800000"/>
            <a:headEnd/>
            <a:tailEnd/>
          </a:ln>
        </p:spPr>
      </p:pic>
      <p:sp>
        <p:nvSpPr>
          <p:cNvPr id="96" name="Rounded Rectangle 95"/>
          <p:cNvSpPr/>
          <p:nvPr/>
        </p:nvSpPr>
        <p:spPr>
          <a:xfrm>
            <a:off x="544513" y="4960938"/>
            <a:ext cx="2906712" cy="1068387"/>
          </a:xfrm>
          <a:prstGeom prst="roundRect">
            <a:avLst/>
          </a:prstGeom>
          <a:noFill/>
          <a:ln w="9525">
            <a:solidFill>
              <a:srgbClr val="00206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480" name="Rectangle 96"/>
          <p:cNvSpPr>
            <a:spLocks noChangeArrowheads="1"/>
          </p:cNvSpPr>
          <p:nvPr/>
        </p:nvSpPr>
        <p:spPr bwMode="auto">
          <a:xfrm>
            <a:off x="544513" y="4981575"/>
            <a:ext cx="1038225" cy="307975"/>
          </a:xfrm>
          <a:prstGeom prst="rect">
            <a:avLst/>
          </a:prstGeom>
          <a:noFill/>
          <a:ln w="9525">
            <a:noFill/>
            <a:miter lim="800000"/>
            <a:headEnd/>
            <a:tailEnd/>
          </a:ln>
        </p:spPr>
        <p:txBody>
          <a:bodyPr>
            <a:spAutoFit/>
          </a:bodyPr>
          <a:lstStyle/>
          <a:p>
            <a:pPr algn="ctr"/>
            <a:r>
              <a:rPr lang="en-US" sz="1400" b="1">
                <a:solidFill>
                  <a:srgbClr val="002060"/>
                </a:solidFill>
              </a:rPr>
              <a:t>Type 1</a:t>
            </a:r>
          </a:p>
        </p:txBody>
      </p:sp>
      <p:sp>
        <p:nvSpPr>
          <p:cNvPr id="104481" name="TextBox 97"/>
          <p:cNvSpPr txBox="1">
            <a:spLocks noChangeArrowheads="1"/>
          </p:cNvSpPr>
          <p:nvPr/>
        </p:nvSpPr>
        <p:spPr bwMode="auto">
          <a:xfrm>
            <a:off x="739775" y="5289550"/>
            <a:ext cx="2511425" cy="738188"/>
          </a:xfrm>
          <a:prstGeom prst="rect">
            <a:avLst/>
          </a:prstGeom>
          <a:noFill/>
          <a:ln w="9525">
            <a:noFill/>
            <a:miter lim="800000"/>
            <a:headEnd/>
            <a:tailEnd/>
          </a:ln>
        </p:spPr>
        <p:txBody>
          <a:bodyPr>
            <a:spAutoFit/>
          </a:bodyPr>
          <a:lstStyle/>
          <a:p>
            <a:pPr algn="ctr"/>
            <a:r>
              <a:rPr lang="en-US" sz="1400"/>
              <a:t>1 Type 2 + 4 Type 4 +</a:t>
            </a:r>
          </a:p>
          <a:p>
            <a:pPr algn="ctr"/>
            <a:r>
              <a:rPr lang="en-US" sz="1400"/>
              <a:t>1 Supervisor + 1 Assistant</a:t>
            </a:r>
          </a:p>
          <a:p>
            <a:pPr algn="ctr"/>
            <a:r>
              <a:rPr lang="en-US" sz="1400"/>
              <a:t>Total of 12 People</a:t>
            </a:r>
          </a:p>
        </p:txBody>
      </p:sp>
      <p:grpSp>
        <p:nvGrpSpPr>
          <p:cNvPr id="99" name="Group 39"/>
          <p:cNvGrpSpPr/>
          <p:nvPr/>
        </p:nvGrpSpPr>
        <p:grpSpPr>
          <a:xfrm>
            <a:off x="1438105" y="1769022"/>
            <a:ext cx="311831" cy="494721"/>
            <a:chOff x="6329362" y="5047953"/>
            <a:chExt cx="611188" cy="711201"/>
          </a:xfrm>
          <a:solidFill>
            <a:schemeClr val="tx1">
              <a:lumMod val="65000"/>
              <a:lumOff val="35000"/>
            </a:schemeClr>
          </a:solidFill>
        </p:grpSpPr>
        <p:sp>
          <p:nvSpPr>
            <p:cNvPr id="100" name="Freeform 9"/>
            <p:cNvSpPr>
              <a:spLocks/>
            </p:cNvSpPr>
            <p:nvPr/>
          </p:nvSpPr>
          <p:spPr bwMode="auto">
            <a:xfrm>
              <a:off x="6624637" y="5047953"/>
              <a:ext cx="141288" cy="141288"/>
            </a:xfrm>
            <a:custGeom>
              <a:avLst/>
              <a:gdLst/>
              <a:ahLst/>
              <a:cxnLst>
                <a:cxn ang="0">
                  <a:pos x="88" y="0"/>
                </a:cxn>
                <a:cxn ang="0">
                  <a:pos x="106" y="2"/>
                </a:cxn>
                <a:cxn ang="0">
                  <a:pos x="123" y="7"/>
                </a:cxn>
                <a:cxn ang="0">
                  <a:pos x="138" y="15"/>
                </a:cxn>
                <a:cxn ang="0">
                  <a:pos x="151" y="25"/>
                </a:cxn>
                <a:cxn ang="0">
                  <a:pos x="162" y="39"/>
                </a:cxn>
                <a:cxn ang="0">
                  <a:pos x="170" y="54"/>
                </a:cxn>
                <a:cxn ang="0">
                  <a:pos x="175" y="70"/>
                </a:cxn>
                <a:cxn ang="0">
                  <a:pos x="177" y="89"/>
                </a:cxn>
                <a:cxn ang="0">
                  <a:pos x="175" y="106"/>
                </a:cxn>
                <a:cxn ang="0">
                  <a:pos x="170" y="123"/>
                </a:cxn>
                <a:cxn ang="0">
                  <a:pos x="162" y="138"/>
                </a:cxn>
                <a:cxn ang="0">
                  <a:pos x="151" y="151"/>
                </a:cxn>
                <a:cxn ang="0">
                  <a:pos x="138" y="162"/>
                </a:cxn>
                <a:cxn ang="0">
                  <a:pos x="123" y="170"/>
                </a:cxn>
                <a:cxn ang="0">
                  <a:pos x="106" y="175"/>
                </a:cxn>
                <a:cxn ang="0">
                  <a:pos x="88" y="177"/>
                </a:cxn>
                <a:cxn ang="0">
                  <a:pos x="70" y="175"/>
                </a:cxn>
                <a:cxn ang="0">
                  <a:pos x="54" y="170"/>
                </a:cxn>
                <a:cxn ang="0">
                  <a:pos x="39" y="162"/>
                </a:cxn>
                <a:cxn ang="0">
                  <a:pos x="25" y="151"/>
                </a:cxn>
                <a:cxn ang="0">
                  <a:pos x="15" y="138"/>
                </a:cxn>
                <a:cxn ang="0">
                  <a:pos x="7" y="123"/>
                </a:cxn>
                <a:cxn ang="0">
                  <a:pos x="2" y="106"/>
                </a:cxn>
                <a:cxn ang="0">
                  <a:pos x="0" y="89"/>
                </a:cxn>
                <a:cxn ang="0">
                  <a:pos x="2" y="70"/>
                </a:cxn>
                <a:cxn ang="0">
                  <a:pos x="7" y="54"/>
                </a:cxn>
                <a:cxn ang="0">
                  <a:pos x="15" y="39"/>
                </a:cxn>
                <a:cxn ang="0">
                  <a:pos x="25" y="25"/>
                </a:cxn>
                <a:cxn ang="0">
                  <a:pos x="39" y="15"/>
                </a:cxn>
                <a:cxn ang="0">
                  <a:pos x="54" y="7"/>
                </a:cxn>
                <a:cxn ang="0">
                  <a:pos x="70" y="2"/>
                </a:cxn>
                <a:cxn ang="0">
                  <a:pos x="88" y="0"/>
                </a:cxn>
              </a:cxnLst>
              <a:rect l="0" t="0" r="r" b="b"/>
              <a:pathLst>
                <a:path w="177" h="177">
                  <a:moveTo>
                    <a:pt x="88" y="0"/>
                  </a:moveTo>
                  <a:lnTo>
                    <a:pt x="106" y="2"/>
                  </a:lnTo>
                  <a:lnTo>
                    <a:pt x="123" y="7"/>
                  </a:lnTo>
                  <a:lnTo>
                    <a:pt x="138" y="15"/>
                  </a:lnTo>
                  <a:lnTo>
                    <a:pt x="151" y="25"/>
                  </a:lnTo>
                  <a:lnTo>
                    <a:pt x="162" y="39"/>
                  </a:lnTo>
                  <a:lnTo>
                    <a:pt x="170" y="54"/>
                  </a:lnTo>
                  <a:lnTo>
                    <a:pt x="175" y="70"/>
                  </a:lnTo>
                  <a:lnTo>
                    <a:pt x="177" y="89"/>
                  </a:lnTo>
                  <a:lnTo>
                    <a:pt x="175" y="106"/>
                  </a:lnTo>
                  <a:lnTo>
                    <a:pt x="170" y="123"/>
                  </a:lnTo>
                  <a:lnTo>
                    <a:pt x="162" y="138"/>
                  </a:lnTo>
                  <a:lnTo>
                    <a:pt x="151" y="151"/>
                  </a:lnTo>
                  <a:lnTo>
                    <a:pt x="138" y="162"/>
                  </a:lnTo>
                  <a:lnTo>
                    <a:pt x="123" y="170"/>
                  </a:lnTo>
                  <a:lnTo>
                    <a:pt x="106" y="175"/>
                  </a:lnTo>
                  <a:lnTo>
                    <a:pt x="88" y="177"/>
                  </a:lnTo>
                  <a:lnTo>
                    <a:pt x="70" y="175"/>
                  </a:lnTo>
                  <a:lnTo>
                    <a:pt x="54" y="170"/>
                  </a:lnTo>
                  <a:lnTo>
                    <a:pt x="39" y="162"/>
                  </a:lnTo>
                  <a:lnTo>
                    <a:pt x="25" y="151"/>
                  </a:lnTo>
                  <a:lnTo>
                    <a:pt x="15" y="138"/>
                  </a:lnTo>
                  <a:lnTo>
                    <a:pt x="7" y="123"/>
                  </a:lnTo>
                  <a:lnTo>
                    <a:pt x="2" y="106"/>
                  </a:lnTo>
                  <a:lnTo>
                    <a:pt x="0" y="89"/>
                  </a:lnTo>
                  <a:lnTo>
                    <a:pt x="2" y="70"/>
                  </a:lnTo>
                  <a:lnTo>
                    <a:pt x="7" y="54"/>
                  </a:lnTo>
                  <a:lnTo>
                    <a:pt x="15" y="39"/>
                  </a:lnTo>
                  <a:lnTo>
                    <a:pt x="25" y="25"/>
                  </a:lnTo>
                  <a:lnTo>
                    <a:pt x="39" y="15"/>
                  </a:lnTo>
                  <a:lnTo>
                    <a:pt x="54" y="7"/>
                  </a:lnTo>
                  <a:lnTo>
                    <a:pt x="70" y="2"/>
                  </a:lnTo>
                  <a:lnTo>
                    <a:pt x="88" y="0"/>
                  </a:lnTo>
                  <a:close/>
                </a:path>
              </a:pathLst>
            </a:custGeom>
            <a:grpFill/>
            <a:ln w="9525">
              <a:noFill/>
              <a:round/>
              <a:headEnd/>
              <a:tailEnd/>
            </a:ln>
          </p:spPr>
          <p:txBody>
            <a:bodyPr/>
            <a:lstStyle/>
            <a:p>
              <a:pPr>
                <a:defRPr/>
              </a:pPr>
              <a:endParaRPr lang="en-US"/>
            </a:p>
          </p:txBody>
        </p:sp>
        <p:sp>
          <p:nvSpPr>
            <p:cNvPr id="101" name="Freeform 10"/>
            <p:cNvSpPr>
              <a:spLocks/>
            </p:cNvSpPr>
            <p:nvPr/>
          </p:nvSpPr>
          <p:spPr bwMode="auto">
            <a:xfrm>
              <a:off x="6883400" y="5271791"/>
              <a:ext cx="57150" cy="76200"/>
            </a:xfrm>
            <a:custGeom>
              <a:avLst/>
              <a:gdLst/>
              <a:ahLst/>
              <a:cxnLst>
                <a:cxn ang="0">
                  <a:pos x="0" y="21"/>
                </a:cxn>
                <a:cxn ang="0">
                  <a:pos x="30" y="0"/>
                </a:cxn>
                <a:cxn ang="0">
                  <a:pos x="49" y="12"/>
                </a:cxn>
                <a:cxn ang="0">
                  <a:pos x="64" y="16"/>
                </a:cxn>
                <a:cxn ang="0">
                  <a:pos x="73" y="36"/>
                </a:cxn>
                <a:cxn ang="0">
                  <a:pos x="65" y="52"/>
                </a:cxn>
                <a:cxn ang="0">
                  <a:pos x="71" y="64"/>
                </a:cxn>
                <a:cxn ang="0">
                  <a:pos x="58" y="78"/>
                </a:cxn>
                <a:cxn ang="0">
                  <a:pos x="56" y="91"/>
                </a:cxn>
                <a:cxn ang="0">
                  <a:pos x="42" y="97"/>
                </a:cxn>
                <a:cxn ang="0">
                  <a:pos x="0" y="91"/>
                </a:cxn>
                <a:cxn ang="0">
                  <a:pos x="0" y="21"/>
                </a:cxn>
              </a:cxnLst>
              <a:rect l="0" t="0" r="r" b="b"/>
              <a:pathLst>
                <a:path w="73" h="97">
                  <a:moveTo>
                    <a:pt x="0" y="21"/>
                  </a:moveTo>
                  <a:lnTo>
                    <a:pt x="30" y="0"/>
                  </a:lnTo>
                  <a:lnTo>
                    <a:pt x="49" y="12"/>
                  </a:lnTo>
                  <a:lnTo>
                    <a:pt x="64" y="16"/>
                  </a:lnTo>
                  <a:lnTo>
                    <a:pt x="73" y="36"/>
                  </a:lnTo>
                  <a:lnTo>
                    <a:pt x="65" y="52"/>
                  </a:lnTo>
                  <a:lnTo>
                    <a:pt x="71" y="64"/>
                  </a:lnTo>
                  <a:lnTo>
                    <a:pt x="58" y="78"/>
                  </a:lnTo>
                  <a:lnTo>
                    <a:pt x="56" y="91"/>
                  </a:lnTo>
                  <a:lnTo>
                    <a:pt x="42" y="97"/>
                  </a:lnTo>
                  <a:lnTo>
                    <a:pt x="0" y="91"/>
                  </a:lnTo>
                  <a:lnTo>
                    <a:pt x="0" y="21"/>
                  </a:lnTo>
                  <a:close/>
                </a:path>
              </a:pathLst>
            </a:custGeom>
            <a:grpFill/>
            <a:ln w="9525">
              <a:noFill/>
              <a:round/>
              <a:headEnd/>
              <a:tailEnd/>
            </a:ln>
          </p:spPr>
          <p:txBody>
            <a:bodyPr/>
            <a:lstStyle/>
            <a:p>
              <a:pPr>
                <a:defRPr/>
              </a:pPr>
              <a:endParaRPr lang="en-US"/>
            </a:p>
          </p:txBody>
        </p:sp>
        <p:sp>
          <p:nvSpPr>
            <p:cNvPr id="102" name="Freeform 11"/>
            <p:cNvSpPr>
              <a:spLocks/>
            </p:cNvSpPr>
            <p:nvPr/>
          </p:nvSpPr>
          <p:spPr bwMode="auto">
            <a:xfrm>
              <a:off x="6329362" y="5186066"/>
              <a:ext cx="57150" cy="76200"/>
            </a:xfrm>
            <a:custGeom>
              <a:avLst/>
              <a:gdLst/>
              <a:ahLst/>
              <a:cxnLst>
                <a:cxn ang="0">
                  <a:pos x="72" y="75"/>
                </a:cxn>
                <a:cxn ang="0">
                  <a:pos x="41" y="97"/>
                </a:cxn>
                <a:cxn ang="0">
                  <a:pos x="23" y="84"/>
                </a:cxn>
                <a:cxn ang="0">
                  <a:pos x="9" y="79"/>
                </a:cxn>
                <a:cxn ang="0">
                  <a:pos x="0" y="60"/>
                </a:cxn>
                <a:cxn ang="0">
                  <a:pos x="8" y="45"/>
                </a:cxn>
                <a:cxn ang="0">
                  <a:pos x="1" y="32"/>
                </a:cxn>
                <a:cxn ang="0">
                  <a:pos x="14" y="17"/>
                </a:cxn>
                <a:cxn ang="0">
                  <a:pos x="17" y="5"/>
                </a:cxn>
                <a:cxn ang="0">
                  <a:pos x="31" y="0"/>
                </a:cxn>
                <a:cxn ang="0">
                  <a:pos x="72" y="5"/>
                </a:cxn>
                <a:cxn ang="0">
                  <a:pos x="72" y="75"/>
                </a:cxn>
              </a:cxnLst>
              <a:rect l="0" t="0" r="r" b="b"/>
              <a:pathLst>
                <a:path w="72" h="97">
                  <a:moveTo>
                    <a:pt x="72" y="75"/>
                  </a:moveTo>
                  <a:lnTo>
                    <a:pt x="41" y="97"/>
                  </a:lnTo>
                  <a:lnTo>
                    <a:pt x="23" y="84"/>
                  </a:lnTo>
                  <a:lnTo>
                    <a:pt x="9" y="79"/>
                  </a:lnTo>
                  <a:lnTo>
                    <a:pt x="0" y="60"/>
                  </a:lnTo>
                  <a:lnTo>
                    <a:pt x="8" y="45"/>
                  </a:lnTo>
                  <a:lnTo>
                    <a:pt x="1" y="32"/>
                  </a:lnTo>
                  <a:lnTo>
                    <a:pt x="14" y="17"/>
                  </a:lnTo>
                  <a:lnTo>
                    <a:pt x="17" y="5"/>
                  </a:lnTo>
                  <a:lnTo>
                    <a:pt x="31" y="0"/>
                  </a:lnTo>
                  <a:lnTo>
                    <a:pt x="72" y="5"/>
                  </a:lnTo>
                  <a:lnTo>
                    <a:pt x="72" y="75"/>
                  </a:lnTo>
                  <a:close/>
                </a:path>
              </a:pathLst>
            </a:custGeom>
            <a:grpFill/>
            <a:ln w="9525">
              <a:noFill/>
              <a:round/>
              <a:headEnd/>
              <a:tailEnd/>
            </a:ln>
          </p:spPr>
          <p:txBody>
            <a:bodyPr/>
            <a:lstStyle/>
            <a:p>
              <a:pPr>
                <a:defRPr/>
              </a:pPr>
              <a:endParaRPr lang="en-US"/>
            </a:p>
          </p:txBody>
        </p:sp>
        <p:sp>
          <p:nvSpPr>
            <p:cNvPr id="103" name="Freeform 12"/>
            <p:cNvSpPr>
              <a:spLocks/>
            </p:cNvSpPr>
            <p:nvPr/>
          </p:nvSpPr>
          <p:spPr bwMode="auto">
            <a:xfrm>
              <a:off x="6357937" y="5151141"/>
              <a:ext cx="511175" cy="608013"/>
            </a:xfrm>
            <a:custGeom>
              <a:avLst/>
              <a:gdLst/>
              <a:ahLst/>
              <a:cxnLst>
                <a:cxn ang="0">
                  <a:pos x="467" y="265"/>
                </a:cxn>
                <a:cxn ang="0">
                  <a:pos x="511" y="282"/>
                </a:cxn>
                <a:cxn ang="0">
                  <a:pos x="554" y="289"/>
                </a:cxn>
                <a:cxn ang="0">
                  <a:pos x="589" y="286"/>
                </a:cxn>
                <a:cxn ang="0">
                  <a:pos x="621" y="278"/>
                </a:cxn>
                <a:cxn ang="0">
                  <a:pos x="644" y="176"/>
                </a:cxn>
                <a:cxn ang="0">
                  <a:pos x="623" y="187"/>
                </a:cxn>
                <a:cxn ang="0">
                  <a:pos x="598" y="192"/>
                </a:cxn>
                <a:cxn ang="0">
                  <a:pos x="558" y="191"/>
                </a:cxn>
                <a:cxn ang="0">
                  <a:pos x="499" y="165"/>
                </a:cxn>
                <a:cxn ang="0">
                  <a:pos x="461" y="114"/>
                </a:cxn>
                <a:cxn ang="0">
                  <a:pos x="448" y="84"/>
                </a:cxn>
                <a:cxn ang="0">
                  <a:pos x="443" y="77"/>
                </a:cxn>
                <a:cxn ang="0">
                  <a:pos x="428" y="123"/>
                </a:cxn>
                <a:cxn ang="0">
                  <a:pos x="421" y="121"/>
                </a:cxn>
                <a:cxn ang="0">
                  <a:pos x="414" y="120"/>
                </a:cxn>
                <a:cxn ang="0">
                  <a:pos x="385" y="164"/>
                </a:cxn>
                <a:cxn ang="0">
                  <a:pos x="355" y="209"/>
                </a:cxn>
                <a:cxn ang="0">
                  <a:pos x="353" y="152"/>
                </a:cxn>
                <a:cxn ang="0">
                  <a:pos x="333" y="87"/>
                </a:cxn>
                <a:cxn ang="0">
                  <a:pos x="316" y="11"/>
                </a:cxn>
                <a:cxn ang="0">
                  <a:pos x="303" y="6"/>
                </a:cxn>
                <a:cxn ang="0">
                  <a:pos x="267" y="1"/>
                </a:cxn>
                <a:cxn ang="0">
                  <a:pos x="228" y="0"/>
                </a:cxn>
                <a:cxn ang="0">
                  <a:pos x="168" y="4"/>
                </a:cxn>
                <a:cxn ang="0">
                  <a:pos x="106" y="20"/>
                </a:cxn>
                <a:cxn ang="0">
                  <a:pos x="55" y="47"/>
                </a:cxn>
                <a:cxn ang="0">
                  <a:pos x="85" y="114"/>
                </a:cxn>
                <a:cxn ang="0">
                  <a:pos x="135" y="99"/>
                </a:cxn>
                <a:cxn ang="0">
                  <a:pos x="194" y="95"/>
                </a:cxn>
                <a:cxn ang="0">
                  <a:pos x="210" y="95"/>
                </a:cxn>
                <a:cxn ang="0">
                  <a:pos x="201" y="114"/>
                </a:cxn>
                <a:cxn ang="0">
                  <a:pos x="180" y="146"/>
                </a:cxn>
                <a:cxn ang="0">
                  <a:pos x="164" y="181"/>
                </a:cxn>
                <a:cxn ang="0">
                  <a:pos x="146" y="247"/>
                </a:cxn>
                <a:cxn ang="0">
                  <a:pos x="130" y="305"/>
                </a:cxn>
                <a:cxn ang="0">
                  <a:pos x="125" y="362"/>
                </a:cxn>
                <a:cxn ang="0">
                  <a:pos x="141" y="400"/>
                </a:cxn>
                <a:cxn ang="0">
                  <a:pos x="127" y="454"/>
                </a:cxn>
                <a:cxn ang="0">
                  <a:pos x="92" y="528"/>
                </a:cxn>
                <a:cxn ang="0">
                  <a:pos x="31" y="613"/>
                </a:cxn>
                <a:cxn ang="0">
                  <a:pos x="0" y="652"/>
                </a:cxn>
                <a:cxn ang="0">
                  <a:pos x="165" y="719"/>
                </a:cxn>
                <a:cxn ang="0">
                  <a:pos x="194" y="683"/>
                </a:cxn>
                <a:cxn ang="0">
                  <a:pos x="238" y="612"/>
                </a:cxn>
                <a:cxn ang="0">
                  <a:pos x="268" y="531"/>
                </a:cxn>
                <a:cxn ang="0">
                  <a:pos x="283" y="487"/>
                </a:cxn>
                <a:cxn ang="0">
                  <a:pos x="300" y="515"/>
                </a:cxn>
                <a:cxn ang="0">
                  <a:pos x="315" y="543"/>
                </a:cxn>
                <a:cxn ang="0">
                  <a:pos x="339" y="614"/>
                </a:cxn>
                <a:cxn ang="0">
                  <a:pos x="355" y="716"/>
                </a:cxn>
                <a:cxn ang="0">
                  <a:pos x="361" y="766"/>
                </a:cxn>
                <a:cxn ang="0">
                  <a:pos x="524" y="696"/>
                </a:cxn>
                <a:cxn ang="0">
                  <a:pos x="513" y="647"/>
                </a:cxn>
                <a:cxn ang="0">
                  <a:pos x="486" y="563"/>
                </a:cxn>
                <a:cxn ang="0">
                  <a:pos x="453" y="487"/>
                </a:cxn>
                <a:cxn ang="0">
                  <a:pos x="417" y="422"/>
                </a:cxn>
                <a:cxn ang="0">
                  <a:pos x="386" y="369"/>
                </a:cxn>
                <a:cxn ang="0">
                  <a:pos x="408" y="344"/>
                </a:cxn>
                <a:cxn ang="0">
                  <a:pos x="422" y="319"/>
                </a:cxn>
                <a:cxn ang="0">
                  <a:pos x="433" y="285"/>
                </a:cxn>
                <a:cxn ang="0">
                  <a:pos x="442" y="251"/>
                </a:cxn>
              </a:cxnLst>
              <a:rect l="0" t="0" r="r" b="b"/>
              <a:pathLst>
                <a:path w="644" h="766">
                  <a:moveTo>
                    <a:pt x="442" y="251"/>
                  </a:moveTo>
                  <a:lnTo>
                    <a:pt x="453" y="258"/>
                  </a:lnTo>
                  <a:lnTo>
                    <a:pt x="467" y="265"/>
                  </a:lnTo>
                  <a:lnTo>
                    <a:pt x="481" y="271"/>
                  </a:lnTo>
                  <a:lnTo>
                    <a:pt x="496" y="277"/>
                  </a:lnTo>
                  <a:lnTo>
                    <a:pt x="511" y="282"/>
                  </a:lnTo>
                  <a:lnTo>
                    <a:pt x="526" y="286"/>
                  </a:lnTo>
                  <a:lnTo>
                    <a:pt x="541" y="288"/>
                  </a:lnTo>
                  <a:lnTo>
                    <a:pt x="554" y="289"/>
                  </a:lnTo>
                  <a:lnTo>
                    <a:pt x="566" y="289"/>
                  </a:lnTo>
                  <a:lnTo>
                    <a:pt x="577" y="288"/>
                  </a:lnTo>
                  <a:lnTo>
                    <a:pt x="589" y="286"/>
                  </a:lnTo>
                  <a:lnTo>
                    <a:pt x="600" y="283"/>
                  </a:lnTo>
                  <a:lnTo>
                    <a:pt x="611" y="281"/>
                  </a:lnTo>
                  <a:lnTo>
                    <a:pt x="621" y="278"/>
                  </a:lnTo>
                  <a:lnTo>
                    <a:pt x="631" y="273"/>
                  </a:lnTo>
                  <a:lnTo>
                    <a:pt x="641" y="268"/>
                  </a:lnTo>
                  <a:lnTo>
                    <a:pt x="644" y="176"/>
                  </a:lnTo>
                  <a:lnTo>
                    <a:pt x="637" y="180"/>
                  </a:lnTo>
                  <a:lnTo>
                    <a:pt x="630" y="183"/>
                  </a:lnTo>
                  <a:lnTo>
                    <a:pt x="623" y="187"/>
                  </a:lnTo>
                  <a:lnTo>
                    <a:pt x="615" y="189"/>
                  </a:lnTo>
                  <a:lnTo>
                    <a:pt x="607" y="191"/>
                  </a:lnTo>
                  <a:lnTo>
                    <a:pt x="598" y="192"/>
                  </a:lnTo>
                  <a:lnTo>
                    <a:pt x="590" y="194"/>
                  </a:lnTo>
                  <a:lnTo>
                    <a:pt x="581" y="194"/>
                  </a:lnTo>
                  <a:lnTo>
                    <a:pt x="558" y="191"/>
                  </a:lnTo>
                  <a:lnTo>
                    <a:pt x="537" y="186"/>
                  </a:lnTo>
                  <a:lnTo>
                    <a:pt x="517" y="177"/>
                  </a:lnTo>
                  <a:lnTo>
                    <a:pt x="499" y="165"/>
                  </a:lnTo>
                  <a:lnTo>
                    <a:pt x="484" y="150"/>
                  </a:lnTo>
                  <a:lnTo>
                    <a:pt x="471" y="134"/>
                  </a:lnTo>
                  <a:lnTo>
                    <a:pt x="461" y="114"/>
                  </a:lnTo>
                  <a:lnTo>
                    <a:pt x="454" y="93"/>
                  </a:lnTo>
                  <a:lnTo>
                    <a:pt x="451" y="88"/>
                  </a:lnTo>
                  <a:lnTo>
                    <a:pt x="448" y="84"/>
                  </a:lnTo>
                  <a:lnTo>
                    <a:pt x="446" y="81"/>
                  </a:lnTo>
                  <a:lnTo>
                    <a:pt x="445" y="78"/>
                  </a:lnTo>
                  <a:lnTo>
                    <a:pt x="443" y="77"/>
                  </a:lnTo>
                  <a:lnTo>
                    <a:pt x="438" y="92"/>
                  </a:lnTo>
                  <a:lnTo>
                    <a:pt x="432" y="110"/>
                  </a:lnTo>
                  <a:lnTo>
                    <a:pt x="428" y="123"/>
                  </a:lnTo>
                  <a:lnTo>
                    <a:pt x="425" y="129"/>
                  </a:lnTo>
                  <a:lnTo>
                    <a:pt x="424" y="126"/>
                  </a:lnTo>
                  <a:lnTo>
                    <a:pt x="421" y="121"/>
                  </a:lnTo>
                  <a:lnTo>
                    <a:pt x="417" y="118"/>
                  </a:lnTo>
                  <a:lnTo>
                    <a:pt x="416" y="116"/>
                  </a:lnTo>
                  <a:lnTo>
                    <a:pt x="414" y="120"/>
                  </a:lnTo>
                  <a:lnTo>
                    <a:pt x="407" y="131"/>
                  </a:lnTo>
                  <a:lnTo>
                    <a:pt x="397" y="146"/>
                  </a:lnTo>
                  <a:lnTo>
                    <a:pt x="385" y="164"/>
                  </a:lnTo>
                  <a:lnTo>
                    <a:pt x="374" y="181"/>
                  </a:lnTo>
                  <a:lnTo>
                    <a:pt x="363" y="197"/>
                  </a:lnTo>
                  <a:lnTo>
                    <a:pt x="355" y="209"/>
                  </a:lnTo>
                  <a:lnTo>
                    <a:pt x="352" y="213"/>
                  </a:lnTo>
                  <a:lnTo>
                    <a:pt x="352" y="195"/>
                  </a:lnTo>
                  <a:lnTo>
                    <a:pt x="353" y="152"/>
                  </a:lnTo>
                  <a:lnTo>
                    <a:pt x="354" y="110"/>
                  </a:lnTo>
                  <a:lnTo>
                    <a:pt x="355" y="90"/>
                  </a:lnTo>
                  <a:lnTo>
                    <a:pt x="333" y="87"/>
                  </a:lnTo>
                  <a:lnTo>
                    <a:pt x="316" y="11"/>
                  </a:lnTo>
                  <a:lnTo>
                    <a:pt x="316" y="11"/>
                  </a:lnTo>
                  <a:lnTo>
                    <a:pt x="316" y="11"/>
                  </a:lnTo>
                  <a:lnTo>
                    <a:pt x="315" y="11"/>
                  </a:lnTo>
                  <a:lnTo>
                    <a:pt x="315" y="9"/>
                  </a:lnTo>
                  <a:lnTo>
                    <a:pt x="303" y="6"/>
                  </a:lnTo>
                  <a:lnTo>
                    <a:pt x="292" y="4"/>
                  </a:lnTo>
                  <a:lnTo>
                    <a:pt x="279" y="2"/>
                  </a:lnTo>
                  <a:lnTo>
                    <a:pt x="267" y="1"/>
                  </a:lnTo>
                  <a:lnTo>
                    <a:pt x="254" y="0"/>
                  </a:lnTo>
                  <a:lnTo>
                    <a:pt x="240" y="0"/>
                  </a:lnTo>
                  <a:lnTo>
                    <a:pt x="228" y="0"/>
                  </a:lnTo>
                  <a:lnTo>
                    <a:pt x="214" y="0"/>
                  </a:lnTo>
                  <a:lnTo>
                    <a:pt x="191" y="1"/>
                  </a:lnTo>
                  <a:lnTo>
                    <a:pt x="168" y="4"/>
                  </a:lnTo>
                  <a:lnTo>
                    <a:pt x="146" y="7"/>
                  </a:lnTo>
                  <a:lnTo>
                    <a:pt x="125" y="13"/>
                  </a:lnTo>
                  <a:lnTo>
                    <a:pt x="106" y="20"/>
                  </a:lnTo>
                  <a:lnTo>
                    <a:pt x="87" y="28"/>
                  </a:lnTo>
                  <a:lnTo>
                    <a:pt x="70" y="37"/>
                  </a:lnTo>
                  <a:lnTo>
                    <a:pt x="55" y="47"/>
                  </a:lnTo>
                  <a:lnTo>
                    <a:pt x="55" y="129"/>
                  </a:lnTo>
                  <a:lnTo>
                    <a:pt x="69" y="121"/>
                  </a:lnTo>
                  <a:lnTo>
                    <a:pt x="85" y="114"/>
                  </a:lnTo>
                  <a:lnTo>
                    <a:pt x="101" y="108"/>
                  </a:lnTo>
                  <a:lnTo>
                    <a:pt x="118" y="104"/>
                  </a:lnTo>
                  <a:lnTo>
                    <a:pt x="135" y="99"/>
                  </a:lnTo>
                  <a:lnTo>
                    <a:pt x="155" y="97"/>
                  </a:lnTo>
                  <a:lnTo>
                    <a:pt x="175" y="96"/>
                  </a:lnTo>
                  <a:lnTo>
                    <a:pt x="194" y="95"/>
                  </a:lnTo>
                  <a:lnTo>
                    <a:pt x="200" y="95"/>
                  </a:lnTo>
                  <a:lnTo>
                    <a:pt x="206" y="95"/>
                  </a:lnTo>
                  <a:lnTo>
                    <a:pt x="210" y="95"/>
                  </a:lnTo>
                  <a:lnTo>
                    <a:pt x="216" y="95"/>
                  </a:lnTo>
                  <a:lnTo>
                    <a:pt x="208" y="104"/>
                  </a:lnTo>
                  <a:lnTo>
                    <a:pt x="201" y="114"/>
                  </a:lnTo>
                  <a:lnTo>
                    <a:pt x="194" y="125"/>
                  </a:lnTo>
                  <a:lnTo>
                    <a:pt x="187" y="135"/>
                  </a:lnTo>
                  <a:lnTo>
                    <a:pt x="180" y="146"/>
                  </a:lnTo>
                  <a:lnTo>
                    <a:pt x="175" y="157"/>
                  </a:lnTo>
                  <a:lnTo>
                    <a:pt x="169" y="169"/>
                  </a:lnTo>
                  <a:lnTo>
                    <a:pt x="164" y="181"/>
                  </a:lnTo>
                  <a:lnTo>
                    <a:pt x="155" y="205"/>
                  </a:lnTo>
                  <a:lnTo>
                    <a:pt x="149" y="226"/>
                  </a:lnTo>
                  <a:lnTo>
                    <a:pt x="146" y="247"/>
                  </a:lnTo>
                  <a:lnTo>
                    <a:pt x="146" y="270"/>
                  </a:lnTo>
                  <a:lnTo>
                    <a:pt x="137" y="287"/>
                  </a:lnTo>
                  <a:lnTo>
                    <a:pt x="130" y="305"/>
                  </a:lnTo>
                  <a:lnTo>
                    <a:pt x="125" y="324"/>
                  </a:lnTo>
                  <a:lnTo>
                    <a:pt x="124" y="344"/>
                  </a:lnTo>
                  <a:lnTo>
                    <a:pt x="125" y="362"/>
                  </a:lnTo>
                  <a:lnTo>
                    <a:pt x="129" y="376"/>
                  </a:lnTo>
                  <a:lnTo>
                    <a:pt x="134" y="388"/>
                  </a:lnTo>
                  <a:lnTo>
                    <a:pt x="141" y="400"/>
                  </a:lnTo>
                  <a:lnTo>
                    <a:pt x="137" y="418"/>
                  </a:lnTo>
                  <a:lnTo>
                    <a:pt x="132" y="437"/>
                  </a:lnTo>
                  <a:lnTo>
                    <a:pt x="127" y="454"/>
                  </a:lnTo>
                  <a:lnTo>
                    <a:pt x="122" y="471"/>
                  </a:lnTo>
                  <a:lnTo>
                    <a:pt x="109" y="499"/>
                  </a:lnTo>
                  <a:lnTo>
                    <a:pt x="92" y="528"/>
                  </a:lnTo>
                  <a:lnTo>
                    <a:pt x="71" y="559"/>
                  </a:lnTo>
                  <a:lnTo>
                    <a:pt x="50" y="587"/>
                  </a:lnTo>
                  <a:lnTo>
                    <a:pt x="31" y="613"/>
                  </a:lnTo>
                  <a:lnTo>
                    <a:pt x="15" y="634"/>
                  </a:lnTo>
                  <a:lnTo>
                    <a:pt x="4" y="647"/>
                  </a:lnTo>
                  <a:lnTo>
                    <a:pt x="0" y="652"/>
                  </a:lnTo>
                  <a:lnTo>
                    <a:pt x="195" y="764"/>
                  </a:lnTo>
                  <a:lnTo>
                    <a:pt x="163" y="721"/>
                  </a:lnTo>
                  <a:lnTo>
                    <a:pt x="165" y="719"/>
                  </a:lnTo>
                  <a:lnTo>
                    <a:pt x="172" y="711"/>
                  </a:lnTo>
                  <a:lnTo>
                    <a:pt x="181" y="699"/>
                  </a:lnTo>
                  <a:lnTo>
                    <a:pt x="194" y="683"/>
                  </a:lnTo>
                  <a:lnTo>
                    <a:pt x="208" y="664"/>
                  </a:lnTo>
                  <a:lnTo>
                    <a:pt x="223" y="639"/>
                  </a:lnTo>
                  <a:lnTo>
                    <a:pt x="238" y="612"/>
                  </a:lnTo>
                  <a:lnTo>
                    <a:pt x="252" y="582"/>
                  </a:lnTo>
                  <a:lnTo>
                    <a:pt x="261" y="558"/>
                  </a:lnTo>
                  <a:lnTo>
                    <a:pt x="268" y="531"/>
                  </a:lnTo>
                  <a:lnTo>
                    <a:pt x="274" y="505"/>
                  </a:lnTo>
                  <a:lnTo>
                    <a:pt x="277" y="478"/>
                  </a:lnTo>
                  <a:lnTo>
                    <a:pt x="283" y="487"/>
                  </a:lnTo>
                  <a:lnTo>
                    <a:pt x="289" y="497"/>
                  </a:lnTo>
                  <a:lnTo>
                    <a:pt x="294" y="506"/>
                  </a:lnTo>
                  <a:lnTo>
                    <a:pt x="300" y="515"/>
                  </a:lnTo>
                  <a:lnTo>
                    <a:pt x="306" y="524"/>
                  </a:lnTo>
                  <a:lnTo>
                    <a:pt x="310" y="533"/>
                  </a:lnTo>
                  <a:lnTo>
                    <a:pt x="315" y="543"/>
                  </a:lnTo>
                  <a:lnTo>
                    <a:pt x="320" y="552"/>
                  </a:lnTo>
                  <a:lnTo>
                    <a:pt x="330" y="581"/>
                  </a:lnTo>
                  <a:lnTo>
                    <a:pt x="339" y="614"/>
                  </a:lnTo>
                  <a:lnTo>
                    <a:pt x="346" y="650"/>
                  </a:lnTo>
                  <a:lnTo>
                    <a:pt x="352" y="684"/>
                  </a:lnTo>
                  <a:lnTo>
                    <a:pt x="355" y="716"/>
                  </a:lnTo>
                  <a:lnTo>
                    <a:pt x="359" y="742"/>
                  </a:lnTo>
                  <a:lnTo>
                    <a:pt x="361" y="759"/>
                  </a:lnTo>
                  <a:lnTo>
                    <a:pt x="361" y="766"/>
                  </a:lnTo>
                  <a:lnTo>
                    <a:pt x="578" y="706"/>
                  </a:lnTo>
                  <a:lnTo>
                    <a:pt x="526" y="699"/>
                  </a:lnTo>
                  <a:lnTo>
                    <a:pt x="524" y="696"/>
                  </a:lnTo>
                  <a:lnTo>
                    <a:pt x="522" y="685"/>
                  </a:lnTo>
                  <a:lnTo>
                    <a:pt x="519" y="668"/>
                  </a:lnTo>
                  <a:lnTo>
                    <a:pt x="513" y="647"/>
                  </a:lnTo>
                  <a:lnTo>
                    <a:pt x="505" y="622"/>
                  </a:lnTo>
                  <a:lnTo>
                    <a:pt x="497" y="593"/>
                  </a:lnTo>
                  <a:lnTo>
                    <a:pt x="486" y="563"/>
                  </a:lnTo>
                  <a:lnTo>
                    <a:pt x="474" y="532"/>
                  </a:lnTo>
                  <a:lnTo>
                    <a:pt x="465" y="510"/>
                  </a:lnTo>
                  <a:lnTo>
                    <a:pt x="453" y="487"/>
                  </a:lnTo>
                  <a:lnTo>
                    <a:pt x="442" y="464"/>
                  </a:lnTo>
                  <a:lnTo>
                    <a:pt x="430" y="442"/>
                  </a:lnTo>
                  <a:lnTo>
                    <a:pt x="417" y="422"/>
                  </a:lnTo>
                  <a:lnTo>
                    <a:pt x="406" y="402"/>
                  </a:lnTo>
                  <a:lnTo>
                    <a:pt x="396" y="384"/>
                  </a:lnTo>
                  <a:lnTo>
                    <a:pt x="386" y="369"/>
                  </a:lnTo>
                  <a:lnTo>
                    <a:pt x="394" y="359"/>
                  </a:lnTo>
                  <a:lnTo>
                    <a:pt x="402" y="351"/>
                  </a:lnTo>
                  <a:lnTo>
                    <a:pt x="408" y="344"/>
                  </a:lnTo>
                  <a:lnTo>
                    <a:pt x="413" y="336"/>
                  </a:lnTo>
                  <a:lnTo>
                    <a:pt x="417" y="328"/>
                  </a:lnTo>
                  <a:lnTo>
                    <a:pt x="422" y="319"/>
                  </a:lnTo>
                  <a:lnTo>
                    <a:pt x="425" y="308"/>
                  </a:lnTo>
                  <a:lnTo>
                    <a:pt x="431" y="294"/>
                  </a:lnTo>
                  <a:lnTo>
                    <a:pt x="433" y="285"/>
                  </a:lnTo>
                  <a:lnTo>
                    <a:pt x="437" y="272"/>
                  </a:lnTo>
                  <a:lnTo>
                    <a:pt x="439" y="260"/>
                  </a:lnTo>
                  <a:lnTo>
                    <a:pt x="442" y="251"/>
                  </a:lnTo>
                  <a:close/>
                </a:path>
              </a:pathLst>
            </a:custGeom>
            <a:grpFill/>
            <a:ln w="9525">
              <a:noFill/>
              <a:round/>
              <a:headEnd/>
              <a:tailEnd/>
            </a:ln>
          </p:spPr>
          <p:txBody>
            <a:bodyPr/>
            <a:lstStyle/>
            <a:p>
              <a:pPr>
                <a:defRPr/>
              </a:pPr>
              <a:endParaRPr lang="en-US"/>
            </a:p>
          </p:txBody>
        </p:sp>
        <p:sp>
          <p:nvSpPr>
            <p:cNvPr id="104" name="Freeform 13"/>
            <p:cNvSpPr>
              <a:spLocks/>
            </p:cNvSpPr>
            <p:nvPr/>
          </p:nvSpPr>
          <p:spPr bwMode="auto">
            <a:xfrm>
              <a:off x="6645275" y="5195591"/>
              <a:ext cx="47625" cy="31750"/>
            </a:xfrm>
            <a:custGeom>
              <a:avLst/>
              <a:gdLst/>
              <a:ahLst/>
              <a:cxnLst>
                <a:cxn ang="0">
                  <a:pos x="53" y="40"/>
                </a:cxn>
                <a:cxn ang="0">
                  <a:pos x="60" y="20"/>
                </a:cxn>
                <a:cxn ang="0">
                  <a:pos x="42" y="19"/>
                </a:cxn>
                <a:cxn ang="0">
                  <a:pos x="42" y="16"/>
                </a:cxn>
                <a:cxn ang="0">
                  <a:pos x="40" y="12"/>
                </a:cxn>
                <a:cxn ang="0">
                  <a:pos x="38" y="10"/>
                </a:cxn>
                <a:cxn ang="0">
                  <a:pos x="35" y="8"/>
                </a:cxn>
                <a:cxn ang="0">
                  <a:pos x="31" y="8"/>
                </a:cxn>
                <a:cxn ang="0">
                  <a:pos x="28" y="8"/>
                </a:cxn>
                <a:cxn ang="0">
                  <a:pos x="24" y="9"/>
                </a:cxn>
                <a:cxn ang="0">
                  <a:pos x="21" y="11"/>
                </a:cxn>
                <a:cxn ang="0">
                  <a:pos x="8" y="0"/>
                </a:cxn>
                <a:cxn ang="0">
                  <a:pos x="0" y="18"/>
                </a:cxn>
                <a:cxn ang="0">
                  <a:pos x="17" y="18"/>
                </a:cxn>
                <a:cxn ang="0">
                  <a:pos x="17" y="23"/>
                </a:cxn>
                <a:cxn ang="0">
                  <a:pos x="20" y="26"/>
                </a:cxn>
                <a:cxn ang="0">
                  <a:pos x="22" y="28"/>
                </a:cxn>
                <a:cxn ang="0">
                  <a:pos x="25" y="31"/>
                </a:cxn>
                <a:cxn ang="0">
                  <a:pos x="29" y="32"/>
                </a:cxn>
                <a:cxn ang="0">
                  <a:pos x="32" y="31"/>
                </a:cxn>
                <a:cxn ang="0">
                  <a:pos x="36" y="30"/>
                </a:cxn>
                <a:cxn ang="0">
                  <a:pos x="39" y="27"/>
                </a:cxn>
                <a:cxn ang="0">
                  <a:pos x="53" y="40"/>
                </a:cxn>
              </a:cxnLst>
              <a:rect l="0" t="0" r="r" b="b"/>
              <a:pathLst>
                <a:path w="60" h="40">
                  <a:moveTo>
                    <a:pt x="53" y="40"/>
                  </a:moveTo>
                  <a:lnTo>
                    <a:pt x="60" y="20"/>
                  </a:lnTo>
                  <a:lnTo>
                    <a:pt x="42" y="19"/>
                  </a:lnTo>
                  <a:lnTo>
                    <a:pt x="42" y="16"/>
                  </a:lnTo>
                  <a:lnTo>
                    <a:pt x="40" y="12"/>
                  </a:lnTo>
                  <a:lnTo>
                    <a:pt x="38" y="10"/>
                  </a:lnTo>
                  <a:lnTo>
                    <a:pt x="35" y="8"/>
                  </a:lnTo>
                  <a:lnTo>
                    <a:pt x="31" y="8"/>
                  </a:lnTo>
                  <a:lnTo>
                    <a:pt x="28" y="8"/>
                  </a:lnTo>
                  <a:lnTo>
                    <a:pt x="24" y="9"/>
                  </a:lnTo>
                  <a:lnTo>
                    <a:pt x="21" y="11"/>
                  </a:lnTo>
                  <a:lnTo>
                    <a:pt x="8" y="0"/>
                  </a:lnTo>
                  <a:lnTo>
                    <a:pt x="0" y="18"/>
                  </a:lnTo>
                  <a:lnTo>
                    <a:pt x="17" y="18"/>
                  </a:lnTo>
                  <a:lnTo>
                    <a:pt x="17" y="23"/>
                  </a:lnTo>
                  <a:lnTo>
                    <a:pt x="20" y="26"/>
                  </a:lnTo>
                  <a:lnTo>
                    <a:pt x="22" y="28"/>
                  </a:lnTo>
                  <a:lnTo>
                    <a:pt x="25" y="31"/>
                  </a:lnTo>
                  <a:lnTo>
                    <a:pt x="29" y="32"/>
                  </a:lnTo>
                  <a:lnTo>
                    <a:pt x="32" y="31"/>
                  </a:lnTo>
                  <a:lnTo>
                    <a:pt x="36" y="30"/>
                  </a:lnTo>
                  <a:lnTo>
                    <a:pt x="39" y="27"/>
                  </a:lnTo>
                  <a:lnTo>
                    <a:pt x="53" y="40"/>
                  </a:lnTo>
                  <a:close/>
                </a:path>
              </a:pathLst>
            </a:custGeom>
            <a:grpFill/>
            <a:ln w="9525">
              <a:noFill/>
              <a:round/>
              <a:headEnd/>
              <a:tailEnd/>
            </a:ln>
          </p:spPr>
          <p:txBody>
            <a:bodyPr/>
            <a:lstStyle/>
            <a:p>
              <a:pPr>
                <a:defRPr/>
              </a:pPr>
              <a:endParaRPr lang="en-US"/>
            </a:p>
          </p:txBody>
        </p:sp>
      </p:grpSp>
      <p:pic>
        <p:nvPicPr>
          <p:cNvPr id="104483" name="Picture 23" descr="icf4s"/>
          <p:cNvPicPr>
            <a:picLocks noChangeAspect="1" noChangeArrowheads="1"/>
          </p:cNvPicPr>
          <p:nvPr/>
        </p:nvPicPr>
        <p:blipFill>
          <a:blip r:embed="rId2" cstate="print"/>
          <a:srcRect/>
          <a:stretch>
            <a:fillRect/>
          </a:stretch>
        </p:blipFill>
        <p:spPr bwMode="auto">
          <a:xfrm>
            <a:off x="2119313" y="1574800"/>
            <a:ext cx="180975" cy="609600"/>
          </a:xfrm>
          <a:prstGeom prst="rect">
            <a:avLst/>
          </a:prstGeom>
          <a:noFill/>
          <a:ln w="9525">
            <a:noFill/>
            <a:miter lim="800000"/>
            <a:headEnd/>
            <a:tailEnd/>
          </a:ln>
        </p:spPr>
      </p:pic>
      <p:pic>
        <p:nvPicPr>
          <p:cNvPr id="104484" name="Picture 24" descr="f320_f420sm"/>
          <p:cNvPicPr>
            <a:picLocks noChangeAspect="1" noChangeArrowheads="1"/>
          </p:cNvPicPr>
          <p:nvPr/>
        </p:nvPicPr>
        <p:blipFill>
          <a:blip r:embed="rId3" cstate="print"/>
          <a:srcRect/>
          <a:stretch>
            <a:fillRect/>
          </a:stretch>
        </p:blipFill>
        <p:spPr bwMode="auto">
          <a:xfrm>
            <a:off x="2581275" y="1879600"/>
            <a:ext cx="669925" cy="277813"/>
          </a:xfrm>
          <a:prstGeom prst="rect">
            <a:avLst/>
          </a:prstGeom>
          <a:noFill/>
          <a:ln w="9525">
            <a:noFill/>
            <a:miter lim="800000"/>
            <a:headEnd/>
            <a:tailEnd/>
          </a:ln>
        </p:spPr>
      </p:pic>
      <p:pic>
        <p:nvPicPr>
          <p:cNvPr id="104485" name="Picture 2"/>
          <p:cNvPicPr>
            <a:picLocks noChangeAspect="1" noChangeArrowheads="1"/>
          </p:cNvPicPr>
          <p:nvPr/>
        </p:nvPicPr>
        <p:blipFill>
          <a:blip r:embed="rId5" cstate="print"/>
          <a:srcRect/>
          <a:stretch>
            <a:fillRect/>
          </a:stretch>
        </p:blipFill>
        <p:spPr bwMode="auto">
          <a:xfrm>
            <a:off x="760413" y="1831975"/>
            <a:ext cx="520700" cy="384175"/>
          </a:xfrm>
          <a:prstGeom prst="rect">
            <a:avLst/>
          </a:prstGeom>
          <a:noFill/>
          <a:ln w="9525">
            <a:noFill/>
            <a:miter lim="800000"/>
            <a:headEnd/>
            <a:tailEnd/>
          </a:ln>
        </p:spPr>
      </p:pic>
      <p:sp>
        <p:nvSpPr>
          <p:cNvPr id="104486" name="TextBox 107"/>
          <p:cNvSpPr txBox="1">
            <a:spLocks noChangeArrowheads="1"/>
          </p:cNvSpPr>
          <p:nvPr/>
        </p:nvSpPr>
        <p:spPr bwMode="auto">
          <a:xfrm>
            <a:off x="2300288" y="1855788"/>
            <a:ext cx="320675" cy="276225"/>
          </a:xfrm>
          <a:prstGeom prst="rect">
            <a:avLst/>
          </a:prstGeom>
          <a:noFill/>
          <a:ln w="9525">
            <a:noFill/>
            <a:miter lim="800000"/>
            <a:headEnd/>
            <a:tailEnd/>
          </a:ln>
        </p:spPr>
        <p:txBody>
          <a:bodyPr wrap="none">
            <a:spAutoFit/>
          </a:bodyPr>
          <a:lstStyle/>
          <a:p>
            <a:r>
              <a:rPr lang="en-US" sz="1200"/>
              <a:t>or</a:t>
            </a:r>
          </a:p>
        </p:txBody>
      </p:sp>
      <p:sp>
        <p:nvSpPr>
          <p:cNvPr id="109" name="Rounded Rectangle 108"/>
          <p:cNvSpPr/>
          <p:nvPr/>
        </p:nvSpPr>
        <p:spPr>
          <a:xfrm>
            <a:off x="544513" y="1522413"/>
            <a:ext cx="2894012" cy="1044575"/>
          </a:xfrm>
          <a:prstGeom prst="roundRect">
            <a:avLst/>
          </a:prstGeom>
          <a:noFill/>
          <a:ln w="9525">
            <a:solidFill>
              <a:srgbClr val="00206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488" name="Rectangle 109"/>
          <p:cNvSpPr>
            <a:spLocks noChangeArrowheads="1"/>
          </p:cNvSpPr>
          <p:nvPr/>
        </p:nvSpPr>
        <p:spPr bwMode="auto">
          <a:xfrm>
            <a:off x="509588" y="1522413"/>
            <a:ext cx="1219200" cy="307975"/>
          </a:xfrm>
          <a:prstGeom prst="rect">
            <a:avLst/>
          </a:prstGeom>
          <a:noFill/>
          <a:ln w="9525">
            <a:noFill/>
            <a:miter lim="800000"/>
            <a:headEnd/>
            <a:tailEnd/>
          </a:ln>
        </p:spPr>
        <p:txBody>
          <a:bodyPr>
            <a:spAutoFit/>
          </a:bodyPr>
          <a:lstStyle/>
          <a:p>
            <a:pPr algn="ctr"/>
            <a:r>
              <a:rPr lang="en-US" sz="1400" b="1">
                <a:solidFill>
                  <a:srgbClr val="002060"/>
                </a:solidFill>
              </a:rPr>
              <a:t>Type 3</a:t>
            </a:r>
          </a:p>
        </p:txBody>
      </p:sp>
      <p:pic>
        <p:nvPicPr>
          <p:cNvPr id="104489" name="Picture 110" descr="Modern HF Radio Picuture.jpg"/>
          <p:cNvPicPr>
            <a:picLocks noChangeAspect="1"/>
          </p:cNvPicPr>
          <p:nvPr/>
        </p:nvPicPr>
        <p:blipFill>
          <a:blip r:embed="rId8" cstate="print"/>
          <a:srcRect/>
          <a:stretch>
            <a:fillRect/>
          </a:stretch>
        </p:blipFill>
        <p:spPr bwMode="auto">
          <a:xfrm>
            <a:off x="2127250" y="3570288"/>
            <a:ext cx="585788" cy="552450"/>
          </a:xfrm>
          <a:prstGeom prst="rect">
            <a:avLst/>
          </a:prstGeom>
          <a:noFill/>
          <a:ln w="9525">
            <a:noFill/>
            <a:miter lim="800000"/>
            <a:headEnd/>
            <a:tailEnd/>
          </a:ln>
        </p:spPr>
      </p:pic>
      <p:sp>
        <p:nvSpPr>
          <p:cNvPr id="104490" name="TextBox 111"/>
          <p:cNvSpPr txBox="1">
            <a:spLocks noChangeArrowheads="1"/>
          </p:cNvSpPr>
          <p:nvPr/>
        </p:nvSpPr>
        <p:spPr bwMode="auto">
          <a:xfrm>
            <a:off x="2628900" y="3595688"/>
            <a:ext cx="790575" cy="430212"/>
          </a:xfrm>
          <a:prstGeom prst="rect">
            <a:avLst/>
          </a:prstGeom>
          <a:noFill/>
          <a:ln w="9525">
            <a:noFill/>
            <a:miter lim="800000"/>
            <a:headEnd/>
            <a:tailEnd/>
          </a:ln>
        </p:spPr>
        <p:txBody>
          <a:bodyPr>
            <a:spAutoFit/>
          </a:bodyPr>
          <a:lstStyle/>
          <a:p>
            <a:pPr algn="r"/>
            <a:r>
              <a:rPr lang="en-US" sz="1100"/>
              <a:t>HF Voice &amp; Data</a:t>
            </a:r>
          </a:p>
        </p:txBody>
      </p:sp>
      <p:pic>
        <p:nvPicPr>
          <p:cNvPr id="104491" name="Picture 23" descr="icf4s"/>
          <p:cNvPicPr>
            <a:picLocks noChangeAspect="1" noChangeArrowheads="1"/>
          </p:cNvPicPr>
          <p:nvPr/>
        </p:nvPicPr>
        <p:blipFill>
          <a:blip r:embed="rId2" cstate="print"/>
          <a:srcRect/>
          <a:stretch>
            <a:fillRect/>
          </a:stretch>
        </p:blipFill>
        <p:spPr bwMode="auto">
          <a:xfrm>
            <a:off x="2127250" y="3013075"/>
            <a:ext cx="180975" cy="609600"/>
          </a:xfrm>
          <a:prstGeom prst="rect">
            <a:avLst/>
          </a:prstGeom>
          <a:noFill/>
          <a:ln w="9525">
            <a:noFill/>
            <a:miter lim="800000"/>
            <a:headEnd/>
            <a:tailEnd/>
          </a:ln>
        </p:spPr>
      </p:pic>
      <p:pic>
        <p:nvPicPr>
          <p:cNvPr id="104492" name="Picture 24" descr="f320_f420sm"/>
          <p:cNvPicPr>
            <a:picLocks noChangeAspect="1" noChangeArrowheads="1"/>
          </p:cNvPicPr>
          <p:nvPr/>
        </p:nvPicPr>
        <p:blipFill>
          <a:blip r:embed="rId3" cstate="print"/>
          <a:srcRect/>
          <a:stretch>
            <a:fillRect/>
          </a:stretch>
        </p:blipFill>
        <p:spPr bwMode="auto">
          <a:xfrm>
            <a:off x="2587625" y="3317875"/>
            <a:ext cx="671513" cy="277813"/>
          </a:xfrm>
          <a:prstGeom prst="rect">
            <a:avLst/>
          </a:prstGeom>
          <a:noFill/>
          <a:ln w="9525">
            <a:noFill/>
            <a:miter lim="800000"/>
            <a:headEnd/>
            <a:tailEnd/>
          </a:ln>
        </p:spPr>
      </p:pic>
      <p:sp>
        <p:nvSpPr>
          <p:cNvPr id="104493" name="TextBox 114"/>
          <p:cNvSpPr txBox="1">
            <a:spLocks noChangeArrowheads="1"/>
          </p:cNvSpPr>
          <p:nvPr/>
        </p:nvSpPr>
        <p:spPr bwMode="auto">
          <a:xfrm>
            <a:off x="2308225" y="3294063"/>
            <a:ext cx="320675" cy="276225"/>
          </a:xfrm>
          <a:prstGeom prst="rect">
            <a:avLst/>
          </a:prstGeom>
          <a:noFill/>
          <a:ln w="9525">
            <a:noFill/>
            <a:miter lim="800000"/>
            <a:headEnd/>
            <a:tailEnd/>
          </a:ln>
        </p:spPr>
        <p:txBody>
          <a:bodyPr wrap="none">
            <a:spAutoFit/>
          </a:bodyPr>
          <a:lstStyle/>
          <a:p>
            <a:r>
              <a:rPr lang="en-US" sz="1200"/>
              <a:t>or</a:t>
            </a:r>
          </a:p>
        </p:txBody>
      </p:sp>
      <p:sp>
        <p:nvSpPr>
          <p:cNvPr id="104494" name="TextBox 115"/>
          <p:cNvSpPr txBox="1">
            <a:spLocks noChangeArrowheads="1"/>
          </p:cNvSpPr>
          <p:nvPr/>
        </p:nvSpPr>
        <p:spPr bwMode="auto">
          <a:xfrm>
            <a:off x="2587625" y="4256088"/>
            <a:ext cx="831850" cy="261937"/>
          </a:xfrm>
          <a:prstGeom prst="rect">
            <a:avLst/>
          </a:prstGeom>
          <a:noFill/>
          <a:ln w="9525">
            <a:noFill/>
            <a:miter lim="800000"/>
            <a:headEnd/>
            <a:tailEnd/>
          </a:ln>
        </p:spPr>
        <p:txBody>
          <a:bodyPr>
            <a:spAutoFit/>
          </a:bodyPr>
          <a:lstStyle/>
          <a:p>
            <a:r>
              <a:rPr lang="en-US" sz="1100"/>
              <a:t>Generator</a:t>
            </a:r>
          </a:p>
        </p:txBody>
      </p:sp>
      <p:grpSp>
        <p:nvGrpSpPr>
          <p:cNvPr id="104495" name="Group 116"/>
          <p:cNvGrpSpPr>
            <a:grpSpLocks/>
          </p:cNvGrpSpPr>
          <p:nvPr/>
        </p:nvGrpSpPr>
        <p:grpSpPr bwMode="auto">
          <a:xfrm>
            <a:off x="5484813" y="4822825"/>
            <a:ext cx="1385887" cy="1347788"/>
            <a:chOff x="6096908" y="314507"/>
            <a:chExt cx="1386606" cy="1347415"/>
          </a:xfrm>
        </p:grpSpPr>
        <p:cxnSp>
          <p:nvCxnSpPr>
            <p:cNvPr id="118" name="Straight Connector 117"/>
            <p:cNvCxnSpPr/>
            <p:nvPr/>
          </p:nvCxnSpPr>
          <p:spPr>
            <a:xfrm>
              <a:off x="6119145" y="314507"/>
              <a:ext cx="1364369" cy="13474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6096908" y="314507"/>
              <a:ext cx="1364369" cy="13474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0" name="Rectangle 2"/>
          <p:cNvSpPr txBox="1">
            <a:spLocks noChangeArrowheads="1"/>
          </p:cNvSpPr>
          <p:nvPr/>
        </p:nvSpPr>
        <p:spPr>
          <a:xfrm>
            <a:off x="3451225" y="379413"/>
            <a:ext cx="5235575" cy="1143000"/>
          </a:xfrm>
          <a:prstGeom prst="rect">
            <a:avLst/>
          </a:prstGeom>
        </p:spPr>
        <p:txBody>
          <a:bodyPr/>
          <a:lstStyle/>
          <a:p>
            <a:pPr algn="ctr">
              <a:defRPr/>
            </a:pPr>
            <a:r>
              <a:rPr lang="en-US" sz="3000" b="1" kern="0" dirty="0" smtClean="0">
                <a:solidFill>
                  <a:srgbClr val="002060"/>
                </a:solidFill>
                <a:effectLst>
                  <a:outerShdw blurRad="38100" dist="38100" dir="2700000" algn="tl">
                    <a:srgbClr val="000000">
                      <a:alpha val="43137"/>
                    </a:srgbClr>
                  </a:outerShdw>
                </a:effectLst>
                <a:latin typeface="+mj-lt"/>
                <a:ea typeface="+mj-ea"/>
                <a:cs typeface="+mj-cs"/>
              </a:rPr>
              <a:t>Pictorial View of ARCT Resource </a:t>
            </a:r>
            <a:r>
              <a:rPr lang="en-US" sz="3000" b="1" kern="0" dirty="0">
                <a:solidFill>
                  <a:srgbClr val="002060"/>
                </a:solidFill>
                <a:effectLst>
                  <a:outerShdw blurRad="38100" dist="38100" dir="2700000" algn="tl">
                    <a:srgbClr val="000000">
                      <a:alpha val="43137"/>
                    </a:srgbClr>
                  </a:outerShdw>
                </a:effectLst>
                <a:latin typeface="+mj-lt"/>
                <a:ea typeface="+mj-ea"/>
                <a:cs typeface="+mj-cs"/>
              </a:rPr>
              <a:t>Types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ARCT Is Incomplete</a:t>
            </a:r>
            <a:endParaRPr lang="en-CA" b="1" dirty="0">
              <a:solidFill>
                <a:srgbClr val="00206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57200" y="1616075"/>
            <a:ext cx="8229600" cy="4708525"/>
          </a:xfrm>
        </p:spPr>
        <p:txBody>
          <a:bodyPr/>
          <a:lstStyle/>
          <a:p>
            <a:pPr>
              <a:spcBef>
                <a:spcPts val="1800"/>
              </a:spcBef>
            </a:pPr>
            <a:r>
              <a:rPr lang="en-US" sz="2000" dirty="0" smtClean="0"/>
              <a:t>The ARCT concept is not a solution to the challenge of managing Amateur radio response to an emergency. </a:t>
            </a:r>
            <a:r>
              <a:rPr lang="en-US" sz="2000" b="1" dirty="0" smtClean="0"/>
              <a:t>ARCT is </a:t>
            </a:r>
            <a:r>
              <a:rPr lang="en-US" sz="2000" b="1" dirty="0" smtClean="0"/>
              <a:t>not wrong, it is incomplete.</a:t>
            </a:r>
          </a:p>
          <a:p>
            <a:pPr>
              <a:spcBef>
                <a:spcPts val="1800"/>
              </a:spcBef>
            </a:pPr>
            <a:r>
              <a:rPr lang="en-US" sz="2000" dirty="0" smtClean="0"/>
              <a:t>ARCT is defined as 4 resource types, which is an incomplete list of the Amateur radio resource Kinds required, which is only part of one piece of ICS/IMS, resource management.</a:t>
            </a:r>
          </a:p>
          <a:p>
            <a:pPr>
              <a:spcBef>
                <a:spcPts val="1800"/>
              </a:spcBef>
            </a:pPr>
            <a:r>
              <a:rPr lang="en-US" sz="2000" dirty="0" smtClean="0"/>
              <a:t>The 4 ARCT Resource Types describes only one kind of resource, Amateur Teams. There are additional Kinds of resources, including individual Amateurs, repeaters, base stations, portables, cross band repeaters, battery backup, data communications stations, etc. </a:t>
            </a:r>
          </a:p>
          <a:p>
            <a:pPr lvl="1">
              <a:spcBef>
                <a:spcPts val="600"/>
              </a:spcBef>
              <a:buFont typeface="Wingdings" pitchFamily="2" charset="2"/>
              <a:buChar char="§"/>
            </a:pPr>
            <a:r>
              <a:rPr lang="en-US" dirty="0" smtClean="0"/>
              <a:t>For each Kind of resource, there will be different Types, which define the capabilities for that Kind of resource.</a:t>
            </a:r>
            <a:endParaRPr lang="en-CA" dirty="0"/>
          </a:p>
        </p:txBody>
      </p:sp>
      <p:sp>
        <p:nvSpPr>
          <p:cNvPr id="2" name="Footer Placeholder 1"/>
          <p:cNvSpPr>
            <a:spLocks noGrp="1"/>
          </p:cNvSpPr>
          <p:nvPr>
            <p:ph type="ftr" sz="quarter" idx="11"/>
          </p:nvPr>
        </p:nvSpPr>
        <p:spPr/>
        <p:txBody>
          <a:bodyPr/>
          <a:lstStyle/>
          <a:p>
            <a:pPr>
              <a:defRPr/>
            </a:pPr>
            <a:r>
              <a:rPr lang="en-US" smtClean="0"/>
              <a:t>Emergency Measures Radio Group (EMRG) - Ottawa ARES</a:t>
            </a:r>
            <a:endParaRPr lang="en-US"/>
          </a:p>
        </p:txBody>
      </p:sp>
      <p:sp>
        <p:nvSpPr>
          <p:cNvPr id="3" name="Slide Number Placeholder 2"/>
          <p:cNvSpPr>
            <a:spLocks noGrp="1"/>
          </p:cNvSpPr>
          <p:nvPr>
            <p:ph type="sldNum" sz="quarter" idx="12"/>
          </p:nvPr>
        </p:nvSpPr>
        <p:spPr/>
        <p:txBody>
          <a:bodyPr/>
          <a:lstStyle/>
          <a:p>
            <a:pPr>
              <a:defRPr/>
            </a:pPr>
            <a:fld id="{71F130BD-7789-4D93-A104-C5287A9EBB64}"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MRG-008_Self_Study_Training_Templat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EMRG-008_Self_Study_Training_Template</Template>
  <TotalTime>44722</TotalTime>
  <Words>2355</Words>
  <Application>Microsoft Office PowerPoint</Application>
  <PresentationFormat>On-screen Show (4:3)</PresentationFormat>
  <Paragraphs>181</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EMRG-008_Self_Study_Training_Template</vt:lpstr>
      <vt:lpstr>Document</vt:lpstr>
      <vt:lpstr>Slide 1</vt:lpstr>
      <vt:lpstr>Slide 2</vt:lpstr>
      <vt:lpstr>Purpose of Resource Typing</vt:lpstr>
      <vt:lpstr>Slide 4</vt:lpstr>
      <vt:lpstr>Example Resource List</vt:lpstr>
      <vt:lpstr>Other Kinds Of Resources</vt:lpstr>
      <vt:lpstr>Slide 7</vt:lpstr>
      <vt:lpstr>Slide 8</vt:lpstr>
      <vt:lpstr>ARCT Is Incomplete</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1045</cp:revision>
  <dcterms:created xsi:type="dcterms:W3CDTF">2010-09-06T09:56:38Z</dcterms:created>
  <dcterms:modified xsi:type="dcterms:W3CDTF">2011-04-02T10:39:54Z</dcterms:modified>
</cp:coreProperties>
</file>