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DAE7F11-3B8F-4F78-B6F2-521EF3E57D80}" type="datetimeFigureOut">
              <a:rPr lang="tr-TR" smtClean="0"/>
              <a:t>2.06.2020</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4BC5417A-0C2D-4224-BF9F-73F53D7E1823}"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9980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DAE7F11-3B8F-4F78-B6F2-521EF3E57D80}" type="datetimeFigureOut">
              <a:rPr lang="tr-TR" smtClean="0"/>
              <a:t>2.06.2020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BC5417A-0C2D-4224-BF9F-73F53D7E1823}"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542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DAE7F11-3B8F-4F78-B6F2-521EF3E57D80}" type="datetimeFigureOut">
              <a:rPr lang="tr-TR" smtClean="0"/>
              <a:t>2.06.2020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BC5417A-0C2D-4224-BF9F-73F53D7E1823}"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109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DAE7F11-3B8F-4F78-B6F2-521EF3E57D80}" type="datetimeFigureOut">
              <a:rPr lang="tr-TR" smtClean="0"/>
              <a:t>2.06.2020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BC5417A-0C2D-4224-BF9F-73F53D7E1823}"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855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DAE7F11-3B8F-4F78-B6F2-521EF3E57D80}" type="datetimeFigureOut">
              <a:rPr lang="tr-TR" smtClean="0"/>
              <a:t>2.06.2020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BC5417A-0C2D-4224-BF9F-73F53D7E1823}"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698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DAE7F11-3B8F-4F78-B6F2-521EF3E57D80}" type="datetimeFigureOut">
              <a:rPr lang="tr-TR" smtClean="0"/>
              <a:t>2.06.2020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BC5417A-0C2D-4224-BF9F-73F53D7E1823}"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35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DAE7F11-3B8F-4F78-B6F2-521EF3E57D80}" type="datetimeFigureOut">
              <a:rPr lang="tr-TR" smtClean="0"/>
              <a:t>2.06.2020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BC5417A-0C2D-4224-BF9F-73F53D7E1823}"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803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DAE7F11-3B8F-4F78-B6F2-521EF3E57D80}" type="datetimeFigureOut">
              <a:rPr lang="tr-TR" smtClean="0"/>
              <a:t>2.06.2020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BC5417A-0C2D-4224-BF9F-73F53D7E1823}"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617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E7F11-3B8F-4F78-B6F2-521EF3E57D80}" type="datetimeFigureOut">
              <a:rPr lang="tr-TR" smtClean="0"/>
              <a:t>2.06.2020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BC5417A-0C2D-4224-BF9F-73F53D7E1823}" type="slidenum">
              <a:rPr lang="tr-TR" smtClean="0"/>
              <a:t>‹#›</a:t>
            </a:fld>
            <a:endParaRPr lang="tr-TR"/>
          </a:p>
        </p:txBody>
      </p:sp>
    </p:spTree>
    <p:extLst>
      <p:ext uri="{BB962C8B-B14F-4D97-AF65-F5344CB8AC3E}">
        <p14:creationId xmlns:p14="http://schemas.microsoft.com/office/powerpoint/2010/main" val="9100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8DAE7F11-3B8F-4F78-B6F2-521EF3E57D80}" type="datetimeFigureOut">
              <a:rPr lang="tr-TR" smtClean="0"/>
              <a:t>2.06.2020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BC5417A-0C2D-4224-BF9F-73F53D7E1823}"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5867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DAE7F11-3B8F-4F78-B6F2-521EF3E57D80}" type="datetimeFigureOut">
              <a:rPr lang="tr-TR" smtClean="0"/>
              <a:t>2.06.2020</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4BC5417A-0C2D-4224-BF9F-73F53D7E1823}"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865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DAE7F11-3B8F-4F78-B6F2-521EF3E57D80}" type="datetimeFigureOut">
              <a:rPr lang="tr-TR" smtClean="0"/>
              <a:t>2.06.2020</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BC5417A-0C2D-4224-BF9F-73F53D7E1823}"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763547"/>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EA298451-01CA-433A-B933-A4BD6EC64A7A}"/>
              </a:ext>
            </a:extLst>
          </p:cNvPr>
          <p:cNvSpPr>
            <a:spLocks noGrp="1"/>
          </p:cNvSpPr>
          <p:nvPr>
            <p:ph type="ctrTitle"/>
          </p:nvPr>
        </p:nvSpPr>
        <p:spPr>
          <a:xfrm>
            <a:off x="1473491" y="1356112"/>
            <a:ext cx="10348780" cy="3004456"/>
          </a:xfrm>
        </p:spPr>
        <p:txBody>
          <a:bodyPr>
            <a:normAutofit fontScale="90000"/>
          </a:bodyPr>
          <a:lstStyle/>
          <a:p>
            <a:pPr algn="ctr"/>
            <a:r>
              <a:rPr lang="tr-TR" dirty="0"/>
              <a:t/>
            </a:r>
            <a:br>
              <a:rPr lang="tr-TR" dirty="0"/>
            </a:br>
            <a:r>
              <a:rPr lang="tr-TR" b="1" dirty="0">
                <a:latin typeface="Arial" panose="020B0604020202020204" pitchFamily="34" charset="0"/>
                <a:cs typeface="Arial" panose="020B0604020202020204" pitchFamily="34" charset="0"/>
              </a:rPr>
              <a:t>İŞBİRLİKÇİ FİLTRELEME YÖNTEMİ KULLANILARAK KULLANICI TABANLI FİLM ÖNERİ SİSTEMİ</a:t>
            </a:r>
            <a:r>
              <a:rPr lang="tr-TR" dirty="0">
                <a:latin typeface="Arial" panose="020B0604020202020204" pitchFamily="34" charset="0"/>
                <a:cs typeface="Arial" panose="020B0604020202020204" pitchFamily="34" charset="0"/>
              </a:rPr>
              <a:t/>
            </a:r>
            <a:br>
              <a:rPr lang="tr-TR" dirty="0">
                <a:latin typeface="Arial" panose="020B0604020202020204" pitchFamily="34" charset="0"/>
                <a:cs typeface="Arial" panose="020B0604020202020204" pitchFamily="34" charset="0"/>
              </a:rPr>
            </a:br>
            <a:endParaRPr lang="tr-TR" dirty="0">
              <a:latin typeface="Arial" panose="020B0604020202020204" pitchFamily="34" charset="0"/>
              <a:cs typeface="Arial" panose="020B0604020202020204" pitchFamily="34" charset="0"/>
            </a:endParaRPr>
          </a:p>
        </p:txBody>
      </p:sp>
      <p:sp>
        <p:nvSpPr>
          <p:cNvPr id="4" name="Metin kutusu 3">
            <a:extLst>
              <a:ext uri="{FF2B5EF4-FFF2-40B4-BE49-F238E27FC236}">
                <a16:creationId xmlns:a16="http://schemas.microsoft.com/office/drawing/2014/main" xmlns="" id="{FC1C13B3-04BC-4A0A-8E67-07EBB60A9E63}"/>
              </a:ext>
            </a:extLst>
          </p:cNvPr>
          <p:cNvSpPr txBox="1"/>
          <p:nvPr/>
        </p:nvSpPr>
        <p:spPr>
          <a:xfrm>
            <a:off x="406305" y="3973144"/>
            <a:ext cx="9535886" cy="1754326"/>
          </a:xfrm>
          <a:prstGeom prst="rect">
            <a:avLst/>
          </a:prstGeom>
          <a:noFill/>
        </p:spPr>
        <p:txBody>
          <a:bodyPr wrap="square" rtlCol="0">
            <a:spAutoFit/>
          </a:bodyPr>
          <a:lstStyle/>
          <a:p>
            <a:r>
              <a:rPr lang="tr-TR" dirty="0">
                <a:latin typeface="Arial" panose="020B0604020202020204" pitchFamily="34" charset="0"/>
                <a:cs typeface="Arial" panose="020B0604020202020204" pitchFamily="34" charset="0"/>
              </a:rPr>
              <a:t>A.EMRE ONUR-160201070</a:t>
            </a:r>
          </a:p>
          <a:p>
            <a:r>
              <a:rPr lang="tr-TR" dirty="0">
                <a:latin typeface="Arial" panose="020B0604020202020204" pitchFamily="34" charset="0"/>
                <a:cs typeface="Arial" panose="020B0604020202020204" pitchFamily="34" charset="0"/>
              </a:rPr>
              <a:t>ABDULLAH GEZEK-160201055</a:t>
            </a:r>
          </a:p>
          <a:p>
            <a:r>
              <a:rPr lang="tr-TR" dirty="0">
                <a:latin typeface="Arial" panose="020B0604020202020204" pitchFamily="34" charset="0"/>
                <a:cs typeface="Arial" panose="020B0604020202020204" pitchFamily="34" charset="0"/>
              </a:rPr>
              <a:t>ERVA NUR SEVİM-160201023</a:t>
            </a:r>
          </a:p>
          <a:p>
            <a:r>
              <a:rPr lang="tr-TR" dirty="0">
                <a:latin typeface="Arial" panose="020B0604020202020204" pitchFamily="34" charset="0"/>
                <a:cs typeface="Arial" panose="020B0604020202020204" pitchFamily="34" charset="0"/>
              </a:rPr>
              <a:t>FATMA SILA SEÇGİN-170201087</a:t>
            </a:r>
          </a:p>
          <a:p>
            <a:r>
              <a:rPr lang="tr-TR" dirty="0">
                <a:latin typeface="Arial" panose="020B0604020202020204" pitchFamily="34" charset="0"/>
                <a:cs typeface="Arial" panose="020B0604020202020204" pitchFamily="34" charset="0"/>
              </a:rPr>
              <a:t>FULYA EKER-150201115</a:t>
            </a:r>
          </a:p>
          <a:p>
            <a:r>
              <a:rPr lang="tr-TR" dirty="0">
                <a:latin typeface="Arial" panose="020B0604020202020204" pitchFamily="34" charset="0"/>
                <a:cs typeface="Arial" panose="020B0604020202020204" pitchFamily="34" charset="0"/>
              </a:rPr>
              <a:t>YASEMİN ELVAN-130201020</a:t>
            </a:r>
          </a:p>
        </p:txBody>
      </p:sp>
    </p:spTree>
    <p:extLst>
      <p:ext uri="{BB962C8B-B14F-4D97-AF65-F5344CB8AC3E}">
        <p14:creationId xmlns:p14="http://schemas.microsoft.com/office/powerpoint/2010/main" val="1503733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xmlns="" id="{513A54F4-D812-4DF0-BF4D-578ABA6060F2}"/>
              </a:ext>
            </a:extLst>
          </p:cNvPr>
          <p:cNvSpPr txBox="1"/>
          <p:nvPr/>
        </p:nvSpPr>
        <p:spPr>
          <a:xfrm>
            <a:off x="330530" y="225631"/>
            <a:ext cx="11530940" cy="4401205"/>
          </a:xfrm>
          <a:prstGeom prst="rect">
            <a:avLst/>
          </a:prstGeom>
          <a:noFill/>
        </p:spPr>
        <p:txBody>
          <a:bodyPr wrap="square" rtlCol="0">
            <a:spAutoFit/>
          </a:bodyPr>
          <a:lstStyle/>
          <a:p>
            <a:endParaRPr lang="tr-TR" sz="2000" dirty="0">
              <a:latin typeface="Arial" panose="020B0604020202020204" pitchFamily="34" charset="0"/>
              <a:cs typeface="Arial" panose="020B0604020202020204" pitchFamily="34" charset="0"/>
            </a:endParaRPr>
          </a:p>
          <a:p>
            <a:endParaRPr lang="tr-TR" sz="2000" dirty="0">
              <a:latin typeface="Arial" panose="020B0604020202020204" pitchFamily="34" charset="0"/>
              <a:cs typeface="Arial" panose="020B0604020202020204" pitchFamily="34" charset="0"/>
            </a:endParaRPr>
          </a:p>
          <a:p>
            <a:endParaRPr lang="tr-TR" sz="2000" dirty="0">
              <a:latin typeface="Arial" panose="020B0604020202020204" pitchFamily="34" charset="0"/>
              <a:cs typeface="Arial" panose="020B0604020202020204" pitchFamily="34" charset="0"/>
            </a:endParaRPr>
          </a:p>
          <a:p>
            <a:endParaRPr lang="tr-TR" sz="2000" dirty="0">
              <a:latin typeface="Arial" panose="020B0604020202020204" pitchFamily="34" charset="0"/>
              <a:cs typeface="Arial" panose="020B0604020202020204" pitchFamily="34" charset="0"/>
            </a:endParaRPr>
          </a:p>
          <a:p>
            <a:r>
              <a:rPr lang="tr-TR" sz="2000" dirty="0">
                <a:latin typeface="Arial" panose="020B0604020202020204" pitchFamily="34" charset="0"/>
                <a:cs typeface="Arial" panose="020B0604020202020204" pitchFamily="34" charset="0"/>
              </a:rPr>
              <a:t>Aktivasyon fonksiyonuna yapay sinir ağlarına doğrusal olmayan gerçek dünya özelliklerini tanıtmak için ihtiyaç duyuyoruz. Yapay sinir ağında x girdiler, w ağırlıklar olarak tanımlanır ve ağın çıktısına aktarılan değere f(x) yani aktivasyon işlemini uygularız. Eğer aktivasyon fonksiyonu kullanılmazsa doğrusal fonksiyon olur ama biz sinir ağımızın doğrusal olmayan durumlarını da öğrenmesini istiyoruz. Çünkü sinir ağımıza öğrenmesi için karmaşık gerçek dünya bilgileri vereceğiz. </a:t>
            </a:r>
          </a:p>
          <a:p>
            <a:r>
              <a:rPr lang="tr-TR" sz="2000" dirty="0">
                <a:latin typeface="Arial" panose="020B0604020202020204" pitchFamily="34" charset="0"/>
                <a:cs typeface="Arial" panose="020B0604020202020204" pitchFamily="34" charset="0"/>
              </a:rPr>
              <a:t>Aktivasyon fonksiyonunda kullanılan ağırlıkları ile ilgili hata değerlerini hesaplamak için yapay sinir ağında hatanın geriye yayılım algoritması uygulanmaktadır.  Sonucun en iyi çıkması için de en iyi optimizasyon stratejisini belirlemek ve hata oranını minimize etmek gerekmektedir. Biz projemizde sigmoid aktivasyon fonksiyonunu seçtik. Grafiği aşağıdaki gibidir;</a:t>
            </a:r>
          </a:p>
          <a:p>
            <a:endParaRPr lang="tr-T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3326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xmlns="" id="{5F8675E0-4B27-4290-AEB7-F26863DF285C}"/>
              </a:ext>
            </a:extLst>
          </p:cNvPr>
          <p:cNvSpPr txBox="1"/>
          <p:nvPr/>
        </p:nvSpPr>
        <p:spPr>
          <a:xfrm>
            <a:off x="118753" y="142504"/>
            <a:ext cx="11863450" cy="4985980"/>
          </a:xfrm>
          <a:prstGeom prst="rect">
            <a:avLst/>
          </a:prstGeom>
          <a:noFill/>
        </p:spPr>
        <p:txBody>
          <a:bodyPr wrap="square" rtlCol="0">
            <a:spAutoFit/>
          </a:bodyPr>
          <a:lstStyle/>
          <a:p>
            <a:endParaRPr lang="tr-TR" sz="2000" dirty="0">
              <a:latin typeface="Arial" panose="020B0604020202020204" pitchFamily="34" charset="0"/>
              <a:cs typeface="Arial" panose="020B0604020202020204" pitchFamily="34" charset="0"/>
            </a:endParaRPr>
          </a:p>
          <a:p>
            <a:endParaRPr lang="tr-TR" sz="2000" dirty="0">
              <a:latin typeface="Arial" panose="020B0604020202020204" pitchFamily="34" charset="0"/>
              <a:cs typeface="Arial" panose="020B0604020202020204" pitchFamily="34" charset="0"/>
            </a:endParaRPr>
          </a:p>
          <a:p>
            <a:endParaRPr lang="tr-TR" sz="2000" dirty="0">
              <a:latin typeface="Arial" panose="020B0604020202020204" pitchFamily="34" charset="0"/>
              <a:cs typeface="Arial" panose="020B0604020202020204" pitchFamily="34" charset="0"/>
            </a:endParaRPr>
          </a:p>
          <a:p>
            <a:endParaRPr lang="tr-TR" sz="2000" dirty="0">
              <a:latin typeface="Arial" panose="020B0604020202020204" pitchFamily="34" charset="0"/>
              <a:cs typeface="Arial" panose="020B0604020202020204" pitchFamily="34" charset="0"/>
            </a:endParaRPr>
          </a:p>
          <a:p>
            <a:endParaRPr lang="tr-TR" sz="2000" dirty="0">
              <a:latin typeface="Arial" panose="020B0604020202020204" pitchFamily="34" charset="0"/>
              <a:cs typeface="Arial" panose="020B0604020202020204" pitchFamily="34" charset="0"/>
            </a:endParaRPr>
          </a:p>
          <a:p>
            <a:endParaRPr lang="tr-TR" sz="2000" dirty="0">
              <a:latin typeface="Arial" panose="020B0604020202020204" pitchFamily="34" charset="0"/>
              <a:cs typeface="Arial" panose="020B0604020202020204" pitchFamily="34" charset="0"/>
            </a:endParaRPr>
          </a:p>
          <a:p>
            <a:endParaRPr lang="tr-TR" sz="2000" dirty="0">
              <a:latin typeface="Arial" panose="020B0604020202020204" pitchFamily="34" charset="0"/>
              <a:cs typeface="Arial" panose="020B0604020202020204" pitchFamily="34" charset="0"/>
            </a:endParaRPr>
          </a:p>
          <a:p>
            <a:endParaRPr lang="tr-TR" sz="2000" dirty="0">
              <a:latin typeface="Arial" panose="020B0604020202020204" pitchFamily="34" charset="0"/>
              <a:cs typeface="Arial" panose="020B0604020202020204" pitchFamily="34" charset="0"/>
            </a:endParaRPr>
          </a:p>
          <a:p>
            <a:endParaRPr lang="tr-TR" sz="2000" dirty="0">
              <a:latin typeface="Arial" panose="020B0604020202020204" pitchFamily="34" charset="0"/>
              <a:cs typeface="Arial" panose="020B0604020202020204" pitchFamily="34" charset="0"/>
            </a:endParaRPr>
          </a:p>
          <a:p>
            <a:endParaRPr lang="tr-TR" sz="2000" dirty="0">
              <a:latin typeface="Arial" panose="020B0604020202020204" pitchFamily="34" charset="0"/>
              <a:cs typeface="Arial" panose="020B0604020202020204" pitchFamily="34" charset="0"/>
            </a:endParaRPr>
          </a:p>
          <a:p>
            <a:endParaRPr lang="tr-TR" sz="2000" dirty="0">
              <a:latin typeface="Arial" panose="020B0604020202020204" pitchFamily="34" charset="0"/>
              <a:cs typeface="Arial" panose="020B0604020202020204" pitchFamily="34" charset="0"/>
            </a:endParaRPr>
          </a:p>
          <a:p>
            <a:r>
              <a:rPr lang="tr-TR" sz="2000" dirty="0">
                <a:latin typeface="Arial" panose="020B0604020202020204" pitchFamily="34" charset="0"/>
                <a:cs typeface="Arial" panose="020B0604020202020204" pitchFamily="34" charset="0"/>
              </a:rPr>
              <a:t>Think fonksiyonundan çıktı değerini aldıktan sonra döngünün ikinci adımında orijinal çıktıdan üretilen çıktımızı çıkarıp hata değerimizi bulduk .Daha sonra eğitim girdileri ile sigmoid türevini çarparak ağırlık matrisi ile topladık. Bu şekilde ağırlık değerimiz güncelledik. Bu şekilde iterasyon adımı kadar döngü tekrar ederek ve ağırlık değerlenin en optimum değerlerini oluşturduk.</a:t>
            </a:r>
          </a:p>
          <a:p>
            <a:endParaRPr lang="tr-TR" dirty="0"/>
          </a:p>
        </p:txBody>
      </p:sp>
      <p:pic>
        <p:nvPicPr>
          <p:cNvPr id="3" name="Resim 2">
            <a:extLst>
              <a:ext uri="{FF2B5EF4-FFF2-40B4-BE49-F238E27FC236}">
                <a16:creationId xmlns:a16="http://schemas.microsoft.com/office/drawing/2014/main" xmlns="" id="{F2A6B8EA-07C9-4BC7-9D6B-5DF5C5A19F63}"/>
              </a:ext>
            </a:extLst>
          </p:cNvPr>
          <p:cNvPicPr>
            <a:picLocks noChangeAspect="1"/>
          </p:cNvPicPr>
          <p:nvPr/>
        </p:nvPicPr>
        <p:blipFill>
          <a:blip r:embed="rId2"/>
          <a:stretch>
            <a:fillRect/>
          </a:stretch>
        </p:blipFill>
        <p:spPr>
          <a:xfrm>
            <a:off x="308759" y="255348"/>
            <a:ext cx="3515096" cy="1918481"/>
          </a:xfrm>
          <a:prstGeom prst="rect">
            <a:avLst/>
          </a:prstGeom>
        </p:spPr>
      </p:pic>
      <p:sp>
        <p:nvSpPr>
          <p:cNvPr id="4" name="Metin kutusu 3">
            <a:extLst>
              <a:ext uri="{FF2B5EF4-FFF2-40B4-BE49-F238E27FC236}">
                <a16:creationId xmlns:a16="http://schemas.microsoft.com/office/drawing/2014/main" xmlns="" id="{6F6982D0-5AC1-4B23-9418-9186F78722D7}"/>
              </a:ext>
            </a:extLst>
          </p:cNvPr>
          <p:cNvSpPr txBox="1"/>
          <p:nvPr/>
        </p:nvSpPr>
        <p:spPr>
          <a:xfrm>
            <a:off x="4203865" y="255348"/>
            <a:ext cx="7208322" cy="1918481"/>
          </a:xfrm>
          <a:prstGeom prst="rect">
            <a:avLst/>
          </a:prstGeom>
          <a:noFill/>
        </p:spPr>
        <p:txBody>
          <a:bodyPr wrap="square" rtlCol="0">
            <a:spAutoFit/>
          </a:bodyPr>
          <a:lstStyle/>
          <a:p>
            <a:endParaRPr lang="tr-TR" dirty="0"/>
          </a:p>
        </p:txBody>
      </p:sp>
      <p:sp>
        <p:nvSpPr>
          <p:cNvPr id="8" name="Metin kutusu 7">
            <a:extLst>
              <a:ext uri="{FF2B5EF4-FFF2-40B4-BE49-F238E27FC236}">
                <a16:creationId xmlns:a16="http://schemas.microsoft.com/office/drawing/2014/main" xmlns="" id="{08EB76E0-F756-453A-AD0D-6A1750BFFB7C}"/>
              </a:ext>
            </a:extLst>
          </p:cNvPr>
          <p:cNvSpPr txBox="1"/>
          <p:nvPr/>
        </p:nvSpPr>
        <p:spPr>
          <a:xfrm>
            <a:off x="4203865" y="255348"/>
            <a:ext cx="7422078" cy="1908215"/>
          </a:xfrm>
          <a:prstGeom prst="rect">
            <a:avLst/>
          </a:prstGeom>
          <a:noFill/>
        </p:spPr>
        <p:txBody>
          <a:bodyPr wrap="square" rtlCol="0">
            <a:spAutoFit/>
          </a:bodyPr>
          <a:lstStyle/>
          <a:p>
            <a:r>
              <a:rPr lang="tr-TR" sz="2000" dirty="0">
                <a:latin typeface="Arial" panose="020B0604020202020204" pitchFamily="34" charset="0"/>
                <a:cs typeface="Arial" panose="020B0604020202020204" pitchFamily="34" charset="0"/>
              </a:rPr>
              <a:t>Sigmoid fonksiyonu değerleri 0 ve 1 arasında sıkıştırır. Bir olayın olma olasılığını bulan modellerde kullanılır.</a:t>
            </a:r>
          </a:p>
          <a:p>
            <a:r>
              <a:rPr lang="tr-TR" sz="2000" dirty="0">
                <a:latin typeface="Arial" panose="020B0604020202020204" pitchFamily="34" charset="0"/>
                <a:cs typeface="Arial" panose="020B0604020202020204" pitchFamily="34" charset="0"/>
              </a:rPr>
              <a:t>Projemizin tanımına uygun özellikler olduğu için sigmoid fonksiyonunu seçtik. Çünkü bizim de çıkarmak istediğimiz sonuç verileri iki sınıfa ayırmaktı</a:t>
            </a:r>
            <a:r>
              <a:rPr lang="tr-TR" sz="2000" dirty="0"/>
              <a:t>.</a:t>
            </a:r>
          </a:p>
          <a:p>
            <a:endParaRPr lang="tr-TR" dirty="0"/>
          </a:p>
        </p:txBody>
      </p:sp>
    </p:spTree>
    <p:extLst>
      <p:ext uri="{BB962C8B-B14F-4D97-AF65-F5344CB8AC3E}">
        <p14:creationId xmlns:p14="http://schemas.microsoft.com/office/powerpoint/2010/main" val="211695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xmlns="" id="{3E163D13-8FCF-4D3C-8FE0-360319C654BE}"/>
              </a:ext>
            </a:extLst>
          </p:cNvPr>
          <p:cNvSpPr txBox="1"/>
          <p:nvPr/>
        </p:nvSpPr>
        <p:spPr>
          <a:xfrm>
            <a:off x="213756" y="142504"/>
            <a:ext cx="11554691" cy="3724096"/>
          </a:xfrm>
          <a:prstGeom prst="rect">
            <a:avLst/>
          </a:prstGeom>
          <a:noFill/>
        </p:spPr>
        <p:txBody>
          <a:bodyPr wrap="square" rtlCol="0">
            <a:spAutoFit/>
          </a:bodyPr>
          <a:lstStyle/>
          <a:p>
            <a:pPr algn="ctr"/>
            <a:r>
              <a:rPr lang="tr-TR" sz="3200" b="1" dirty="0">
                <a:latin typeface="Arial" panose="020B0604020202020204" pitchFamily="34" charset="0"/>
                <a:cs typeface="Arial" panose="020B0604020202020204" pitchFamily="34" charset="0"/>
              </a:rPr>
              <a:t>Veri Kümesi</a:t>
            </a:r>
          </a:p>
          <a:p>
            <a:pPr algn="ctr"/>
            <a:endParaRPr lang="tr-TR" sz="3200" b="1" dirty="0">
              <a:latin typeface="Arial" panose="020B0604020202020204" pitchFamily="34" charset="0"/>
              <a:cs typeface="Arial" panose="020B0604020202020204" pitchFamily="34" charset="0"/>
            </a:endParaRPr>
          </a:p>
          <a:p>
            <a:pPr algn="ctr"/>
            <a:endParaRPr lang="tr-TR" sz="3200" b="1" dirty="0">
              <a:latin typeface="Arial" panose="020B0604020202020204" pitchFamily="34" charset="0"/>
              <a:cs typeface="Arial" panose="020B0604020202020204" pitchFamily="34" charset="0"/>
            </a:endParaRPr>
          </a:p>
          <a:p>
            <a:pPr algn="ctr"/>
            <a:endParaRPr lang="tr-TR" sz="3200" b="1"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Veri seti, 2019 itibariyle Netflix’te mevcut olan filmlerden oluşmaktadır. Veri setinde her bir kullanıcının id’si oy verdiği filmlerin id’si, 1 ile 5 arasında verilmiş olan oy ve oyun verdiği tarih bulunmaktadır. Veri seti 17.770 filmden, 48.189 kullanıcının oy verdiği toplam 100 480.507 oyu içerir. Biz projemizde kısıtlamaya giderek, 60 filmden 176.710 kullanıcının oy verdiği toplam 280.107 oyu baz alarak işlemlerimi gerçekleştirdik. Verilen oylar 1-5 aralığındadır. Daha doğru sonuç alabilmek adına veriler, veri temizleme işleminden geçirilerek kalan veriler üzerinden eğitim aşaması tamamlanmıştır. Eğitilen veriler üzerinden öneri sonuçları elde edilmiştir.</a:t>
            </a:r>
          </a:p>
        </p:txBody>
      </p:sp>
    </p:spTree>
    <p:extLst>
      <p:ext uri="{BB962C8B-B14F-4D97-AF65-F5344CB8AC3E}">
        <p14:creationId xmlns:p14="http://schemas.microsoft.com/office/powerpoint/2010/main" val="371981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xmlns="" id="{5F1DAE26-094A-4944-9061-0FCDC298F4C5}"/>
              </a:ext>
            </a:extLst>
          </p:cNvPr>
          <p:cNvSpPr txBox="1"/>
          <p:nvPr/>
        </p:nvSpPr>
        <p:spPr>
          <a:xfrm>
            <a:off x="237506" y="142504"/>
            <a:ext cx="11507190" cy="4339650"/>
          </a:xfrm>
          <a:prstGeom prst="rect">
            <a:avLst/>
          </a:prstGeom>
          <a:noFill/>
        </p:spPr>
        <p:txBody>
          <a:bodyPr wrap="square" rtlCol="0">
            <a:spAutoFit/>
          </a:bodyPr>
          <a:lstStyle/>
          <a:p>
            <a:pPr algn="ctr"/>
            <a:r>
              <a:rPr lang="tr-TR" sz="3600" b="1" dirty="0">
                <a:latin typeface="Arial" panose="020B0604020202020204" pitchFamily="34" charset="0"/>
                <a:cs typeface="Arial" panose="020B0604020202020204" pitchFamily="34" charset="0"/>
              </a:rPr>
              <a:t>Gerçekleştirilen testler</a:t>
            </a:r>
          </a:p>
          <a:p>
            <a:pPr fontAlgn="base"/>
            <a:r>
              <a:rPr lang="tr-TR" sz="2000" dirty="0">
                <a:latin typeface="Arial" panose="020B0604020202020204" pitchFamily="34" charset="0"/>
                <a:cs typeface="Arial" panose="020B0604020202020204" pitchFamily="34" charset="0"/>
              </a:rPr>
              <a:t>Modelimizin test verileri üzerinden performansını confusion(hata) matrixi kullanarak hesapladık. Hata matrisi tahmin edilen ve gerçek değerle 4 farklı kombinasyonlu tablodur. Recall(Geri çağırma) Precision (Hassasiyet), Specificity (Özgünlük), Accuracy (Doğruluk) ölçmek için kullanışlıdır. Sınıflandırma tahminleri şu dört değerlendirmeden birine sahip olacaktır ve modelimizin test verileri üzerindeki değerleri şu şekildedir:</a:t>
            </a:r>
          </a:p>
          <a:p>
            <a:pPr lvl="0" fontAlgn="base"/>
            <a:r>
              <a:rPr lang="tr-TR" sz="2000" dirty="0">
                <a:latin typeface="Arial" panose="020B0604020202020204" pitchFamily="34" charset="0"/>
                <a:cs typeface="Arial" panose="020B0604020202020204" pitchFamily="34" charset="0"/>
              </a:rPr>
              <a:t>True Pozitive (TP): Olumlu tahmin ettiniz ve bu doğru           -&gt; 6825</a:t>
            </a:r>
          </a:p>
          <a:p>
            <a:pPr lvl="0" fontAlgn="base"/>
            <a:r>
              <a:rPr lang="tr-TR" sz="2000" dirty="0">
                <a:latin typeface="Arial" panose="020B0604020202020204" pitchFamily="34" charset="0"/>
                <a:cs typeface="Arial" panose="020B0604020202020204" pitchFamily="34" charset="0"/>
              </a:rPr>
              <a:t>True Negative (TN): Olumsuz tahmin ettiniz ve bu doğru      -&gt; 482</a:t>
            </a:r>
          </a:p>
          <a:p>
            <a:pPr lvl="0" fontAlgn="base"/>
            <a:r>
              <a:rPr lang="tr-TR" sz="2000" dirty="0">
                <a:latin typeface="Arial" panose="020B0604020202020204" pitchFamily="34" charset="0"/>
                <a:cs typeface="Arial" panose="020B0604020202020204" pitchFamily="34" charset="0"/>
              </a:rPr>
              <a:t>False Positive (FP): Olumlu tahmin ettiniz ve bu yanlış         -&gt; 2987</a:t>
            </a:r>
          </a:p>
          <a:p>
            <a:pPr lvl="0" fontAlgn="base"/>
            <a:r>
              <a:rPr lang="tr-TR" sz="2000" dirty="0">
                <a:latin typeface="Arial" panose="020B0604020202020204" pitchFamily="34" charset="0"/>
                <a:cs typeface="Arial" panose="020B0604020202020204" pitchFamily="34" charset="0"/>
              </a:rPr>
              <a:t>False Negative(FN): Olumsuz tahmin ettiniz ve bu yanlış      -&gt; 1706</a:t>
            </a:r>
          </a:p>
          <a:p>
            <a:pPr lvl="0" fontAlgn="base"/>
            <a:endParaRPr lang="tr-TR" sz="2000" dirty="0">
              <a:latin typeface="Arial" panose="020B0604020202020204" pitchFamily="34" charset="0"/>
              <a:cs typeface="Arial" panose="020B0604020202020204" pitchFamily="34" charset="0"/>
            </a:endParaRPr>
          </a:p>
          <a:p>
            <a:pPr lvl="0" fontAlgn="base"/>
            <a:r>
              <a:rPr lang="tr-TR" sz="2000" dirty="0">
                <a:latin typeface="Arial" panose="020B0604020202020204" pitchFamily="34" charset="0"/>
                <a:cs typeface="Arial" panose="020B0604020202020204" pitchFamily="34" charset="0"/>
              </a:rPr>
              <a:t>  </a:t>
            </a:r>
          </a:p>
          <a:p>
            <a:endParaRPr lang="tr-TR" sz="2000" dirty="0">
              <a:latin typeface="Arial" panose="020B0604020202020204" pitchFamily="34" charset="0"/>
              <a:cs typeface="Arial" panose="020B0604020202020204" pitchFamily="34" charset="0"/>
            </a:endParaRPr>
          </a:p>
        </p:txBody>
      </p:sp>
      <p:graphicFrame>
        <p:nvGraphicFramePr>
          <p:cNvPr id="3" name="Tablo 2">
            <a:extLst>
              <a:ext uri="{FF2B5EF4-FFF2-40B4-BE49-F238E27FC236}">
                <a16:creationId xmlns:a16="http://schemas.microsoft.com/office/drawing/2014/main" xmlns="" id="{6962AAEF-1F91-4ED1-A4DD-C9A8580D40EA}"/>
              </a:ext>
            </a:extLst>
          </p:cNvPr>
          <p:cNvGraphicFramePr>
            <a:graphicFrameLocks noGrp="1"/>
          </p:cNvGraphicFramePr>
          <p:nvPr>
            <p:extLst>
              <p:ext uri="{D42A27DB-BD31-4B8C-83A1-F6EECF244321}">
                <p14:modId xmlns:p14="http://schemas.microsoft.com/office/powerpoint/2010/main" val="552478209"/>
              </p:ext>
            </p:extLst>
          </p:nvPr>
        </p:nvGraphicFramePr>
        <p:xfrm>
          <a:off x="1697606" y="4343825"/>
          <a:ext cx="3887190" cy="1508165"/>
        </p:xfrm>
        <a:graphic>
          <a:graphicData uri="http://schemas.openxmlformats.org/drawingml/2006/table">
            <a:tbl>
              <a:tblPr firstRow="1" firstCol="1" bandRow="1">
                <a:tableStyleId>{5C22544A-7EE6-4342-B048-85BDC9FD1C3A}</a:tableStyleId>
              </a:tblPr>
              <a:tblGrid>
                <a:gridCol w="1295730">
                  <a:extLst>
                    <a:ext uri="{9D8B030D-6E8A-4147-A177-3AD203B41FA5}">
                      <a16:colId xmlns:a16="http://schemas.microsoft.com/office/drawing/2014/main" xmlns="" val="629420113"/>
                    </a:ext>
                  </a:extLst>
                </a:gridCol>
                <a:gridCol w="1295730">
                  <a:extLst>
                    <a:ext uri="{9D8B030D-6E8A-4147-A177-3AD203B41FA5}">
                      <a16:colId xmlns:a16="http://schemas.microsoft.com/office/drawing/2014/main" xmlns="" val="2836134437"/>
                    </a:ext>
                  </a:extLst>
                </a:gridCol>
                <a:gridCol w="1295730">
                  <a:extLst>
                    <a:ext uri="{9D8B030D-6E8A-4147-A177-3AD203B41FA5}">
                      <a16:colId xmlns:a16="http://schemas.microsoft.com/office/drawing/2014/main" xmlns="" val="2882150399"/>
                    </a:ext>
                  </a:extLst>
                </a:gridCol>
              </a:tblGrid>
              <a:tr h="479392">
                <a:tc>
                  <a:txBody>
                    <a:bodyPr/>
                    <a:lstStyle/>
                    <a:p>
                      <a:pPr algn="l" fontAlgn="base">
                        <a:lnSpc>
                          <a:spcPct val="150000"/>
                        </a:lnSpc>
                        <a:spcAft>
                          <a:spcPts val="0"/>
                        </a:spcAft>
                      </a:pPr>
                      <a:r>
                        <a:rPr lang="tr-TR" sz="1200" dirty="0">
                          <a:effectLst/>
                        </a:rPr>
                        <a:t> </a:t>
                      </a:r>
                      <a:endParaRPr lang="tr-TR"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fontAlgn="base">
                        <a:lnSpc>
                          <a:spcPct val="150000"/>
                        </a:lnSpc>
                        <a:spcAft>
                          <a:spcPts val="0"/>
                        </a:spcAft>
                      </a:pPr>
                      <a:r>
                        <a:rPr lang="tr-TR" sz="1200" dirty="0">
                          <a:effectLst/>
                        </a:rPr>
                        <a:t>POSITIVE</a:t>
                      </a:r>
                      <a:endParaRPr lang="tr-TR"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fontAlgn="base">
                        <a:lnSpc>
                          <a:spcPct val="150000"/>
                        </a:lnSpc>
                        <a:spcAft>
                          <a:spcPts val="0"/>
                        </a:spcAft>
                      </a:pPr>
                      <a:r>
                        <a:rPr lang="tr-TR" sz="1200">
                          <a:effectLst/>
                        </a:rPr>
                        <a:t>NEGATIVE</a:t>
                      </a:r>
                      <a:endParaRPr lang="tr-TR"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157125371"/>
                  </a:ext>
                </a:extLst>
              </a:tr>
              <a:tr h="479392">
                <a:tc>
                  <a:txBody>
                    <a:bodyPr/>
                    <a:lstStyle/>
                    <a:p>
                      <a:pPr algn="l" fontAlgn="base">
                        <a:lnSpc>
                          <a:spcPct val="150000"/>
                        </a:lnSpc>
                        <a:spcAft>
                          <a:spcPts val="0"/>
                        </a:spcAft>
                      </a:pPr>
                      <a:r>
                        <a:rPr lang="tr-TR" sz="1200">
                          <a:effectLst/>
                        </a:rPr>
                        <a:t>POSITIVE</a:t>
                      </a:r>
                      <a:endParaRPr lang="tr-TR"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fontAlgn="base">
                        <a:lnSpc>
                          <a:spcPct val="150000"/>
                        </a:lnSpc>
                        <a:spcAft>
                          <a:spcPts val="0"/>
                        </a:spcAft>
                      </a:pPr>
                      <a:r>
                        <a:rPr lang="tr-TR" sz="1200" dirty="0">
                          <a:effectLst/>
                        </a:rPr>
                        <a:t>6825</a:t>
                      </a:r>
                      <a:endParaRPr lang="tr-TR"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fontAlgn="base">
                        <a:lnSpc>
                          <a:spcPct val="150000"/>
                        </a:lnSpc>
                        <a:spcAft>
                          <a:spcPts val="0"/>
                        </a:spcAft>
                      </a:pPr>
                      <a:r>
                        <a:rPr lang="tr-TR" sz="1200" dirty="0" smtClean="0">
                          <a:effectLst/>
                        </a:rPr>
                        <a:t>2987</a:t>
                      </a:r>
                      <a:endParaRPr lang="tr-TR"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1625691519"/>
                  </a:ext>
                </a:extLst>
              </a:tr>
              <a:tr h="549381">
                <a:tc>
                  <a:txBody>
                    <a:bodyPr/>
                    <a:lstStyle/>
                    <a:p>
                      <a:pPr algn="l" fontAlgn="base">
                        <a:lnSpc>
                          <a:spcPct val="150000"/>
                        </a:lnSpc>
                        <a:spcAft>
                          <a:spcPts val="0"/>
                        </a:spcAft>
                      </a:pPr>
                      <a:r>
                        <a:rPr lang="tr-TR" sz="1200">
                          <a:effectLst/>
                        </a:rPr>
                        <a:t>NEGATIVE</a:t>
                      </a:r>
                      <a:endParaRPr lang="tr-TR"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fontAlgn="base">
                        <a:lnSpc>
                          <a:spcPct val="150000"/>
                        </a:lnSpc>
                        <a:spcAft>
                          <a:spcPts val="0"/>
                        </a:spcAft>
                      </a:pPr>
                      <a:r>
                        <a:rPr lang="tr-TR" sz="1200" dirty="0">
                          <a:effectLst/>
                        </a:rPr>
                        <a:t>1706</a:t>
                      </a:r>
                      <a:endParaRPr lang="tr-TR"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fontAlgn="base">
                        <a:lnSpc>
                          <a:spcPct val="150000"/>
                        </a:lnSpc>
                        <a:spcAft>
                          <a:spcPts val="0"/>
                        </a:spcAft>
                      </a:pPr>
                      <a:r>
                        <a:rPr lang="tr-TR" sz="1200" dirty="0">
                          <a:effectLst/>
                        </a:rPr>
                        <a:t>482</a:t>
                      </a:r>
                      <a:endParaRPr lang="tr-TR"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1247424814"/>
                  </a:ext>
                </a:extLst>
              </a:tr>
            </a:tbl>
          </a:graphicData>
        </a:graphic>
      </p:graphicFrame>
      <p:sp>
        <p:nvSpPr>
          <p:cNvPr id="4" name="Metin kutusu 3">
            <a:extLst>
              <a:ext uri="{FF2B5EF4-FFF2-40B4-BE49-F238E27FC236}">
                <a16:creationId xmlns:a16="http://schemas.microsoft.com/office/drawing/2014/main" xmlns="" id="{7BC5D938-756B-4DB0-A8BA-1AF9DB9556AE}"/>
              </a:ext>
            </a:extLst>
          </p:cNvPr>
          <p:cNvSpPr txBox="1"/>
          <p:nvPr/>
        </p:nvSpPr>
        <p:spPr>
          <a:xfrm>
            <a:off x="1688841" y="3900196"/>
            <a:ext cx="3918857" cy="373224"/>
          </a:xfrm>
          <a:prstGeom prst="rect">
            <a:avLst/>
          </a:prstGeom>
          <a:noFill/>
        </p:spPr>
        <p:txBody>
          <a:bodyPr wrap="square" rtlCol="0">
            <a:spAutoFit/>
          </a:bodyPr>
          <a:lstStyle/>
          <a:p>
            <a:r>
              <a:rPr lang="tr-TR" dirty="0"/>
              <a:t>                            Gerçek Veri</a:t>
            </a:r>
          </a:p>
        </p:txBody>
      </p:sp>
      <p:sp>
        <p:nvSpPr>
          <p:cNvPr id="6" name="Metin kutusu 5">
            <a:extLst>
              <a:ext uri="{FF2B5EF4-FFF2-40B4-BE49-F238E27FC236}">
                <a16:creationId xmlns:a16="http://schemas.microsoft.com/office/drawing/2014/main" xmlns="" id="{E823993A-A2E0-4CDC-8D59-815150FEEA8B}"/>
              </a:ext>
            </a:extLst>
          </p:cNvPr>
          <p:cNvSpPr txBox="1"/>
          <p:nvPr/>
        </p:nvSpPr>
        <p:spPr>
          <a:xfrm rot="16200000">
            <a:off x="500886" y="4913240"/>
            <a:ext cx="1508166" cy="369332"/>
          </a:xfrm>
          <a:prstGeom prst="rect">
            <a:avLst/>
          </a:prstGeom>
          <a:noFill/>
        </p:spPr>
        <p:txBody>
          <a:bodyPr wrap="square" rtlCol="0">
            <a:spAutoFit/>
          </a:bodyPr>
          <a:lstStyle/>
          <a:p>
            <a:r>
              <a:rPr lang="tr-TR" dirty="0"/>
              <a:t>Tahmin Verisi</a:t>
            </a:r>
          </a:p>
        </p:txBody>
      </p:sp>
    </p:spTree>
    <p:extLst>
      <p:ext uri="{BB962C8B-B14F-4D97-AF65-F5344CB8AC3E}">
        <p14:creationId xmlns:p14="http://schemas.microsoft.com/office/powerpoint/2010/main" val="1708573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etin kutusu 1">
                <a:extLst>
                  <a:ext uri="{FF2B5EF4-FFF2-40B4-BE49-F238E27FC236}">
                    <a16:creationId xmlns:a16="http://schemas.microsoft.com/office/drawing/2014/main" xmlns="" id="{8F8E32E8-4134-4C92-8A72-A12D8E275013}"/>
                  </a:ext>
                </a:extLst>
              </p:cNvPr>
              <p:cNvSpPr txBox="1"/>
              <p:nvPr/>
            </p:nvSpPr>
            <p:spPr>
              <a:xfrm>
                <a:off x="106878" y="118753"/>
                <a:ext cx="11910951" cy="6466899"/>
              </a:xfrm>
              <a:prstGeom prst="rect">
                <a:avLst/>
              </a:prstGeom>
              <a:noFill/>
            </p:spPr>
            <p:txBody>
              <a:bodyPr wrap="square" rtlCol="0">
                <a:spAutoFit/>
              </a:bodyPr>
              <a:lstStyle/>
              <a:p>
                <a:pPr fontAlgn="base"/>
                <a:r>
                  <a:rPr lang="tr-TR" sz="1400" dirty="0">
                    <a:latin typeface="Arial" panose="020B0604020202020204" pitchFamily="34" charset="0"/>
                    <a:cs typeface="Arial" panose="020B0604020202020204" pitchFamily="34" charset="0"/>
                  </a:rPr>
                  <a:t>Bu tablo üzerinden accuracy (doğruluk), error rate (hata oranı)</a:t>
                </a:r>
                <a:r>
                  <a:rPr lang="tr-TR" sz="1400" b="1" dirty="0">
                    <a:latin typeface="Arial" panose="020B0604020202020204" pitchFamily="34" charset="0"/>
                    <a:cs typeface="Arial" panose="020B0604020202020204" pitchFamily="34" charset="0"/>
                  </a:rPr>
                  <a:t>, </a:t>
                </a:r>
                <a:r>
                  <a:rPr lang="tr-TR" sz="1400" dirty="0">
                    <a:latin typeface="Arial" panose="020B0604020202020204" pitchFamily="34" charset="0"/>
                    <a:cs typeface="Arial" panose="020B0604020202020204" pitchFamily="34" charset="0"/>
                  </a:rPr>
                  <a:t>recall (geri çağırma), precision (hassasiyet) ve F-</a:t>
                </a:r>
                <a:r>
                  <a:rPr lang="tr-TR" sz="1400" dirty="0" err="1">
                    <a:latin typeface="Arial" panose="020B0604020202020204" pitchFamily="34" charset="0"/>
                    <a:cs typeface="Arial" panose="020B0604020202020204" pitchFamily="34" charset="0"/>
                  </a:rPr>
                  <a:t>measure</a:t>
                </a:r>
                <a:r>
                  <a:rPr lang="tr-TR" sz="1400" dirty="0">
                    <a:latin typeface="Arial" panose="020B0604020202020204" pitchFamily="34" charset="0"/>
                    <a:cs typeface="Arial" panose="020B0604020202020204" pitchFamily="34" charset="0"/>
                  </a:rPr>
                  <a:t> yani F1 skoru parametrelerini açıklayıp hesaplayalım. </a:t>
                </a:r>
              </a:p>
              <a:p>
                <a:pPr fontAlgn="base"/>
                <a:r>
                  <a:rPr lang="tr-TR" sz="1400" dirty="0">
                    <a:latin typeface="Arial" panose="020B0604020202020204" pitchFamily="34" charset="0"/>
                    <a:cs typeface="Arial" panose="020B0604020202020204" pitchFamily="34" charset="0"/>
                  </a:rPr>
                  <a:t> </a:t>
                </a:r>
              </a:p>
              <a:p>
                <a:pPr fontAlgn="base"/>
                <a:r>
                  <a:rPr lang="tr-TR" sz="1400" b="1" dirty="0">
                    <a:latin typeface="Arial" panose="020B0604020202020204" pitchFamily="34" charset="0"/>
                    <a:cs typeface="Arial" panose="020B0604020202020204" pitchFamily="34" charset="0"/>
                  </a:rPr>
                  <a:t>Doğruluk (Accuracy)</a:t>
                </a:r>
                <a:r>
                  <a:rPr lang="tr-TR" sz="1400" dirty="0">
                    <a:latin typeface="Arial" panose="020B0604020202020204" pitchFamily="34" charset="0"/>
                    <a:cs typeface="Arial" panose="020B0604020202020204" pitchFamily="34" charset="0"/>
                  </a:rPr>
                  <a:t> değeri modelde doğru tahmin ettiğimiz alanların toplam veri kümesine oranı ile hesaplanmaktır. Formülü şu şekildedir;</a:t>
                </a:r>
              </a:p>
              <a:p>
                <a:pPr fontAlgn="base"/>
                <a14:m>
                  <m:oMathPara xmlns:m="http://schemas.openxmlformats.org/officeDocument/2006/math">
                    <m:oMathParaPr>
                      <m:jc m:val="centerGroup"/>
                    </m:oMathParaPr>
                    <m:oMath xmlns:m="http://schemas.openxmlformats.org/officeDocument/2006/math">
                      <m:f>
                        <m:fPr>
                          <m:ctrlPr>
                            <a:rPr lang="tr-TR" sz="1400" i="1">
                              <a:latin typeface="Cambria Math" panose="02040503050406030204" pitchFamily="18" charset="0"/>
                            </a:rPr>
                          </m:ctrlPr>
                        </m:fPr>
                        <m:num>
                          <m:r>
                            <a:rPr lang="tr-TR" sz="1400" i="1">
                              <a:latin typeface="Cambria Math" panose="02040503050406030204" pitchFamily="18" charset="0"/>
                            </a:rPr>
                            <m:t>𝑇𝑃</m:t>
                          </m:r>
                          <m:r>
                            <a:rPr lang="tr-TR" sz="1400" i="1">
                              <a:latin typeface="Cambria Math" panose="02040503050406030204" pitchFamily="18" charset="0"/>
                            </a:rPr>
                            <m:t>+</m:t>
                          </m:r>
                          <m:r>
                            <a:rPr lang="tr-TR" sz="1400" i="1">
                              <a:latin typeface="Cambria Math" panose="02040503050406030204" pitchFamily="18" charset="0"/>
                            </a:rPr>
                            <m:t>𝑇𝑁</m:t>
                          </m:r>
                        </m:num>
                        <m:den>
                          <m:r>
                            <a:rPr lang="tr-TR" sz="1400" i="1">
                              <a:latin typeface="Cambria Math" panose="02040503050406030204" pitchFamily="18" charset="0"/>
                            </a:rPr>
                            <m:t>𝑇𝑂𝑃𝐿𝐴𝑀</m:t>
                          </m:r>
                        </m:den>
                      </m:f>
                    </m:oMath>
                  </m:oMathPara>
                </a14:m>
                <a:endParaRPr lang="tr-TR" sz="1400" dirty="0">
                  <a:latin typeface="Arial" panose="020B0604020202020204" pitchFamily="34" charset="0"/>
                  <a:cs typeface="Arial" panose="020B0604020202020204" pitchFamily="34" charset="0"/>
                </a:endParaRPr>
              </a:p>
              <a:p>
                <a:pPr fontAlgn="base"/>
                <a:r>
                  <a:rPr lang="tr-TR" sz="1400" dirty="0">
                    <a:latin typeface="Arial" panose="020B0604020202020204" pitchFamily="34" charset="0"/>
                    <a:cs typeface="Arial" panose="020B0604020202020204" pitchFamily="34" charset="0"/>
                  </a:rPr>
                  <a:t>Modelimizin doğruluk oranı 0,61’dir. </a:t>
                </a:r>
              </a:p>
              <a:p>
                <a:pPr fontAlgn="base"/>
                <a:r>
                  <a:rPr lang="tr-TR" sz="1400" dirty="0">
                    <a:latin typeface="Arial" panose="020B0604020202020204" pitchFamily="34" charset="0"/>
                    <a:cs typeface="Arial" panose="020B0604020202020204" pitchFamily="34" charset="0"/>
                  </a:rPr>
                  <a:t> </a:t>
                </a:r>
              </a:p>
              <a:p>
                <a:pPr fontAlgn="base"/>
                <a:r>
                  <a:rPr lang="tr-TR" sz="1400" b="1" dirty="0">
                    <a:latin typeface="Arial" panose="020B0604020202020204" pitchFamily="34" charset="0"/>
                    <a:cs typeface="Arial" panose="020B0604020202020204" pitchFamily="34" charset="0"/>
                  </a:rPr>
                  <a:t>Hata Oranı (Error Rate) değeri yanlış tahminlerin oranıdır. </a:t>
                </a:r>
                <a:r>
                  <a:rPr lang="tr-TR" sz="1400" dirty="0">
                    <a:latin typeface="Arial" panose="020B0604020202020204" pitchFamily="34" charset="0"/>
                    <a:cs typeface="Arial" panose="020B0604020202020204" pitchFamily="34" charset="0"/>
                  </a:rPr>
                  <a:t>Formülü şu şekildedir;</a:t>
                </a:r>
              </a:p>
              <a:p>
                <a:pPr fontAlgn="base"/>
                <a14:m>
                  <m:oMathPara xmlns:m="http://schemas.openxmlformats.org/officeDocument/2006/math">
                    <m:oMathParaPr>
                      <m:jc m:val="centerGroup"/>
                    </m:oMathParaPr>
                    <m:oMath xmlns:m="http://schemas.openxmlformats.org/officeDocument/2006/math">
                      <m:f>
                        <m:fPr>
                          <m:ctrlPr>
                            <a:rPr lang="tr-TR" sz="1400" i="1">
                              <a:latin typeface="Cambria Math" panose="02040503050406030204" pitchFamily="18" charset="0"/>
                            </a:rPr>
                          </m:ctrlPr>
                        </m:fPr>
                        <m:num>
                          <m:r>
                            <a:rPr lang="tr-TR" sz="1400" i="1">
                              <a:latin typeface="Cambria Math" panose="02040503050406030204" pitchFamily="18" charset="0"/>
                            </a:rPr>
                            <m:t>𝐹𝑁</m:t>
                          </m:r>
                          <m:r>
                            <a:rPr lang="tr-TR" sz="1400" i="1">
                              <a:latin typeface="Cambria Math" panose="02040503050406030204" pitchFamily="18" charset="0"/>
                            </a:rPr>
                            <m:t>+</m:t>
                          </m:r>
                          <m:r>
                            <a:rPr lang="tr-TR" sz="1400" i="1">
                              <a:latin typeface="Cambria Math" panose="02040503050406030204" pitchFamily="18" charset="0"/>
                            </a:rPr>
                            <m:t>𝐹𝑃</m:t>
                          </m:r>
                        </m:num>
                        <m:den>
                          <m:r>
                            <a:rPr lang="tr-TR" sz="1400" i="1">
                              <a:latin typeface="Cambria Math" panose="02040503050406030204" pitchFamily="18" charset="0"/>
                            </a:rPr>
                            <m:t>𝑇𝑂𝑃𝐿𝐴𝑀</m:t>
                          </m:r>
                        </m:den>
                      </m:f>
                    </m:oMath>
                  </m:oMathPara>
                </a14:m>
                <a:endParaRPr lang="tr-TR" sz="1400" dirty="0">
                  <a:latin typeface="Arial" panose="020B0604020202020204" pitchFamily="34" charset="0"/>
                  <a:cs typeface="Arial" panose="020B0604020202020204" pitchFamily="34" charset="0"/>
                </a:endParaRPr>
              </a:p>
              <a:p>
                <a:pPr fontAlgn="base"/>
                <a:r>
                  <a:rPr lang="tr-TR" sz="1400" dirty="0">
                    <a:latin typeface="Arial" panose="020B0604020202020204" pitchFamily="34" charset="0"/>
                    <a:cs typeface="Arial" panose="020B0604020202020204" pitchFamily="34" charset="0"/>
                  </a:rPr>
                  <a:t>Modelimizin hata oranı 0,39’dir.</a:t>
                </a:r>
              </a:p>
              <a:p>
                <a:pPr fontAlgn="base"/>
                <a:r>
                  <a:rPr lang="tr-TR" sz="1400" dirty="0">
                    <a:latin typeface="Arial" panose="020B0604020202020204" pitchFamily="34" charset="0"/>
                    <a:cs typeface="Arial" panose="020B0604020202020204" pitchFamily="34" charset="0"/>
                  </a:rPr>
                  <a:t> </a:t>
                </a:r>
              </a:p>
              <a:p>
                <a:pPr fontAlgn="base"/>
                <a:r>
                  <a:rPr lang="tr-TR" sz="1400" b="1" dirty="0">
                    <a:latin typeface="Arial" panose="020B0604020202020204" pitchFamily="34" charset="0"/>
                    <a:cs typeface="Arial" panose="020B0604020202020204" pitchFamily="34" charset="0"/>
                  </a:rPr>
                  <a:t>Recall (Geri Çağırma):</a:t>
                </a:r>
                <a:r>
                  <a:rPr lang="tr-TR" sz="1400" dirty="0">
                    <a:latin typeface="Arial" panose="020B0604020202020204" pitchFamily="34" charset="0"/>
                    <a:cs typeface="Arial" panose="020B0604020202020204" pitchFamily="34" charset="0"/>
                  </a:rPr>
                  <a:t> Tüm pozitif değerlerden, ne kadar doğru tahmin ettiğimizdir. Formülü şu şekildedir;</a:t>
                </a:r>
              </a:p>
              <a:p>
                <a:pPr fontAlgn="base"/>
                <a14:m>
                  <m:oMathPara xmlns:m="http://schemas.openxmlformats.org/officeDocument/2006/math">
                    <m:oMathParaPr>
                      <m:jc m:val="centerGroup"/>
                    </m:oMathParaPr>
                    <m:oMath xmlns:m="http://schemas.openxmlformats.org/officeDocument/2006/math">
                      <m:f>
                        <m:fPr>
                          <m:ctrlPr>
                            <a:rPr lang="tr-TR" sz="1400" i="1">
                              <a:latin typeface="Cambria Math" panose="02040503050406030204" pitchFamily="18" charset="0"/>
                            </a:rPr>
                          </m:ctrlPr>
                        </m:fPr>
                        <m:num>
                          <m:r>
                            <a:rPr lang="tr-TR" sz="1400" i="1">
                              <a:latin typeface="Cambria Math" panose="02040503050406030204" pitchFamily="18" charset="0"/>
                            </a:rPr>
                            <m:t>𝑇𝑃</m:t>
                          </m:r>
                        </m:num>
                        <m:den>
                          <m:r>
                            <a:rPr lang="tr-TR" sz="1400" i="1">
                              <a:latin typeface="Cambria Math" panose="02040503050406030204" pitchFamily="18" charset="0"/>
                            </a:rPr>
                            <m:t>𝑇𝑃</m:t>
                          </m:r>
                          <m:r>
                            <a:rPr lang="tr-TR" sz="1400" i="1">
                              <a:latin typeface="Cambria Math" panose="02040503050406030204" pitchFamily="18" charset="0"/>
                            </a:rPr>
                            <m:t>+ </m:t>
                          </m:r>
                          <m:r>
                            <a:rPr lang="tr-TR" sz="1400" i="1">
                              <a:latin typeface="Cambria Math" panose="02040503050406030204" pitchFamily="18" charset="0"/>
                            </a:rPr>
                            <m:t>𝐹𝑁</m:t>
                          </m:r>
                        </m:den>
                      </m:f>
                    </m:oMath>
                  </m:oMathPara>
                </a14:m>
                <a:endParaRPr lang="tr-TR" sz="1400" dirty="0">
                  <a:latin typeface="Arial" panose="020B0604020202020204" pitchFamily="34" charset="0"/>
                  <a:cs typeface="Arial" panose="020B0604020202020204" pitchFamily="34" charset="0"/>
                </a:endParaRPr>
              </a:p>
              <a:p>
                <a:pPr fontAlgn="base"/>
                <a:r>
                  <a:rPr lang="tr-TR" sz="1400" dirty="0">
                    <a:latin typeface="Arial" panose="020B0604020202020204" pitchFamily="34" charset="0"/>
                    <a:cs typeface="Arial" panose="020B0604020202020204" pitchFamily="34" charset="0"/>
                  </a:rPr>
                  <a:t>Modelimizin recall değeri 0,8’dir.</a:t>
                </a:r>
              </a:p>
              <a:p>
                <a:pPr fontAlgn="base"/>
                <a:r>
                  <a:rPr lang="tr-TR" sz="1400" dirty="0">
                    <a:latin typeface="Arial" panose="020B0604020202020204" pitchFamily="34" charset="0"/>
                    <a:cs typeface="Arial" panose="020B0604020202020204" pitchFamily="34" charset="0"/>
                  </a:rPr>
                  <a:t> </a:t>
                </a:r>
              </a:p>
              <a:p>
                <a:pPr fontAlgn="base"/>
                <a:r>
                  <a:rPr lang="tr-TR" sz="1400" b="1" dirty="0">
                    <a:latin typeface="Arial" panose="020B0604020202020204" pitchFamily="34" charset="0"/>
                    <a:cs typeface="Arial" panose="020B0604020202020204" pitchFamily="34" charset="0"/>
                  </a:rPr>
                  <a:t>Precision (Hassasiyet) t</a:t>
                </a:r>
                <a:r>
                  <a:rPr lang="tr-TR" sz="1400" dirty="0">
                    <a:latin typeface="Arial" panose="020B0604020202020204" pitchFamily="34" charset="0"/>
                    <a:cs typeface="Arial" panose="020B0604020202020204" pitchFamily="34" charset="0"/>
                  </a:rPr>
                  <a:t>üm değerlerden, ne kadar doğru tahmin ettiğimizdir. Formülü şu şekildedir;</a:t>
                </a:r>
              </a:p>
              <a:p>
                <a:pPr fontAlgn="base"/>
                <a14:m>
                  <m:oMathPara xmlns:m="http://schemas.openxmlformats.org/officeDocument/2006/math">
                    <m:oMathParaPr>
                      <m:jc m:val="centerGroup"/>
                    </m:oMathParaPr>
                    <m:oMath xmlns:m="http://schemas.openxmlformats.org/officeDocument/2006/math">
                      <m:f>
                        <m:fPr>
                          <m:ctrlPr>
                            <a:rPr lang="tr-TR" sz="1400" i="1">
                              <a:latin typeface="Cambria Math" panose="02040503050406030204" pitchFamily="18" charset="0"/>
                            </a:rPr>
                          </m:ctrlPr>
                        </m:fPr>
                        <m:num>
                          <m:r>
                            <a:rPr lang="tr-TR" sz="1400" i="1">
                              <a:latin typeface="Cambria Math" panose="02040503050406030204" pitchFamily="18" charset="0"/>
                            </a:rPr>
                            <m:t>𝑇𝑃</m:t>
                          </m:r>
                        </m:num>
                        <m:den>
                          <m:r>
                            <a:rPr lang="tr-TR" sz="1400" i="1">
                              <a:latin typeface="Cambria Math" panose="02040503050406030204" pitchFamily="18" charset="0"/>
                            </a:rPr>
                            <m:t>𝑇𝑃</m:t>
                          </m:r>
                          <m:r>
                            <a:rPr lang="tr-TR" sz="1400" i="1">
                              <a:latin typeface="Cambria Math" panose="02040503050406030204" pitchFamily="18" charset="0"/>
                            </a:rPr>
                            <m:t>+ </m:t>
                          </m:r>
                          <m:r>
                            <a:rPr lang="tr-TR" sz="1400" i="1">
                              <a:latin typeface="Cambria Math" panose="02040503050406030204" pitchFamily="18" charset="0"/>
                            </a:rPr>
                            <m:t>𝐹𝑃</m:t>
                          </m:r>
                        </m:den>
                      </m:f>
                    </m:oMath>
                  </m:oMathPara>
                </a14:m>
                <a:endParaRPr lang="tr-TR" sz="1400" dirty="0">
                  <a:latin typeface="Arial" panose="020B0604020202020204" pitchFamily="34" charset="0"/>
                  <a:cs typeface="Arial" panose="020B0604020202020204" pitchFamily="34" charset="0"/>
                </a:endParaRPr>
              </a:p>
              <a:p>
                <a:pPr fontAlgn="base"/>
                <a:r>
                  <a:rPr lang="tr-TR" sz="1400" dirty="0">
                    <a:latin typeface="Arial" panose="020B0604020202020204" pitchFamily="34" charset="0"/>
                    <a:cs typeface="Arial" panose="020B0604020202020204" pitchFamily="34" charset="0"/>
                  </a:rPr>
                  <a:t>Modelimizin hassasiyet değeri 0,7’dir.</a:t>
                </a:r>
              </a:p>
              <a:p>
                <a:pPr fontAlgn="base"/>
                <a:r>
                  <a:rPr lang="tr-TR" sz="1400" dirty="0">
                    <a:latin typeface="Arial" panose="020B0604020202020204" pitchFamily="34" charset="0"/>
                    <a:cs typeface="Arial" panose="020B0604020202020204" pitchFamily="34" charset="0"/>
                  </a:rPr>
                  <a:t> </a:t>
                </a:r>
              </a:p>
              <a:p>
                <a:pPr fontAlgn="base"/>
                <a:r>
                  <a:rPr lang="tr-TR" sz="1400" b="1" dirty="0">
                    <a:latin typeface="Arial" panose="020B0604020202020204" pitchFamily="34" charset="0"/>
                    <a:cs typeface="Arial" panose="020B0604020202020204" pitchFamily="34" charset="0"/>
                  </a:rPr>
                  <a:t>F1 Score (F Measure) </a:t>
                </a:r>
                <a:r>
                  <a:rPr lang="tr-TR" sz="1400" dirty="0">
                    <a:latin typeface="Arial" panose="020B0604020202020204" pitchFamily="34" charset="0"/>
                    <a:cs typeface="Arial" panose="020B0604020202020204" pitchFamily="34" charset="0"/>
                  </a:rPr>
                  <a:t>hassasiyet ve geri çağırmayı aynı anda ölçmeye yardım eder. Doğruluk yerine F1 Score değerinin kullanılmasının en temel sebebi eşit dağılmayan veri kümelerinde hatalı bir model seçimi yapmamaktır. Formülü şu şekildedir.</a:t>
                </a:r>
              </a:p>
              <a:p>
                <a:pPr fontAlgn="base"/>
                <a:r>
                  <a:rPr lang="tr-TR" sz="1400" dirty="0">
                    <a:latin typeface="Arial" panose="020B0604020202020204" pitchFamily="34" charset="0"/>
                    <a:cs typeface="Arial" panose="020B0604020202020204" pitchFamily="34" charset="0"/>
                  </a:rPr>
                  <a:t> </a:t>
                </a:r>
              </a:p>
              <a:p>
                <a:pPr fontAlgn="base"/>
                <a14:m>
                  <m:oMathPara xmlns:m="http://schemas.openxmlformats.org/officeDocument/2006/math">
                    <m:oMathParaPr>
                      <m:jc m:val="centerGroup"/>
                    </m:oMathParaPr>
                    <m:oMath xmlns:m="http://schemas.openxmlformats.org/officeDocument/2006/math">
                      <m:r>
                        <a:rPr lang="tr-TR" sz="1400" b="1" i="1">
                          <a:latin typeface="Cambria Math" panose="02040503050406030204" pitchFamily="18" charset="0"/>
                        </a:rPr>
                        <m:t>𝟐</m:t>
                      </m:r>
                      <m:r>
                        <a:rPr lang="tr-TR" sz="1400" b="1" i="1">
                          <a:latin typeface="Cambria Math" panose="02040503050406030204" pitchFamily="18" charset="0"/>
                        </a:rPr>
                        <m:t>∗ </m:t>
                      </m:r>
                      <m:f>
                        <m:fPr>
                          <m:ctrlPr>
                            <a:rPr lang="tr-TR" sz="1400" b="1" i="1">
                              <a:latin typeface="Cambria Math" panose="02040503050406030204" pitchFamily="18" charset="0"/>
                            </a:rPr>
                          </m:ctrlPr>
                        </m:fPr>
                        <m:num>
                          <m:r>
                            <m:rPr>
                              <m:sty m:val="p"/>
                            </m:rPr>
                            <a:rPr lang="tr-TR" sz="1400">
                              <a:latin typeface="Cambria Math" panose="02040503050406030204" pitchFamily="18" charset="0"/>
                            </a:rPr>
                            <m:t>Hassasiyet</m:t>
                          </m:r>
                          <m:r>
                            <a:rPr lang="tr-TR" sz="1400" b="1" i="1">
                              <a:latin typeface="Cambria Math" panose="02040503050406030204" pitchFamily="18" charset="0"/>
                            </a:rPr>
                            <m:t>∗</m:t>
                          </m:r>
                          <m:r>
                            <m:rPr>
                              <m:sty m:val="p"/>
                            </m:rPr>
                            <a:rPr lang="tr-TR" sz="1400">
                              <a:latin typeface="Cambria Math" panose="02040503050406030204" pitchFamily="18" charset="0"/>
                            </a:rPr>
                            <m:t>Geri</m:t>
                          </m:r>
                          <m:r>
                            <a:rPr lang="tr-TR" sz="1400">
                              <a:latin typeface="Cambria Math" panose="02040503050406030204" pitchFamily="18" charset="0"/>
                            </a:rPr>
                            <m:t> Ç</m:t>
                          </m:r>
                          <m:r>
                            <m:rPr>
                              <m:sty m:val="p"/>
                            </m:rPr>
                            <a:rPr lang="tr-TR" sz="1400">
                              <a:latin typeface="Cambria Math" panose="02040503050406030204" pitchFamily="18" charset="0"/>
                            </a:rPr>
                            <m:t>a</m:t>
                          </m:r>
                          <m:r>
                            <a:rPr lang="tr-TR" sz="1400">
                              <a:latin typeface="Cambria Math" panose="02040503050406030204" pitchFamily="18" charset="0"/>
                            </a:rPr>
                            <m:t>ğı</m:t>
                          </m:r>
                          <m:r>
                            <m:rPr>
                              <m:sty m:val="p"/>
                            </m:rPr>
                            <a:rPr lang="tr-TR" sz="1400">
                              <a:latin typeface="Cambria Math" panose="02040503050406030204" pitchFamily="18" charset="0"/>
                            </a:rPr>
                            <m:t>rma</m:t>
                          </m:r>
                          <m:r>
                            <a:rPr lang="tr-TR" sz="1400">
                              <a:latin typeface="Cambria Math" panose="02040503050406030204" pitchFamily="18" charset="0"/>
                            </a:rPr>
                            <m:t> </m:t>
                          </m:r>
                        </m:num>
                        <m:den>
                          <m:r>
                            <m:rPr>
                              <m:sty m:val="p"/>
                            </m:rPr>
                            <a:rPr lang="tr-TR" sz="1400">
                              <a:latin typeface="Cambria Math" panose="02040503050406030204" pitchFamily="18" charset="0"/>
                            </a:rPr>
                            <m:t>Hassasiyet</m:t>
                          </m:r>
                          <m:r>
                            <a:rPr lang="tr-TR" sz="1400" b="1" i="1">
                              <a:latin typeface="Cambria Math" panose="02040503050406030204" pitchFamily="18" charset="0"/>
                            </a:rPr>
                            <m:t>+ </m:t>
                          </m:r>
                          <m:r>
                            <m:rPr>
                              <m:sty m:val="p"/>
                            </m:rPr>
                            <a:rPr lang="tr-TR" sz="1400">
                              <a:latin typeface="Cambria Math" panose="02040503050406030204" pitchFamily="18" charset="0"/>
                            </a:rPr>
                            <m:t>Geri</m:t>
                          </m:r>
                          <m:r>
                            <a:rPr lang="tr-TR" sz="1400">
                              <a:latin typeface="Cambria Math" panose="02040503050406030204" pitchFamily="18" charset="0"/>
                            </a:rPr>
                            <m:t> Ç</m:t>
                          </m:r>
                          <m:r>
                            <m:rPr>
                              <m:sty m:val="p"/>
                            </m:rPr>
                            <a:rPr lang="tr-TR" sz="1400">
                              <a:latin typeface="Cambria Math" panose="02040503050406030204" pitchFamily="18" charset="0"/>
                            </a:rPr>
                            <m:t>a</m:t>
                          </m:r>
                          <m:r>
                            <a:rPr lang="tr-TR" sz="1400">
                              <a:latin typeface="Cambria Math" panose="02040503050406030204" pitchFamily="18" charset="0"/>
                            </a:rPr>
                            <m:t>ğı</m:t>
                          </m:r>
                          <m:r>
                            <m:rPr>
                              <m:sty m:val="p"/>
                            </m:rPr>
                            <a:rPr lang="tr-TR" sz="1400">
                              <a:latin typeface="Cambria Math" panose="02040503050406030204" pitchFamily="18" charset="0"/>
                            </a:rPr>
                            <m:t>rma</m:t>
                          </m:r>
                        </m:den>
                      </m:f>
                    </m:oMath>
                  </m:oMathPara>
                </a14:m>
                <a:endParaRPr lang="tr-TR" sz="1400" dirty="0">
                  <a:latin typeface="Arial" panose="020B0604020202020204" pitchFamily="34" charset="0"/>
                  <a:cs typeface="Arial" panose="020B0604020202020204" pitchFamily="34" charset="0"/>
                </a:endParaRPr>
              </a:p>
              <a:p>
                <a:pPr fontAlgn="base"/>
                <a:r>
                  <a:rPr lang="tr-TR" sz="1400" dirty="0">
                    <a:latin typeface="Arial" panose="020B0604020202020204" pitchFamily="34" charset="0"/>
                    <a:cs typeface="Arial" panose="020B0604020202020204" pitchFamily="34" charset="0"/>
                  </a:rPr>
                  <a:t> </a:t>
                </a:r>
              </a:p>
              <a:p>
                <a:pPr fontAlgn="base"/>
                <a:r>
                  <a:rPr lang="tr-TR" sz="1400" dirty="0">
                    <a:latin typeface="Arial" panose="020B0604020202020204" pitchFamily="34" charset="0"/>
                    <a:cs typeface="Arial" panose="020B0604020202020204" pitchFamily="34" charset="0"/>
                  </a:rPr>
                  <a:t>Modelimizin f1 skoru 0,6’dır.</a:t>
                </a:r>
                <a:endParaRPr lang="tr-TR" sz="2000" dirty="0">
                  <a:latin typeface="Arial" panose="020B0604020202020204" pitchFamily="34" charset="0"/>
                  <a:cs typeface="Arial" panose="020B0604020202020204" pitchFamily="34" charset="0"/>
                </a:endParaRPr>
              </a:p>
            </p:txBody>
          </p:sp>
        </mc:Choice>
        <mc:Fallback xmlns="">
          <p:sp>
            <p:nvSpPr>
              <p:cNvPr id="2" name="Metin kutusu 1">
                <a:extLst>
                  <a:ext uri="{FF2B5EF4-FFF2-40B4-BE49-F238E27FC236}">
                    <a16:creationId xmlns:a16="http://schemas.microsoft.com/office/drawing/2014/main" id="{8F8E32E8-4134-4C92-8A72-A12D8E275013}"/>
                  </a:ext>
                </a:extLst>
              </p:cNvPr>
              <p:cNvSpPr txBox="1">
                <a:spLocks noRot="1" noChangeAspect="1" noMove="1" noResize="1" noEditPoints="1" noAdjustHandles="1" noChangeArrowheads="1" noChangeShapeType="1" noTextEdit="1"/>
              </p:cNvSpPr>
              <p:nvPr/>
            </p:nvSpPr>
            <p:spPr>
              <a:xfrm>
                <a:off x="106878" y="118753"/>
                <a:ext cx="11910951" cy="6466899"/>
              </a:xfrm>
              <a:prstGeom prst="rect">
                <a:avLst/>
              </a:prstGeom>
              <a:blipFill>
                <a:blip r:embed="rId2"/>
                <a:stretch>
                  <a:fillRect l="-154" t="-94" b="-94"/>
                </a:stretch>
              </a:blipFill>
            </p:spPr>
            <p:txBody>
              <a:bodyPr/>
              <a:lstStyle/>
              <a:p>
                <a:r>
                  <a:rPr lang="tr-TR">
                    <a:noFill/>
                  </a:rPr>
                  <a:t> </a:t>
                </a:r>
              </a:p>
            </p:txBody>
          </p:sp>
        </mc:Fallback>
      </mc:AlternateContent>
    </p:spTree>
    <p:extLst>
      <p:ext uri="{BB962C8B-B14F-4D97-AF65-F5344CB8AC3E}">
        <p14:creationId xmlns:p14="http://schemas.microsoft.com/office/powerpoint/2010/main" val="1560418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xmlns="" id="{5B9084D5-317B-4057-B467-5F0B87ADF790}"/>
              </a:ext>
            </a:extLst>
          </p:cNvPr>
          <p:cNvSpPr txBox="1"/>
          <p:nvPr/>
        </p:nvSpPr>
        <p:spPr>
          <a:xfrm>
            <a:off x="166255" y="106878"/>
            <a:ext cx="11673444" cy="3662541"/>
          </a:xfrm>
          <a:prstGeom prst="rect">
            <a:avLst/>
          </a:prstGeom>
          <a:noFill/>
        </p:spPr>
        <p:txBody>
          <a:bodyPr wrap="square" rtlCol="0">
            <a:spAutoFit/>
          </a:bodyPr>
          <a:lstStyle/>
          <a:p>
            <a:pPr lvl="0" algn="ctr"/>
            <a:r>
              <a:rPr lang="tr-TR" sz="3200" b="1" dirty="0">
                <a:latin typeface="Arial" panose="020B0604020202020204" pitchFamily="34" charset="0"/>
                <a:cs typeface="Arial" panose="020B0604020202020204" pitchFamily="34" charset="0"/>
              </a:rPr>
              <a:t>Sonuçlar</a:t>
            </a:r>
          </a:p>
          <a:p>
            <a:pPr lvl="0"/>
            <a:endParaRPr lang="tr-TR" sz="2000" dirty="0">
              <a:latin typeface="Arial" panose="020B0604020202020204" pitchFamily="34" charset="0"/>
              <a:cs typeface="Arial" panose="020B0604020202020204" pitchFamily="34" charset="0"/>
            </a:endParaRPr>
          </a:p>
          <a:p>
            <a:pPr lvl="0"/>
            <a:endParaRPr lang="tr-TR" sz="2000" dirty="0">
              <a:latin typeface="Arial" panose="020B0604020202020204" pitchFamily="34" charset="0"/>
              <a:cs typeface="Arial" panose="020B0604020202020204" pitchFamily="34" charset="0"/>
            </a:endParaRPr>
          </a:p>
          <a:p>
            <a:pPr lvl="0"/>
            <a:r>
              <a:rPr lang="tr-TR" sz="2000" dirty="0">
                <a:latin typeface="Arial" panose="020B0604020202020204" pitchFamily="34" charset="0"/>
                <a:cs typeface="Arial" panose="020B0604020202020204" pitchFamily="34" charset="0"/>
              </a:rPr>
              <a:t>Projemizde, kullanıcı tabanlı işbirlikçi filtreleme kullanarak film öneri sistemi yapılmış, tahmin verileriyle çıkan sonuçlar karşılaştırılmıştır. Veri setimiz, belirli işlemlerden geçirilerek veriler eğitilmiş, tahmin sonuçları ile çıkan sonuçlar karşılaştırılıp doğru tahmin oranı belirlenmiştir.  Yapay sinir ağlarının yapısı öğrenilip, eğitim ve test aşamalarının nasıl gerçekleştiğine dair kazanımlar elde edilmiştir. Öneri sistemlerinin araştırılması ile de makine öğrenmesi alanında öğrenim sağlanmıştır. İleride kullanılabilecek veri madenciliği, yapay sinir ağları ve yeni makine öğrenmesi yöntemleri ile öneri sisteminde geliştirmeler devam edilebilecektir. Böylece farklı alanlarda elde edilmiş kazanımlar bulunmaktadır</a:t>
            </a:r>
            <a:r>
              <a:rPr lang="tr-TR" dirty="0"/>
              <a:t>. </a:t>
            </a:r>
            <a:endParaRPr lang="tr-TR"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38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xmlns="" id="{80DAC27E-3C66-4813-9D9C-08AEDA640A53}"/>
              </a:ext>
            </a:extLst>
          </p:cNvPr>
          <p:cNvSpPr txBox="1"/>
          <p:nvPr/>
        </p:nvSpPr>
        <p:spPr>
          <a:xfrm>
            <a:off x="0" y="74645"/>
            <a:ext cx="11877869" cy="4031873"/>
          </a:xfrm>
          <a:prstGeom prst="rect">
            <a:avLst/>
          </a:prstGeom>
          <a:noFill/>
        </p:spPr>
        <p:txBody>
          <a:bodyPr wrap="square" rtlCol="0">
            <a:spAutoFit/>
          </a:bodyPr>
          <a:lstStyle/>
          <a:p>
            <a:pPr algn="ctr"/>
            <a:endParaRPr lang="tr-TR" sz="2400" dirty="0">
              <a:latin typeface="Arial" panose="020B0604020202020204" pitchFamily="34" charset="0"/>
              <a:cs typeface="Arial" panose="020B0604020202020204" pitchFamily="34" charset="0"/>
            </a:endParaRPr>
          </a:p>
          <a:p>
            <a:pPr algn="ctr"/>
            <a:endParaRPr lang="tr-TR" sz="2400" dirty="0">
              <a:latin typeface="Arial" panose="020B0604020202020204" pitchFamily="34" charset="0"/>
              <a:cs typeface="Arial" panose="020B0604020202020204" pitchFamily="34" charset="0"/>
            </a:endParaRPr>
          </a:p>
          <a:p>
            <a:pPr algn="ctr"/>
            <a:endParaRPr lang="tr-TR" sz="2400" dirty="0">
              <a:latin typeface="Arial" panose="020B0604020202020204" pitchFamily="34" charset="0"/>
              <a:cs typeface="Arial" panose="020B0604020202020204" pitchFamily="34" charset="0"/>
            </a:endParaRPr>
          </a:p>
          <a:p>
            <a:pPr algn="ctr"/>
            <a:endParaRPr lang="tr-TR" sz="2400" dirty="0">
              <a:latin typeface="Arial" panose="020B0604020202020204" pitchFamily="34" charset="0"/>
              <a:cs typeface="Arial" panose="020B0604020202020204" pitchFamily="34" charset="0"/>
            </a:endParaRPr>
          </a:p>
          <a:p>
            <a:pPr algn="ctr"/>
            <a:r>
              <a:rPr lang="tr-TR" sz="2000" dirty="0">
                <a:latin typeface="Arial" panose="020B0604020202020204" pitchFamily="34" charset="0"/>
                <a:cs typeface="Arial" panose="020B0604020202020204" pitchFamily="34" charset="0"/>
              </a:rPr>
              <a:t>Yaptığımız projede bellek tabanlı iş birlikçi filtreleme yöntemi kullanılarak kullanıcıların verdiği oylara yönelik benzer zevklere sahip olan kullanıcıların bulup beğenebileceği filmler önerilmektedir. İşbirlikçi filtreleme yöntemleri, geçmiş kullanım verilerine göre kullanıcının tercihlerini belirlemeye çalışır. Bu projede, işbirlikçi problemleri çözmek için esnek bir sinir ağı mimarisi gözden geçirilmiş ve daha da geliştirilmiştir.</a:t>
            </a:r>
            <a:r>
              <a:rPr lang="tr-TR" sz="2000" i="1" dirty="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Modelimiz iyi bir tahmin yapmak için en başarılı sonucu vereceği ağırlık  parametresinin hesabını yapmaya çalışmaktadır. Sonuçları test etmek için film izleme uygulaması olan Netflix’in kullanıcılara en iyi filmi öneren algoritma yarışması için yayınladığı Netflix Prize veri setini kullandık. Sonuçlarımızın başarı oranı gerçekleştirilen testler bölümünde değerlendirilmiştir. </a:t>
            </a:r>
          </a:p>
        </p:txBody>
      </p:sp>
    </p:spTree>
    <p:extLst>
      <p:ext uri="{BB962C8B-B14F-4D97-AF65-F5344CB8AC3E}">
        <p14:creationId xmlns:p14="http://schemas.microsoft.com/office/powerpoint/2010/main" val="84813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xmlns="" id="{8F143DC3-9BA9-4449-BC8E-14C2591D592E}"/>
              </a:ext>
            </a:extLst>
          </p:cNvPr>
          <p:cNvSpPr txBox="1"/>
          <p:nvPr/>
        </p:nvSpPr>
        <p:spPr>
          <a:xfrm>
            <a:off x="380010" y="225631"/>
            <a:ext cx="11542816" cy="3970318"/>
          </a:xfrm>
          <a:prstGeom prst="rect">
            <a:avLst/>
          </a:prstGeom>
          <a:noFill/>
        </p:spPr>
        <p:txBody>
          <a:bodyPr wrap="square" rtlCol="0">
            <a:spAutoFit/>
          </a:bodyPr>
          <a:lstStyle/>
          <a:p>
            <a:endParaRPr lang="tr-TR" sz="2400" dirty="0">
              <a:latin typeface="Arial" panose="020B0604020202020204" pitchFamily="34" charset="0"/>
              <a:cs typeface="Arial" panose="020B0604020202020204" pitchFamily="34" charset="0"/>
            </a:endParaRPr>
          </a:p>
          <a:p>
            <a:endParaRPr lang="tr-TR" sz="2400" dirty="0">
              <a:latin typeface="Arial" panose="020B0604020202020204" pitchFamily="34" charset="0"/>
              <a:cs typeface="Arial" panose="020B0604020202020204" pitchFamily="34" charset="0"/>
            </a:endParaRPr>
          </a:p>
          <a:p>
            <a:endParaRPr lang="tr-TR" sz="2400" dirty="0">
              <a:latin typeface="Arial" panose="020B0604020202020204" pitchFamily="34" charset="0"/>
              <a:cs typeface="Arial" panose="020B0604020202020204" pitchFamily="34" charset="0"/>
            </a:endParaRPr>
          </a:p>
          <a:p>
            <a:endParaRPr lang="tr-TR" sz="2400" dirty="0">
              <a:latin typeface="Arial" panose="020B0604020202020204" pitchFamily="34" charset="0"/>
              <a:cs typeface="Arial" panose="020B0604020202020204" pitchFamily="34" charset="0"/>
            </a:endParaRPr>
          </a:p>
          <a:p>
            <a:r>
              <a:rPr lang="tr-TR" sz="2000" dirty="0">
                <a:latin typeface="Arial" panose="020B0604020202020204" pitchFamily="34" charset="0"/>
                <a:cs typeface="Arial" panose="020B0604020202020204" pitchFamily="34" charset="0"/>
              </a:rPr>
              <a:t>Öneri sistemleri kullanıcılardan toplanan verileri işleyip anlamlı bilgiler elde etmemizi sağlayan ve bu bilgilerin yorumlanacak düzeye gelmesini sağlayan araçlar olmuşlardır. </a:t>
            </a:r>
          </a:p>
          <a:p>
            <a:r>
              <a:rPr lang="tr-TR" sz="2000" dirty="0">
                <a:latin typeface="Arial" panose="020B0604020202020204" pitchFamily="34" charset="0"/>
                <a:cs typeface="Arial" panose="020B0604020202020204" pitchFamily="34" charset="0"/>
              </a:rPr>
              <a:t>Öneri sistemleri kullanıcıların içerik öğeleri (film, müzik kitap, vb.) hakkındaki geçmişteki ilgi bilgilerini kullanarak daha önce hiç karşılaşmadıkları bir içerik öğesine olan ilgisini hesaplamaya çalışırlar. Öneri sistemleri girdi olarak aldıkları bilgiye göre değişik sınıflara ayrılmaktadır. Bu sistemlerden en başarılı olanları ve en tanınmış olanları içerik tabanlı filtreleme ve işbirlikçi filtrelemedir. </a:t>
            </a:r>
            <a:endParaRPr lang="tr-TR" sz="2000" b="1" dirty="0">
              <a:latin typeface="Arial" panose="020B0604020202020204" pitchFamily="34" charset="0"/>
              <a:cs typeface="Arial" panose="020B0604020202020204" pitchFamily="34" charset="0"/>
            </a:endParaRPr>
          </a:p>
          <a:p>
            <a:endParaRPr lang="tr-TR" dirty="0"/>
          </a:p>
          <a:p>
            <a:endParaRPr lang="tr-TR" dirty="0"/>
          </a:p>
        </p:txBody>
      </p:sp>
    </p:spTree>
    <p:extLst>
      <p:ext uri="{BB962C8B-B14F-4D97-AF65-F5344CB8AC3E}">
        <p14:creationId xmlns:p14="http://schemas.microsoft.com/office/powerpoint/2010/main" val="417457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xmlns="" id="{F7BDF34B-ACAE-4D2A-BCCE-1B3F89243A24}"/>
              </a:ext>
            </a:extLst>
          </p:cNvPr>
          <p:cNvSpPr txBox="1"/>
          <p:nvPr/>
        </p:nvSpPr>
        <p:spPr>
          <a:xfrm>
            <a:off x="296883" y="154379"/>
            <a:ext cx="11697195" cy="4339650"/>
          </a:xfrm>
          <a:prstGeom prst="rect">
            <a:avLst/>
          </a:prstGeom>
          <a:noFill/>
        </p:spPr>
        <p:txBody>
          <a:bodyPr wrap="square" rtlCol="0">
            <a:spAutoFit/>
          </a:bodyPr>
          <a:lstStyle/>
          <a:p>
            <a:endParaRPr lang="tr-TR" sz="2400" dirty="0">
              <a:latin typeface="Arial" panose="020B0604020202020204" pitchFamily="34" charset="0"/>
              <a:cs typeface="Arial" panose="020B0604020202020204" pitchFamily="34" charset="0"/>
            </a:endParaRPr>
          </a:p>
          <a:p>
            <a:endParaRPr lang="tr-TR" sz="2400" dirty="0">
              <a:latin typeface="Arial" panose="020B0604020202020204" pitchFamily="34" charset="0"/>
              <a:cs typeface="Arial" panose="020B0604020202020204" pitchFamily="34" charset="0"/>
            </a:endParaRPr>
          </a:p>
          <a:p>
            <a:endParaRPr lang="tr-TR" sz="2400" dirty="0">
              <a:latin typeface="Arial" panose="020B0604020202020204" pitchFamily="34" charset="0"/>
              <a:cs typeface="Arial" panose="020B0604020202020204" pitchFamily="34" charset="0"/>
            </a:endParaRPr>
          </a:p>
          <a:p>
            <a:endParaRPr lang="tr-TR" sz="2400" dirty="0">
              <a:latin typeface="Arial" panose="020B0604020202020204" pitchFamily="34" charset="0"/>
              <a:cs typeface="Arial" panose="020B0604020202020204" pitchFamily="34" charset="0"/>
            </a:endParaRPr>
          </a:p>
          <a:p>
            <a:r>
              <a:rPr lang="tr-TR" sz="2000" dirty="0">
                <a:latin typeface="Arial" panose="020B0604020202020204" pitchFamily="34" charset="0"/>
                <a:cs typeface="Arial" panose="020B0604020202020204" pitchFamily="34" charset="0"/>
              </a:rPr>
              <a:t>İşbirlikçi Filtreleme Yöntemleri öneri sistemlerinde en yaygın olarak kullanılan yöntemlerden bir tanesidir. Kullanıcılar seçtiği ürünler hakkında bilgi edinmeye çalışırken benzer zevke sahip başka kullanıcıların da ürünlere vermiş olduğu puanlar dikkate alınır ve ona göre işlem yapılmaktadır.</a:t>
            </a:r>
          </a:p>
          <a:p>
            <a:r>
              <a:rPr lang="tr-TR" sz="2000" dirty="0">
                <a:latin typeface="Arial" panose="020B0604020202020204" pitchFamily="34" charset="0"/>
                <a:cs typeface="Arial" panose="020B0604020202020204" pitchFamily="34" charset="0"/>
              </a:rPr>
              <a:t>İşbirlikçi filtreleme yöntemi bellek tabanlı işbirlikçi filtreleme ve model tabanlı işbirlikçi filtreleme olmak üzere iki ana kısma ayrılmaktadır </a:t>
            </a:r>
          </a:p>
          <a:p>
            <a:r>
              <a:rPr lang="tr-TR" sz="2000" dirty="0">
                <a:latin typeface="Arial" panose="020B0604020202020204" pitchFamily="34" charset="0"/>
                <a:cs typeface="Arial" panose="020B0604020202020204" pitchFamily="34" charset="0"/>
              </a:rPr>
              <a:t>Projede kullanılan bellek tabanlık işbirlikçi yöntemidir. Algoritmaların bellek tabanlı olarak tanımlanmasının nedeni kullanıcı veri tabanının bütününde işlem yapmasıdır</a:t>
            </a:r>
            <a:r>
              <a:rPr lang="tr-TR" sz="2000" dirty="0"/>
              <a:t>. </a:t>
            </a:r>
          </a:p>
          <a:p>
            <a:r>
              <a:rPr lang="tr-TR" sz="2000" dirty="0">
                <a:latin typeface="Arial" panose="020B0604020202020204" pitchFamily="34" charset="0"/>
                <a:cs typeface="Arial" panose="020B0604020202020204" pitchFamily="34" charset="0"/>
              </a:rPr>
              <a:t>Bu yöntemde algoritmalar, kullanıcıların tercihlerine göre kullanıcılar arasındaki ilişkiyi hesaplamaya çalışırlar.</a:t>
            </a:r>
          </a:p>
        </p:txBody>
      </p:sp>
    </p:spTree>
    <p:extLst>
      <p:ext uri="{BB962C8B-B14F-4D97-AF65-F5344CB8AC3E}">
        <p14:creationId xmlns:p14="http://schemas.microsoft.com/office/powerpoint/2010/main" val="1112207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xmlns="" id="{483C84D0-BC66-4C91-8D3D-936031F86CD8}"/>
              </a:ext>
            </a:extLst>
          </p:cNvPr>
          <p:cNvSpPr txBox="1"/>
          <p:nvPr/>
        </p:nvSpPr>
        <p:spPr>
          <a:xfrm>
            <a:off x="296883" y="166255"/>
            <a:ext cx="11507189" cy="954107"/>
          </a:xfrm>
          <a:prstGeom prst="rect">
            <a:avLst/>
          </a:prstGeom>
          <a:noFill/>
        </p:spPr>
        <p:txBody>
          <a:bodyPr wrap="square" rtlCol="0">
            <a:spAutoFit/>
          </a:bodyPr>
          <a:lstStyle/>
          <a:p>
            <a:pPr algn="ctr"/>
            <a:r>
              <a:rPr lang="tr-TR" sz="3200" b="1" dirty="0">
                <a:latin typeface="Arial" panose="020B0604020202020204" pitchFamily="34" charset="0"/>
                <a:cs typeface="Arial" panose="020B0604020202020204" pitchFamily="34" charset="0"/>
              </a:rPr>
              <a:t>Mimari Kısım</a:t>
            </a:r>
          </a:p>
          <a:p>
            <a:pPr algn="ctr"/>
            <a:endParaRPr lang="tr-TR" sz="2400" b="1" dirty="0">
              <a:latin typeface="Arial" panose="020B0604020202020204" pitchFamily="34" charset="0"/>
              <a:cs typeface="Arial" panose="020B0604020202020204" pitchFamily="34" charset="0"/>
            </a:endParaRPr>
          </a:p>
        </p:txBody>
      </p:sp>
      <p:pic>
        <p:nvPicPr>
          <p:cNvPr id="5" name="Resim 4">
            <a:extLst>
              <a:ext uri="{FF2B5EF4-FFF2-40B4-BE49-F238E27FC236}">
                <a16:creationId xmlns:a16="http://schemas.microsoft.com/office/drawing/2014/main" xmlns="" id="{CA7CAC78-4E2D-4FB5-A8D6-3000C7ECE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319" y="1033153"/>
            <a:ext cx="6709559" cy="3143560"/>
          </a:xfrm>
          <a:prstGeom prst="rect">
            <a:avLst/>
          </a:prstGeom>
        </p:spPr>
      </p:pic>
      <p:sp>
        <p:nvSpPr>
          <p:cNvPr id="6" name="Metin kutusu 5">
            <a:extLst>
              <a:ext uri="{FF2B5EF4-FFF2-40B4-BE49-F238E27FC236}">
                <a16:creationId xmlns:a16="http://schemas.microsoft.com/office/drawing/2014/main" xmlns="" id="{17B19AB1-26F4-4FA2-8A60-A009529AFC39}"/>
              </a:ext>
            </a:extLst>
          </p:cNvPr>
          <p:cNvSpPr txBox="1"/>
          <p:nvPr/>
        </p:nvSpPr>
        <p:spPr>
          <a:xfrm>
            <a:off x="676894" y="4441371"/>
            <a:ext cx="10865922" cy="1261884"/>
          </a:xfrm>
          <a:prstGeom prst="rect">
            <a:avLst/>
          </a:prstGeom>
          <a:noFill/>
        </p:spPr>
        <p:txBody>
          <a:bodyPr wrap="square" rtlCol="0">
            <a:spAutoFit/>
          </a:bodyPr>
          <a:lstStyle/>
          <a:p>
            <a:r>
              <a:rPr lang="tr-TR" sz="2000" dirty="0">
                <a:latin typeface="Arial" panose="020B0604020202020204" pitchFamily="34" charset="0"/>
                <a:cs typeface="Arial" panose="020B0604020202020204" pitchFamily="34" charset="0"/>
              </a:rPr>
              <a:t>Yapay sinir ağının en küçük parçası olarak bilinen perceptron, </a:t>
            </a:r>
            <a:r>
              <a:rPr lang="tr-TR" sz="2000" dirty="0" smtClean="0">
                <a:latin typeface="Arial" panose="020B0604020202020204" pitchFamily="34" charset="0"/>
                <a:cs typeface="Arial" panose="020B0604020202020204" pitchFamily="34" charset="0"/>
              </a:rPr>
              <a:t>yukarıdaki gibi </a:t>
            </a:r>
            <a:r>
              <a:rPr lang="tr-TR" sz="2000" dirty="0">
                <a:latin typeface="Arial" panose="020B0604020202020204" pitchFamily="34" charset="0"/>
                <a:cs typeface="Arial" panose="020B0604020202020204" pitchFamily="34" charset="0"/>
              </a:rPr>
              <a:t>lineer bir fonksiyonla ifade edilmektedir</a:t>
            </a:r>
            <a:r>
              <a:rPr lang="tr-TR" dirty="0">
                <a:latin typeface="Arial" panose="020B0604020202020204" pitchFamily="34" charset="0"/>
                <a:cs typeface="Arial" panose="020B0604020202020204" pitchFamily="34" charset="0"/>
              </a:rPr>
              <a:t>.</a:t>
            </a:r>
          </a:p>
          <a:p>
            <a:endParaRPr lang="tr-TR" dirty="0"/>
          </a:p>
          <a:p>
            <a:endParaRPr lang="tr-TR" dirty="0"/>
          </a:p>
        </p:txBody>
      </p:sp>
    </p:spTree>
    <p:extLst>
      <p:ext uri="{BB962C8B-B14F-4D97-AF65-F5344CB8AC3E}">
        <p14:creationId xmlns:p14="http://schemas.microsoft.com/office/powerpoint/2010/main" val="193274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xmlns="" id="{CF6715E6-F52B-47D8-B043-A0AA343D1994}"/>
              </a:ext>
            </a:extLst>
          </p:cNvPr>
          <p:cNvSpPr txBox="1"/>
          <p:nvPr/>
        </p:nvSpPr>
        <p:spPr>
          <a:xfrm>
            <a:off x="320634" y="201881"/>
            <a:ext cx="11709070" cy="4401205"/>
          </a:xfrm>
          <a:prstGeom prst="rect">
            <a:avLst/>
          </a:prstGeom>
          <a:noFill/>
        </p:spPr>
        <p:txBody>
          <a:bodyPr wrap="square" rtlCol="0">
            <a:spAutoFit/>
          </a:bodyPr>
          <a:lstStyle/>
          <a:p>
            <a:endParaRPr lang="tr-TR"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a:p>
            <a:r>
              <a:rPr lang="tr-TR" sz="2000" dirty="0">
                <a:latin typeface="Arial" panose="020B0604020202020204" pitchFamily="34" charset="0"/>
                <a:cs typeface="Arial" panose="020B0604020202020204" pitchFamily="34" charset="0"/>
              </a:rPr>
              <a:t>Modelimizde basit bir giriş çıkış katmanı olan perceptron kullandık. Gizli katman kullanılmamıştır. Basit bir yapay sinir ağında x girdiler, w ağırlıklar olarak tanımlanır ve ağın çıkışına aktarılan değere f(x) yani aktivasyon işlemi uygularız ve çıktı olarak alırız.</a:t>
            </a:r>
          </a:p>
          <a:p>
            <a:r>
              <a:rPr lang="tr-TR" sz="2000" dirty="0">
                <a:latin typeface="Arial" panose="020B0604020202020204" pitchFamily="34" charset="0"/>
                <a:cs typeface="Arial" panose="020B0604020202020204" pitchFamily="34" charset="0"/>
              </a:rPr>
              <a:t>Modelimizi eğitmeye başlamadan önce veri setimizdeki düzensizlikleri gidermek ve işlemeye uygun hale getirmek için bazı ön işlemlerden geçirdik. Ön İşleme kısmında bu konuya değinilmiştir</a:t>
            </a:r>
            <a:r>
              <a:rPr lang="tr-TR" sz="2000" dirty="0"/>
              <a:t>.</a:t>
            </a:r>
          </a:p>
          <a:p>
            <a:endParaRPr lang="tr-TR" dirty="0"/>
          </a:p>
          <a:p>
            <a:endParaRPr lang="tr-TR" dirty="0"/>
          </a:p>
        </p:txBody>
      </p:sp>
    </p:spTree>
    <p:extLst>
      <p:ext uri="{BB962C8B-B14F-4D97-AF65-F5344CB8AC3E}">
        <p14:creationId xmlns:p14="http://schemas.microsoft.com/office/powerpoint/2010/main" val="2971802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xmlns="" id="{FE8B023D-1FF2-4047-B43E-4CBA2A7E5489}"/>
              </a:ext>
            </a:extLst>
          </p:cNvPr>
          <p:cNvSpPr txBox="1"/>
          <p:nvPr/>
        </p:nvSpPr>
        <p:spPr>
          <a:xfrm>
            <a:off x="317241" y="195943"/>
            <a:ext cx="11653935" cy="3908762"/>
          </a:xfrm>
          <a:prstGeom prst="rect">
            <a:avLst/>
          </a:prstGeom>
          <a:noFill/>
        </p:spPr>
        <p:txBody>
          <a:bodyPr wrap="square" rtlCol="0">
            <a:spAutoFit/>
          </a:bodyPr>
          <a:lstStyle/>
          <a:p>
            <a:pPr algn="ctr"/>
            <a:r>
              <a:rPr lang="tr-TR" sz="3600" b="1" dirty="0">
                <a:latin typeface="Arial" panose="020B0604020202020204" pitchFamily="34" charset="0"/>
                <a:cs typeface="Arial" panose="020B0604020202020204" pitchFamily="34" charset="0"/>
              </a:rPr>
              <a:t>Ön İşleme</a:t>
            </a:r>
          </a:p>
          <a:p>
            <a:pPr algn="ctr"/>
            <a:endParaRPr lang="tr-TR" sz="3600" b="1" dirty="0">
              <a:latin typeface="Arial" panose="020B0604020202020204" pitchFamily="34" charset="0"/>
              <a:cs typeface="Arial" panose="020B0604020202020204" pitchFamily="34" charset="0"/>
            </a:endParaRPr>
          </a:p>
          <a:p>
            <a:pPr algn="ctr"/>
            <a:endParaRPr lang="tr-TR" sz="3600" b="1" dirty="0">
              <a:latin typeface="Arial" panose="020B0604020202020204" pitchFamily="34" charset="0"/>
              <a:cs typeface="Arial" panose="020B0604020202020204" pitchFamily="34" charset="0"/>
            </a:endParaRPr>
          </a:p>
          <a:p>
            <a:r>
              <a:rPr lang="tr-TR" sz="2000" dirty="0">
                <a:latin typeface="Arial" panose="020B0604020202020204" pitchFamily="34" charset="0"/>
                <a:cs typeface="Arial" panose="020B0604020202020204" pitchFamily="34" charset="0"/>
              </a:rPr>
              <a:t>Veriyi işleyebilmek için öncelikle csv dosyasını pandas kütüphanesinin read_csv fonksiyonu ile okuduk. Daha sonra toplam kullanıcı sayısı, toplam oy sayısı ve toplam film sayılarını dosyadan okuyarak parametrelerimize atadık. Daha sonra aykırı verilerin (outlier) temizlenmesi, tutarsızlıkların giderilmesi, eksik değerlerin doldurulması için verileri temizleme aşamasına geçtik. Bu aşamada öncelikle null olan değerleri bulmak için pandas kütüphanesinden dataframe fonksiyonu kullandık. Bu sayede oy olan satırlara false, oy gözükmeyen yani null olan satırlara true değeri atanmış olduk. Bu sayede null olan oyları ayrıştırmış olduk. </a:t>
            </a:r>
            <a:endParaRPr lang="tr-T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770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xmlns="" id="{625282B9-5F9A-4824-BEF1-5347A9FA042C}"/>
              </a:ext>
            </a:extLst>
          </p:cNvPr>
          <p:cNvSpPr txBox="1"/>
          <p:nvPr/>
        </p:nvSpPr>
        <p:spPr>
          <a:xfrm>
            <a:off x="223935" y="158620"/>
            <a:ext cx="11821885" cy="3908762"/>
          </a:xfrm>
          <a:prstGeom prst="rect">
            <a:avLst/>
          </a:prstGeom>
          <a:noFill/>
        </p:spPr>
        <p:txBody>
          <a:bodyPr wrap="square" rtlCol="0">
            <a:spAutoFit/>
          </a:bodyPr>
          <a:lstStyle/>
          <a:p>
            <a:pPr algn="ctr"/>
            <a:r>
              <a:rPr lang="tr-TR" sz="3200" b="1" dirty="0">
                <a:latin typeface="Arial" panose="020B0604020202020204" pitchFamily="34" charset="0"/>
                <a:cs typeface="Arial" panose="020B0604020202020204" pitchFamily="34" charset="0"/>
              </a:rPr>
              <a:t>Ön İşleme</a:t>
            </a:r>
          </a:p>
          <a:p>
            <a:pPr algn="ctr"/>
            <a:endParaRPr lang="tr-TR" sz="3200" b="1" dirty="0">
              <a:latin typeface="Arial" panose="020B0604020202020204" pitchFamily="34" charset="0"/>
              <a:cs typeface="Arial" panose="020B0604020202020204" pitchFamily="34" charset="0"/>
            </a:endParaRPr>
          </a:p>
          <a:p>
            <a:pPr algn="ctr"/>
            <a:endParaRPr lang="tr-TR" sz="3200" b="1" dirty="0">
              <a:latin typeface="Arial" panose="020B0604020202020204" pitchFamily="34" charset="0"/>
              <a:cs typeface="Arial" panose="020B0604020202020204" pitchFamily="34" charset="0"/>
            </a:endParaRPr>
          </a:p>
          <a:p>
            <a:pPr algn="ctr"/>
            <a:endParaRPr lang="tr-TR" sz="3200" b="1" dirty="0">
              <a:latin typeface="Arial" panose="020B0604020202020204" pitchFamily="34" charset="0"/>
              <a:cs typeface="Arial" panose="020B0604020202020204" pitchFamily="34" charset="0"/>
            </a:endParaRPr>
          </a:p>
          <a:p>
            <a:r>
              <a:rPr lang="tr-TR" sz="2000" dirty="0">
                <a:latin typeface="Arial" panose="020B0604020202020204" pitchFamily="34" charset="0"/>
                <a:cs typeface="Arial" panose="020B0604020202020204" pitchFamily="34" charset="0"/>
              </a:rPr>
              <a:t>Daha sonra oluşturduğumuz movie_np dizisinde hangi satırın hangi filme ait olduğunu tuttuk. Bu sayede hangi index’te hangi film id’sine ait oyun olduğunu da bir dizide tutmuş olduk.  Filme verilen ortalama oyları ve ortalamanın altında kalan oyları da hesapladık. Burada istisna rastlanan verileri elemek için quantile fonksiyonunu kullandık. Quantile istatistiklerde ve olasılık miktarlarında, bir olasılık dağılımının aralığını eşit olasılıklarla sürekli aralıklara bölen veya bir numunedeki gözlemleri aynı şekilde bölen kesme noktalarıdır.</a:t>
            </a:r>
            <a:endParaRPr lang="tr-TR" sz="2000" dirty="0"/>
          </a:p>
        </p:txBody>
      </p:sp>
    </p:spTree>
    <p:extLst>
      <p:ext uri="{BB962C8B-B14F-4D97-AF65-F5344CB8AC3E}">
        <p14:creationId xmlns:p14="http://schemas.microsoft.com/office/powerpoint/2010/main" val="1529371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xmlns="" id="{B57A1490-42D9-4BB5-8B45-A2C0513C1918}"/>
              </a:ext>
            </a:extLst>
          </p:cNvPr>
          <p:cNvSpPr txBox="1"/>
          <p:nvPr/>
        </p:nvSpPr>
        <p:spPr>
          <a:xfrm>
            <a:off x="65314" y="279918"/>
            <a:ext cx="11607282" cy="2185214"/>
          </a:xfrm>
          <a:prstGeom prst="rect">
            <a:avLst/>
          </a:prstGeom>
          <a:noFill/>
        </p:spPr>
        <p:txBody>
          <a:bodyPr wrap="square" rtlCol="0">
            <a:spAutoFit/>
          </a:bodyPr>
          <a:lstStyle/>
          <a:p>
            <a:pPr algn="ctr"/>
            <a:r>
              <a:rPr lang="tr-TR" sz="3200" b="1" dirty="0">
                <a:latin typeface="Arial" panose="020B0604020202020204" pitchFamily="34" charset="0"/>
                <a:cs typeface="Arial" panose="020B0604020202020204" pitchFamily="34" charset="0"/>
              </a:rPr>
              <a:t>Eğitim</a:t>
            </a:r>
          </a:p>
          <a:p>
            <a:pPr algn="ctr"/>
            <a:endParaRPr lang="tr-TR" sz="3200" b="1" dirty="0">
              <a:latin typeface="Arial" panose="020B0604020202020204" pitchFamily="34" charset="0"/>
              <a:cs typeface="Arial" panose="020B0604020202020204" pitchFamily="34" charset="0"/>
            </a:endParaRPr>
          </a:p>
          <a:p>
            <a:pPr algn="ctr"/>
            <a:r>
              <a:rPr lang="tr-TR" sz="2000" dirty="0" smtClean="0">
                <a:latin typeface="Arial" panose="020B0604020202020204" pitchFamily="34" charset="0"/>
                <a:cs typeface="Arial" panose="020B0604020202020204" pitchFamily="34" charset="0"/>
              </a:rPr>
              <a:t>Nöronlar, </a:t>
            </a:r>
            <a:r>
              <a:rPr lang="tr-TR" sz="2000" dirty="0">
                <a:latin typeface="Arial" panose="020B0604020202020204" pitchFamily="34" charset="0"/>
                <a:cs typeface="Arial" panose="020B0604020202020204" pitchFamily="34" charset="0"/>
              </a:rPr>
              <a:t>ağırlıkların ve girdilerin doğrusal kombinasyonu olan birer </a:t>
            </a:r>
            <a:r>
              <a:rPr lang="tr-TR" sz="2000" dirty="0" smtClean="0">
                <a:latin typeface="Arial" panose="020B0604020202020204" pitchFamily="34" charset="0"/>
                <a:cs typeface="Arial" panose="020B0604020202020204" pitchFamily="34" charset="0"/>
              </a:rPr>
              <a:t>matematiksel </a:t>
            </a:r>
            <a:r>
              <a:rPr lang="tr-TR" sz="2000" dirty="0">
                <a:latin typeface="Arial" panose="020B0604020202020204" pitchFamily="34" charset="0"/>
                <a:cs typeface="Arial" panose="020B0604020202020204" pitchFamily="34" charset="0"/>
              </a:rPr>
              <a:t>fonksiyonlardır. Her girdiye karşılık gelen ağırlıklar ile çarpıp toplanır. Matematiksel formül aşağıdaki gibidir:</a:t>
            </a:r>
          </a:p>
          <a:p>
            <a:pPr algn="ctr"/>
            <a:endParaRPr lang="tr-TR" sz="3200" b="1" dirty="0">
              <a:latin typeface="Arial" panose="020B0604020202020204" pitchFamily="34" charset="0"/>
              <a:cs typeface="Arial" panose="020B0604020202020204" pitchFamily="34" charset="0"/>
            </a:endParaRPr>
          </a:p>
        </p:txBody>
      </p:sp>
      <p:pic>
        <p:nvPicPr>
          <p:cNvPr id="4" name="Resim 3">
            <a:extLst>
              <a:ext uri="{FF2B5EF4-FFF2-40B4-BE49-F238E27FC236}">
                <a16:creationId xmlns:a16="http://schemas.microsoft.com/office/drawing/2014/main" xmlns="" id="{5EDCD76D-E012-4E30-8A6A-90CDC5E12099}"/>
              </a:ext>
            </a:extLst>
          </p:cNvPr>
          <p:cNvPicPr/>
          <p:nvPr/>
        </p:nvPicPr>
        <p:blipFill>
          <a:blip r:embed="rId2">
            <a:extLst>
              <a:ext uri="{28A0092B-C50C-407E-A947-70E740481C1C}">
                <a14:useLocalDpi xmlns:a14="http://schemas.microsoft.com/office/drawing/2010/main" val="0"/>
              </a:ext>
            </a:extLst>
          </a:blip>
          <a:stretch>
            <a:fillRect/>
          </a:stretch>
        </p:blipFill>
        <p:spPr>
          <a:xfrm>
            <a:off x="4595780" y="1993029"/>
            <a:ext cx="2546350" cy="598170"/>
          </a:xfrm>
          <a:prstGeom prst="rect">
            <a:avLst/>
          </a:prstGeom>
        </p:spPr>
      </p:pic>
      <p:sp>
        <p:nvSpPr>
          <p:cNvPr id="5" name="Metin kutusu 4">
            <a:extLst>
              <a:ext uri="{FF2B5EF4-FFF2-40B4-BE49-F238E27FC236}">
                <a16:creationId xmlns:a16="http://schemas.microsoft.com/office/drawing/2014/main" xmlns="" id="{82332C4C-BECD-436F-80B3-44FD48B60647}"/>
              </a:ext>
            </a:extLst>
          </p:cNvPr>
          <p:cNvSpPr txBox="1"/>
          <p:nvPr/>
        </p:nvSpPr>
        <p:spPr>
          <a:xfrm>
            <a:off x="65314" y="2465132"/>
            <a:ext cx="12126686" cy="3170099"/>
          </a:xfrm>
          <a:prstGeom prst="rect">
            <a:avLst/>
          </a:prstGeom>
          <a:noFill/>
        </p:spPr>
        <p:txBody>
          <a:bodyPr wrap="square" rtlCol="0">
            <a:spAutoFit/>
          </a:bodyPr>
          <a:lstStyle/>
          <a:p>
            <a:r>
              <a:rPr lang="tr-TR" sz="2000" dirty="0">
                <a:latin typeface="Arial" panose="020B0604020202020204" pitchFamily="34" charset="0"/>
                <a:cs typeface="Arial" panose="020B0604020202020204" pitchFamily="34" charset="0"/>
              </a:rPr>
              <a:t>f(x): x’in değerine bağlı olduğundan bağımlı değişkendir. Girdiye ait skoru verir.</a:t>
            </a:r>
          </a:p>
          <a:p>
            <a:r>
              <a:rPr lang="tr-TR" sz="2000" dirty="0">
                <a:latin typeface="Arial" panose="020B0604020202020204" pitchFamily="34" charset="0"/>
                <a:cs typeface="Arial" panose="020B0604020202020204" pitchFamily="34" charset="0"/>
              </a:rPr>
              <a:t>x: bağımsız değişken, girdi.</a:t>
            </a:r>
          </a:p>
          <a:p>
            <a:r>
              <a:rPr lang="tr-TR" sz="2000" dirty="0">
                <a:latin typeface="Arial" panose="020B0604020202020204" pitchFamily="34" charset="0"/>
                <a:cs typeface="Arial" panose="020B0604020202020204" pitchFamily="34" charset="0"/>
              </a:rPr>
              <a:t>W: ağırlık parametresi</a:t>
            </a:r>
          </a:p>
          <a:p>
            <a:r>
              <a:rPr lang="tr-TR" sz="2000" dirty="0">
                <a:latin typeface="Arial" panose="020B0604020202020204" pitchFamily="34" charset="0"/>
                <a:cs typeface="Arial" panose="020B0604020202020204" pitchFamily="34" charset="0"/>
              </a:rPr>
              <a:t>Nöronlar her giriş için rastgele ağırlık değeri alır. Rastgele değerleri Neural Network classındaki </a:t>
            </a:r>
            <a:r>
              <a:rPr lang="tr-TR" sz="2000" dirty="0" err="1">
                <a:latin typeface="Arial" panose="020B0604020202020204" pitchFamily="34" charset="0"/>
                <a:cs typeface="Arial" panose="020B0604020202020204" pitchFamily="34" charset="0"/>
              </a:rPr>
              <a:t>init</a:t>
            </a:r>
            <a:r>
              <a:rPr lang="tr-TR" sz="2000" dirty="0">
                <a:latin typeface="Arial" panose="020B0604020202020204" pitchFamily="34" charset="0"/>
                <a:cs typeface="Arial" panose="020B0604020202020204" pitchFamily="34" charset="0"/>
              </a:rPr>
              <a:t> </a:t>
            </a:r>
            <a:r>
              <a:rPr lang="tr-TR" sz="2000" dirty="0" smtClean="0">
                <a:latin typeface="Arial" panose="020B0604020202020204" pitchFamily="34" charset="0"/>
                <a:cs typeface="Arial" panose="020B0604020202020204" pitchFamily="34" charset="0"/>
              </a:rPr>
              <a:t>fonksiyonunda </a:t>
            </a:r>
            <a:r>
              <a:rPr lang="tr-TR" sz="2000" dirty="0">
                <a:latin typeface="Arial" panose="020B0604020202020204" pitchFamily="34" charset="0"/>
                <a:cs typeface="Arial" panose="020B0604020202020204" pitchFamily="34" charset="0"/>
              </a:rPr>
              <a:t>atadık. Bunun için random değerler oluşturma fonksiyonunu kullandık. Daha sonra üretilen bu değerleri static snaptic_weights parametremize aldık. Eğitim aşamasının gerçekleşeceği train fonksiyonunda parametre olarak girdi, çıktı ve iterasyon sayısını aldık. </a:t>
            </a:r>
            <a:r>
              <a:rPr lang="tr-TR" sz="2000" dirty="0" err="1" smtClean="0">
                <a:latin typeface="Arial" panose="020B0604020202020204" pitchFamily="34" charset="0"/>
                <a:cs typeface="Arial" panose="020B0604020202020204" pitchFamily="34" charset="0"/>
              </a:rPr>
              <a:t>İterasyon</a:t>
            </a:r>
            <a:r>
              <a:rPr lang="tr-TR" sz="2000" dirty="0" smtClean="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eğitimdeki adım sayısını belirlemektedir. For döngüsü içerisinde iterasyon sayısı kadar eğitim işleminin tekrarlanmasını sağladık daha sonra ilk adımındaki think fonksiyonundan çıktı değerleri aldık. Think fonksiyonunda ağın çıktısına aktarılan değerlere aktivasyon işlemini uyguladık.</a:t>
            </a:r>
          </a:p>
        </p:txBody>
      </p:sp>
    </p:spTree>
    <p:extLst>
      <p:ext uri="{BB962C8B-B14F-4D97-AF65-F5344CB8AC3E}">
        <p14:creationId xmlns:p14="http://schemas.microsoft.com/office/powerpoint/2010/main" val="2957971603"/>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788</TotalTime>
  <Words>1242</Words>
  <Application>Microsoft Office PowerPoint</Application>
  <PresentationFormat>Geniş ekran</PresentationFormat>
  <Paragraphs>125</Paragraphs>
  <Slides>15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15</vt:i4>
      </vt:variant>
    </vt:vector>
  </HeadingPairs>
  <TitlesOfParts>
    <vt:vector size="21" baseType="lpstr">
      <vt:lpstr>Arial</vt:lpstr>
      <vt:lpstr>Cambria Math</vt:lpstr>
      <vt:lpstr>Gill Sans MT</vt:lpstr>
      <vt:lpstr>MS Mincho</vt:lpstr>
      <vt:lpstr>Times New Roman</vt:lpstr>
      <vt:lpstr>Galeri</vt:lpstr>
      <vt:lpstr> İŞBİRLİKÇİ FİLTRELEME YÖNTEMİ KULLANILARAK KULLANICI TABANLI FİLM ÖNERİ SİSTEMİ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 Birlikçi Filtreleme Sistemi</dc:title>
  <dc:creator>Fulya EKER</dc:creator>
  <cp:lastModifiedBy>emre onur</cp:lastModifiedBy>
  <cp:revision>29</cp:revision>
  <dcterms:created xsi:type="dcterms:W3CDTF">2020-06-01T19:49:42Z</dcterms:created>
  <dcterms:modified xsi:type="dcterms:W3CDTF">2020-06-02T15:50:37Z</dcterms:modified>
</cp:coreProperties>
</file>