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7" r:id="rId3"/>
    <p:sldId id="259" r:id="rId4"/>
    <p:sldId id="260" r:id="rId5"/>
    <p:sldId id="261" r:id="rId6"/>
    <p:sldId id="263" r:id="rId7"/>
    <p:sldId id="268" r:id="rId8"/>
    <p:sldId id="265" r:id="rId9"/>
    <p:sldId id="264" r:id="rId10"/>
    <p:sldId id="266" r:id="rId11"/>
    <p:sldId id="267"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2D79FB-63FE-4874-9663-B73B05F9C063}" v="687" dt="2022-11-09T18:06:05.5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9.11.2022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9.11.2022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9.11.2022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9.11.2022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9.11.2022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9.11.2022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9.11.2022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9.11.2022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9.11.2022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9.11.2022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9.11.2022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72480-10DA-4FB4-BEAE-2A1DEA90F248}" type="datetimeFigureOut">
              <a:rPr lang="tr-TR" smtClean="0"/>
              <a:t>9.11.2022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Resim 5">
            <a:extLst>
              <a:ext uri="{FF2B5EF4-FFF2-40B4-BE49-F238E27FC236}">
                <a16:creationId xmlns:a16="http://schemas.microsoft.com/office/drawing/2014/main" id="{CA160F70-3B9E-5D82-20FF-2773C74B2D99}"/>
              </a:ext>
            </a:extLst>
          </p:cNvPr>
          <p:cNvPicPr>
            <a:picLocks noChangeAspect="1"/>
          </p:cNvPicPr>
          <p:nvPr/>
        </p:nvPicPr>
        <p:blipFill rotWithShape="1">
          <a:blip r:embed="rId2"/>
          <a:srcRect t="15746"/>
          <a:stretch/>
        </p:blipFill>
        <p:spPr>
          <a:xfrm>
            <a:off x="20" y="1282"/>
            <a:ext cx="12191980" cy="6856718"/>
          </a:xfrm>
          <a:prstGeom prst="rect">
            <a:avLst/>
          </a:prstGeom>
        </p:spPr>
      </p:pic>
      <p:pic>
        <p:nvPicPr>
          <p:cNvPr id="4" name="Resim 4">
            <a:extLst>
              <a:ext uri="{FF2B5EF4-FFF2-40B4-BE49-F238E27FC236}">
                <a16:creationId xmlns:a16="http://schemas.microsoft.com/office/drawing/2014/main" id="{D2F1080B-0D57-0C25-D400-02B3B22ABFB0}"/>
              </a:ext>
            </a:extLst>
          </p:cNvPr>
          <p:cNvPicPr>
            <a:picLocks noGrp="1" noChangeAspect="1"/>
          </p:cNvPicPr>
          <p:nvPr>
            <p:ph idx="1"/>
          </p:nvPr>
        </p:nvPicPr>
        <p:blipFill>
          <a:blip r:embed="rId3"/>
          <a:stretch>
            <a:fillRect/>
          </a:stretch>
        </p:blipFill>
        <p:spPr>
          <a:xfrm flipH="1" flipV="1">
            <a:off x="17225683" y="2927156"/>
            <a:ext cx="73958" cy="41569"/>
          </a:xfrm>
        </p:spPr>
      </p:pic>
      <p:pic>
        <p:nvPicPr>
          <p:cNvPr id="6" name="Resim 6">
            <a:extLst>
              <a:ext uri="{FF2B5EF4-FFF2-40B4-BE49-F238E27FC236}">
                <a16:creationId xmlns:a16="http://schemas.microsoft.com/office/drawing/2014/main" id="{4D1A12C6-3A24-2753-A90C-A836E5F8274D}"/>
              </a:ext>
            </a:extLst>
          </p:cNvPr>
          <p:cNvPicPr>
            <a:picLocks noChangeAspect="1"/>
          </p:cNvPicPr>
          <p:nvPr/>
        </p:nvPicPr>
        <p:blipFill>
          <a:blip r:embed="rId4"/>
          <a:stretch>
            <a:fillRect/>
          </a:stretch>
        </p:blipFill>
        <p:spPr>
          <a:xfrm>
            <a:off x="5161710" y="298917"/>
            <a:ext cx="2047875" cy="1800225"/>
          </a:xfrm>
          <a:prstGeom prst="rect">
            <a:avLst/>
          </a:prstGeom>
        </p:spPr>
      </p:pic>
      <p:sp>
        <p:nvSpPr>
          <p:cNvPr id="8" name="Metin kutusu 7">
            <a:extLst>
              <a:ext uri="{FF2B5EF4-FFF2-40B4-BE49-F238E27FC236}">
                <a16:creationId xmlns:a16="http://schemas.microsoft.com/office/drawing/2014/main" id="{EDD2B69E-E471-7F20-D128-5940CBF40DC0}"/>
              </a:ext>
            </a:extLst>
          </p:cNvPr>
          <p:cNvSpPr txBox="1"/>
          <p:nvPr/>
        </p:nvSpPr>
        <p:spPr>
          <a:xfrm>
            <a:off x="2864223" y="2180665"/>
            <a:ext cx="7079875"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solidFill>
                  <a:srgbClr val="FFFFFF"/>
                </a:solidFill>
                <a:latin typeface="Calibri Light"/>
              </a:rPr>
              <a:t>                </a:t>
            </a:r>
            <a:r>
              <a:rPr lang="tr-TR" sz="5000" dirty="0">
                <a:solidFill>
                  <a:srgbClr val="FFFFFF"/>
                </a:solidFill>
                <a:latin typeface="Calibri Light"/>
              </a:rPr>
              <a:t> İNÖNÜ ÜNİVERSİTESİ</a:t>
            </a:r>
            <a:endParaRPr lang="tr-TR" sz="5000" dirty="0">
              <a:latin typeface="Calibri Light"/>
              <a:cs typeface="Calibri Light"/>
            </a:endParaRPr>
          </a:p>
        </p:txBody>
      </p:sp>
      <p:sp>
        <p:nvSpPr>
          <p:cNvPr id="9" name="Metin kutusu 8">
            <a:extLst>
              <a:ext uri="{FF2B5EF4-FFF2-40B4-BE49-F238E27FC236}">
                <a16:creationId xmlns:a16="http://schemas.microsoft.com/office/drawing/2014/main" id="{869909A5-A7D1-6157-7E16-25AE709BA654}"/>
              </a:ext>
            </a:extLst>
          </p:cNvPr>
          <p:cNvSpPr txBox="1"/>
          <p:nvPr/>
        </p:nvSpPr>
        <p:spPr>
          <a:xfrm>
            <a:off x="2572872" y="3043518"/>
            <a:ext cx="851422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3000" dirty="0">
                <a:ea typeface="+mn-lt"/>
                <a:cs typeface="+mn-lt"/>
              </a:rPr>
              <a:t>Görüntü işleme teknikleri kullanılarak ekmek doku analizi ve arayüz programının geliştirilmesi</a:t>
            </a:r>
          </a:p>
        </p:txBody>
      </p:sp>
      <p:sp>
        <p:nvSpPr>
          <p:cNvPr id="11" name="Metin kutusu 10">
            <a:extLst>
              <a:ext uri="{FF2B5EF4-FFF2-40B4-BE49-F238E27FC236}">
                <a16:creationId xmlns:a16="http://schemas.microsoft.com/office/drawing/2014/main" id="{52C39C8A-96AC-11D2-B9DC-AE9475707AE8}"/>
              </a:ext>
            </a:extLst>
          </p:cNvPr>
          <p:cNvSpPr txBox="1"/>
          <p:nvPr/>
        </p:nvSpPr>
        <p:spPr>
          <a:xfrm>
            <a:off x="3861547" y="2740959"/>
            <a:ext cx="56455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solidFill>
                  <a:srgbClr val="FFFFFF"/>
                </a:solidFill>
              </a:rPr>
              <a:t>-----------------------------------------------------------------------------</a:t>
            </a:r>
            <a:endParaRPr lang="tr-TR" dirty="0"/>
          </a:p>
        </p:txBody>
      </p:sp>
      <p:sp>
        <p:nvSpPr>
          <p:cNvPr id="12" name="Metin kutusu 11">
            <a:extLst>
              <a:ext uri="{FF2B5EF4-FFF2-40B4-BE49-F238E27FC236}">
                <a16:creationId xmlns:a16="http://schemas.microsoft.com/office/drawing/2014/main" id="{CFD4B6E3-4462-3D4C-3372-D3DEA9E76890}"/>
              </a:ext>
            </a:extLst>
          </p:cNvPr>
          <p:cNvSpPr txBox="1"/>
          <p:nvPr/>
        </p:nvSpPr>
        <p:spPr>
          <a:xfrm>
            <a:off x="8960224" y="5912223"/>
            <a:ext cx="341555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solidFill>
                  <a:srgbClr val="FFFFFF"/>
                </a:solidFill>
                <a:cs typeface="Segoe UI"/>
              </a:rPr>
              <a:t>                     EMRULLAH BABA</a:t>
            </a:r>
            <a:r>
              <a:rPr lang="en-US" dirty="0">
                <a:solidFill>
                  <a:srgbClr val="FFFFFF"/>
                </a:solidFill>
                <a:cs typeface="Segoe UI"/>
              </a:rPr>
              <a:t>​</a:t>
            </a:r>
          </a:p>
          <a:p>
            <a:r>
              <a:rPr lang="tr-TR" dirty="0">
                <a:solidFill>
                  <a:srgbClr val="FFFFFF"/>
                </a:solidFill>
                <a:cs typeface="Segoe UI"/>
              </a:rPr>
              <a:t>                         02205076072</a:t>
            </a:r>
            <a:r>
              <a:rPr lang="en-US" dirty="0">
                <a:solidFill>
                  <a:srgbClr val="FFFFFF"/>
                </a:solidFill>
                <a:cs typeface="Segoe UI"/>
              </a:rPr>
              <a:t>​</a:t>
            </a:r>
          </a:p>
        </p:txBody>
      </p:sp>
    </p:spTree>
    <p:extLst>
      <p:ext uri="{BB962C8B-B14F-4D97-AF65-F5344CB8AC3E}">
        <p14:creationId xmlns:p14="http://schemas.microsoft.com/office/powerpoint/2010/main" val="149926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B24D20-C3D0-897F-6F0D-C2F6BA6424AC}"/>
              </a:ext>
            </a:extLst>
          </p:cNvPr>
          <p:cNvSpPr>
            <a:spLocks noGrp="1"/>
          </p:cNvSpPr>
          <p:nvPr>
            <p:ph type="title"/>
          </p:nvPr>
        </p:nvSpPr>
        <p:spPr>
          <a:xfrm>
            <a:off x="14923994" y="1239184"/>
            <a:ext cx="138953" cy="137739"/>
          </a:xfrm>
        </p:spPr>
        <p:txBody>
          <a:bodyPr>
            <a:normAutofit fontScale="90000"/>
          </a:bodyPr>
          <a:lstStyle/>
          <a:p>
            <a:endParaRPr lang="tr-TR"/>
          </a:p>
        </p:txBody>
      </p:sp>
      <p:sp>
        <p:nvSpPr>
          <p:cNvPr id="3" name="İçerik Yer Tutucusu 2">
            <a:extLst>
              <a:ext uri="{FF2B5EF4-FFF2-40B4-BE49-F238E27FC236}">
                <a16:creationId xmlns:a16="http://schemas.microsoft.com/office/drawing/2014/main" id="{D0F3FE24-64C7-B37C-E620-283105C5FAEC}"/>
              </a:ext>
            </a:extLst>
          </p:cNvPr>
          <p:cNvSpPr>
            <a:spLocks noGrp="1"/>
          </p:cNvSpPr>
          <p:nvPr>
            <p:ph idx="1"/>
          </p:nvPr>
        </p:nvSpPr>
        <p:spPr>
          <a:xfrm>
            <a:off x="389965" y="122330"/>
            <a:ext cx="10560423" cy="6558897"/>
          </a:xfrm>
        </p:spPr>
        <p:txBody>
          <a:bodyPr vert="horz" lIns="91440" tIns="45720" rIns="91440" bIns="45720" rtlCol="0" anchor="t">
            <a:noAutofit/>
          </a:bodyPr>
          <a:lstStyle/>
          <a:p>
            <a:pPr marL="457200" indent="-457200"/>
            <a:r>
              <a:rPr lang="tr-TR" sz="2200" dirty="0">
                <a:ea typeface="+mn-lt"/>
                <a:cs typeface="+mn-lt"/>
              </a:rPr>
              <a:t>Tablo incelendiğinde DATEM gözenek sayısı ve gözenek alanını konsantrasyon miktarıyla doğru orantılı olarak arttırmaktadır. Gözenek sayısının %0,75’den sonra toplam gözenek alanının ise % 0,50’den sonra azaldığı görülmektedir. Boşluk oranı ise DATEM katkılı ekmeklerde%31, %33 seviyelerinde iken FL ve </a:t>
            </a:r>
            <a:r>
              <a:rPr lang="tr-TR" sz="2200" dirty="0" err="1">
                <a:ea typeface="+mn-lt"/>
                <a:cs typeface="+mn-lt"/>
              </a:rPr>
              <a:t>GL’li</a:t>
            </a:r>
            <a:r>
              <a:rPr lang="tr-TR" sz="2200">
                <a:ea typeface="+mn-lt"/>
                <a:cs typeface="+mn-lt"/>
              </a:rPr>
              <a:t> ekmeklerde bu değer %28, %29 seviyelerinde olmaktadır. </a:t>
            </a:r>
            <a:br>
              <a:rPr lang="tr-TR" sz="2200" dirty="0">
                <a:ea typeface="+mn-lt"/>
                <a:cs typeface="+mn-lt"/>
              </a:rPr>
            </a:br>
            <a:r>
              <a:rPr lang="tr-TR" sz="2200">
                <a:ea typeface="+mn-lt"/>
                <a:cs typeface="+mn-lt"/>
              </a:rPr>
              <a:t>DATEM’li ekmeklerdeki toplam gözenek sayısı lipazlarla kıyaslandığında daha fazla olmaktadır. </a:t>
            </a:r>
            <a:r>
              <a:rPr lang="tr-TR" sz="2200" dirty="0" err="1">
                <a:ea typeface="+mn-lt"/>
                <a:cs typeface="+mn-lt"/>
              </a:rPr>
              <a:t>DATEM’in</a:t>
            </a:r>
            <a:r>
              <a:rPr lang="tr-TR" sz="2200" dirty="0">
                <a:ea typeface="+mn-lt"/>
                <a:cs typeface="+mn-lt"/>
              </a:rPr>
              <a:t> %0,75 konsantrasyona kadar devam etmektedir. </a:t>
            </a:r>
            <a:r>
              <a:rPr lang="tr-TR" sz="2200" dirty="0" err="1">
                <a:ea typeface="+mn-lt"/>
                <a:cs typeface="+mn-lt"/>
              </a:rPr>
              <a:t>DATEM’li</a:t>
            </a:r>
            <a:r>
              <a:rPr lang="tr-TR" sz="2200" dirty="0">
                <a:ea typeface="+mn-lt"/>
                <a:cs typeface="+mn-lt"/>
              </a:rPr>
              <a:t> ekmeklerde bu değer %31,5 ile 33 arasındayken </a:t>
            </a:r>
            <a:r>
              <a:rPr lang="tr-TR" sz="2200" dirty="0" err="1">
                <a:ea typeface="+mn-lt"/>
                <a:cs typeface="+mn-lt"/>
              </a:rPr>
              <a:t>FL’de</a:t>
            </a:r>
            <a:r>
              <a:rPr lang="tr-TR" sz="2200" dirty="0">
                <a:ea typeface="+mn-lt"/>
                <a:cs typeface="+mn-lt"/>
              </a:rPr>
              <a:t> bu değer %28-29 seviyelerinde olmaktadır. </a:t>
            </a:r>
            <a:r>
              <a:rPr lang="tr-TR" sz="2200" dirty="0" err="1">
                <a:ea typeface="+mn-lt"/>
                <a:cs typeface="+mn-lt"/>
              </a:rPr>
              <a:t>DATEM’in</a:t>
            </a:r>
            <a:r>
              <a:rPr lang="tr-TR" sz="2200" dirty="0">
                <a:ea typeface="+mn-lt"/>
                <a:cs typeface="+mn-lt"/>
              </a:rPr>
              <a:t> %0,50 ve %0,75’li konsantrasyonlarında en fazla boşluk oranı elde edilmiştir.</a:t>
            </a:r>
            <a:br>
              <a:rPr lang="tr-TR" sz="2200" dirty="0">
                <a:ea typeface="+mn-lt"/>
                <a:cs typeface="+mn-lt"/>
              </a:rPr>
            </a:br>
            <a:br>
              <a:rPr lang="tr-TR" sz="2200" dirty="0">
                <a:ea typeface="+mn-lt"/>
                <a:cs typeface="+mn-lt"/>
              </a:rPr>
            </a:br>
            <a:r>
              <a:rPr lang="tr-TR" sz="2200" dirty="0">
                <a:ea typeface="+mn-lt"/>
                <a:cs typeface="+mn-lt"/>
              </a:rPr>
              <a:t>Şekil 22’de ise DATEM ve lipazların yoğunluk üzerindeki etkileri gösterilmiştir. </a:t>
            </a:r>
            <a:r>
              <a:rPr lang="tr-TR" sz="2200" dirty="0" err="1">
                <a:ea typeface="+mn-lt"/>
                <a:cs typeface="+mn-lt"/>
              </a:rPr>
              <a:t>DATEM’li</a:t>
            </a:r>
            <a:r>
              <a:rPr lang="tr-TR" sz="2200" dirty="0">
                <a:ea typeface="+mn-lt"/>
                <a:cs typeface="+mn-lt"/>
              </a:rPr>
              <a:t> ekmeklerde yoğunluk 90-95/cm2 seviyelerinde iken kontrol ve lipazlarda bu değer 84-85/cm2 civarında olmaktadır. Elde edilen sonuçlar doğrultusunda, fosfolipaz ve </a:t>
            </a:r>
            <a:r>
              <a:rPr lang="tr-TR" sz="2200" dirty="0" err="1">
                <a:ea typeface="+mn-lt"/>
                <a:cs typeface="+mn-lt"/>
              </a:rPr>
              <a:t>glikolipazın</a:t>
            </a:r>
            <a:r>
              <a:rPr lang="tr-TR" sz="2200" dirty="0">
                <a:ea typeface="+mn-lt"/>
                <a:cs typeface="+mn-lt"/>
              </a:rPr>
              <a:t> hamurun reolojik özelliklerini konsantrasyon miktarına bağlı olarak </a:t>
            </a:r>
            <a:r>
              <a:rPr lang="tr-TR" sz="2200" dirty="0" err="1">
                <a:ea typeface="+mn-lt"/>
                <a:cs typeface="+mn-lt"/>
              </a:rPr>
              <a:t>DATEM’e</a:t>
            </a:r>
            <a:r>
              <a:rPr lang="tr-TR" sz="2200" dirty="0">
                <a:ea typeface="+mn-lt"/>
                <a:cs typeface="+mn-lt"/>
              </a:rPr>
              <a:t> benzer şekilde olumlu yönde geliştirdiği görülmüştür. Çalışmada iki adet enzimin ekmek kalitesine etkileri değerlendirilmiş ve şuan da kullanılan DATEM katkı maddesine alternatif olarak kullanılıp kullanılamayacağı araştırılmıştır.</a:t>
            </a:r>
          </a:p>
          <a:p>
            <a:endParaRPr lang="tr-TR" sz="2200" dirty="0">
              <a:cs typeface="Calibri"/>
            </a:endParaRPr>
          </a:p>
        </p:txBody>
      </p:sp>
    </p:spTree>
    <p:extLst>
      <p:ext uri="{BB962C8B-B14F-4D97-AF65-F5344CB8AC3E}">
        <p14:creationId xmlns:p14="http://schemas.microsoft.com/office/powerpoint/2010/main" val="3761127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77BD9F-441D-A8A8-76BE-C9C006EAF9F5}"/>
              </a:ext>
            </a:extLst>
          </p:cNvPr>
          <p:cNvSpPr>
            <a:spLocks noGrp="1"/>
          </p:cNvSpPr>
          <p:nvPr>
            <p:ph type="title"/>
          </p:nvPr>
        </p:nvSpPr>
        <p:spPr>
          <a:xfrm>
            <a:off x="13187082" y="701301"/>
            <a:ext cx="239806" cy="92916"/>
          </a:xfrm>
        </p:spPr>
        <p:txBody>
          <a:bodyPr>
            <a:normAutofit fontScale="90000"/>
          </a:bodyPr>
          <a:lstStyle/>
          <a:p>
            <a:endParaRPr lang="tr-TR"/>
          </a:p>
        </p:txBody>
      </p:sp>
      <p:pic>
        <p:nvPicPr>
          <p:cNvPr id="4" name="Resim 4" descr="tablo içeren bir resim&#10;&#10;Açıklama otomatik olarak oluşturuldu">
            <a:extLst>
              <a:ext uri="{FF2B5EF4-FFF2-40B4-BE49-F238E27FC236}">
                <a16:creationId xmlns:a16="http://schemas.microsoft.com/office/drawing/2014/main" id="{2CDD7D3B-7717-46BB-5471-01F08C9677D6}"/>
              </a:ext>
            </a:extLst>
          </p:cNvPr>
          <p:cNvPicPr>
            <a:picLocks noGrp="1" noChangeAspect="1"/>
          </p:cNvPicPr>
          <p:nvPr>
            <p:ph idx="1"/>
          </p:nvPr>
        </p:nvPicPr>
        <p:blipFill>
          <a:blip r:embed="rId2"/>
          <a:stretch>
            <a:fillRect/>
          </a:stretch>
        </p:blipFill>
        <p:spPr>
          <a:xfrm>
            <a:off x="2493869" y="1118020"/>
            <a:ext cx="7630085" cy="3435723"/>
          </a:xfrm>
        </p:spPr>
      </p:pic>
      <p:pic>
        <p:nvPicPr>
          <p:cNvPr id="5" name="Resim 5">
            <a:extLst>
              <a:ext uri="{FF2B5EF4-FFF2-40B4-BE49-F238E27FC236}">
                <a16:creationId xmlns:a16="http://schemas.microsoft.com/office/drawing/2014/main" id="{2BF027C7-6660-E940-8070-BBCCA872469B}"/>
              </a:ext>
            </a:extLst>
          </p:cNvPr>
          <p:cNvPicPr>
            <a:picLocks noChangeAspect="1"/>
          </p:cNvPicPr>
          <p:nvPr/>
        </p:nvPicPr>
        <p:blipFill>
          <a:blip r:embed="rId3"/>
          <a:stretch>
            <a:fillRect/>
          </a:stretch>
        </p:blipFill>
        <p:spPr>
          <a:xfrm>
            <a:off x="3435723" y="793942"/>
            <a:ext cx="5432611" cy="227468"/>
          </a:xfrm>
          <a:prstGeom prst="rect">
            <a:avLst/>
          </a:prstGeom>
        </p:spPr>
      </p:pic>
    </p:spTree>
    <p:extLst>
      <p:ext uri="{BB962C8B-B14F-4D97-AF65-F5344CB8AC3E}">
        <p14:creationId xmlns:p14="http://schemas.microsoft.com/office/powerpoint/2010/main" val="616381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D88EBA-91AC-E4D4-9303-0468CD6D8CCE}"/>
              </a:ext>
            </a:extLst>
          </p:cNvPr>
          <p:cNvSpPr>
            <a:spLocks noGrp="1"/>
          </p:cNvSpPr>
          <p:nvPr>
            <p:ph type="title"/>
          </p:nvPr>
        </p:nvSpPr>
        <p:spPr>
          <a:xfrm flipH="1">
            <a:off x="16004241" y="914212"/>
            <a:ext cx="62753" cy="137740"/>
          </a:xfrm>
        </p:spPr>
        <p:txBody>
          <a:bodyPr>
            <a:normAutofit fontScale="90000"/>
          </a:bodyPr>
          <a:lstStyle/>
          <a:p>
            <a:r>
              <a:rPr lang="tr-TR" dirty="0">
                <a:cs typeface="Calibri Light"/>
              </a:rPr>
              <a:t>1-GİRİŞ</a:t>
            </a:r>
            <a:endParaRPr lang="tr-TR" dirty="0"/>
          </a:p>
        </p:txBody>
      </p:sp>
      <p:sp>
        <p:nvSpPr>
          <p:cNvPr id="3" name="İçerik Yer Tutucusu 2">
            <a:extLst>
              <a:ext uri="{FF2B5EF4-FFF2-40B4-BE49-F238E27FC236}">
                <a16:creationId xmlns:a16="http://schemas.microsoft.com/office/drawing/2014/main" id="{28DB085B-A8DC-CE76-5677-5FC108735C44}"/>
              </a:ext>
            </a:extLst>
          </p:cNvPr>
          <p:cNvSpPr>
            <a:spLocks noGrp="1"/>
          </p:cNvSpPr>
          <p:nvPr>
            <p:ph idx="1"/>
          </p:nvPr>
        </p:nvSpPr>
        <p:spPr>
          <a:xfrm>
            <a:off x="300317" y="122331"/>
            <a:ext cx="11692218" cy="6592514"/>
          </a:xfrm>
        </p:spPr>
        <p:txBody>
          <a:bodyPr vert="horz" lIns="91440" tIns="45720" rIns="91440" bIns="45720" rtlCol="0" anchor="t">
            <a:normAutofit/>
          </a:bodyPr>
          <a:lstStyle/>
          <a:p>
            <a:r>
              <a:rPr lang="tr-TR" sz="2500" dirty="0">
                <a:ea typeface="+mn-lt"/>
                <a:cs typeface="+mn-lt"/>
              </a:rPr>
              <a:t>1-GİRİŞ</a:t>
            </a:r>
          </a:p>
          <a:p>
            <a:r>
              <a:rPr lang="tr-TR" sz="2200" dirty="0">
                <a:ea typeface="+mn-lt"/>
                <a:cs typeface="+mn-lt"/>
              </a:rPr>
              <a:t>Ekmek hamurunun pişirilmesi sırasında sıcaklık etkisiyle hava kabarcıkları genleştikçe, ekmeğin gözenekli bir yapı haline geldiği görülür. Ancak öz miktarı yetersiz olan unlara uygun miktarda katkı maddesi ilavesi yapılarak üretilen ekmeklerin raf ömrü uzar, hacmi artar, ekmek içlerinin gözenek yapıları iyileşir, dokuları ve yumuşaklıkları daha iyi olur . Örneğin DATEM maddesi de yapısında yağ bulunduran bir katkı maddesi olup, beyaz ekmek, galeta gibi mayalı hamurlar başta olmak üzere birçok un karışımlarında kullanılmaktadır . Bu yüzden ekmek içi doku dağılımının belirlenmesi, gerek ekmeğin bayatlama süresinin değerlendirilmesinde, gerek ekmek kalitesinin belirlenmesinde kullanılan en önemli parametrelerden biridir.</a:t>
            </a:r>
            <a:br>
              <a:rPr lang="tr-TR" sz="2200" dirty="0">
                <a:ea typeface="+mn-lt"/>
                <a:cs typeface="+mn-lt"/>
              </a:rPr>
            </a:br>
            <a:br>
              <a:rPr lang="tr-TR" sz="2200" dirty="0">
                <a:ea typeface="+mn-lt"/>
                <a:cs typeface="+mn-lt"/>
              </a:rPr>
            </a:br>
            <a:r>
              <a:rPr lang="tr-TR" sz="2200" dirty="0">
                <a:ea typeface="+mn-lt"/>
                <a:cs typeface="+mn-lt"/>
              </a:rPr>
              <a:t>Gelişen görüntü işleme teknikleriyle birlikte ekmek kalite analizlerinin daha ucuz, hızlı ve güvenilir şekilde yapılabilmesi sağlanmaya çalışılmaktadır. Bu sayede birçok görüntü işleme tekniklerinin kullanılmasına imkân sağlanarak ekmek kalitesine yönelik analiz yapmak daha kolay hale gelmektedir. Diğer yandan bir ekmek diliminde yüzlerce gözenek olduğu düşünüldüğünde bu gözeneklerin şekil, sayı, düzen gibi özelliklerinin belirlenmesine yönelik nesnel bir kalite analizi yapılmasında yine görüntü işleme tekniklerine ihtiyaç duyulmaktadır. Ekmek kalitesinin belirlenmesine yönelik literatürde yapılmış değişik çalışmalar vardır.</a:t>
            </a:r>
            <a:br>
              <a:rPr lang="tr-TR" sz="2200" dirty="0">
                <a:ea typeface="+mn-lt"/>
                <a:cs typeface="+mn-lt"/>
              </a:rPr>
            </a:br>
            <a:br>
              <a:rPr lang="tr-TR" sz="2200" dirty="0">
                <a:ea typeface="+mn-lt"/>
                <a:cs typeface="+mn-lt"/>
              </a:rPr>
            </a:br>
            <a:endParaRPr lang="tr-TR" sz="2200" dirty="0">
              <a:cs typeface="Calibri"/>
            </a:endParaRPr>
          </a:p>
        </p:txBody>
      </p:sp>
    </p:spTree>
    <p:extLst>
      <p:ext uri="{BB962C8B-B14F-4D97-AF65-F5344CB8AC3E}">
        <p14:creationId xmlns:p14="http://schemas.microsoft.com/office/powerpoint/2010/main" val="376013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6AEDE6-B367-83FA-4594-73CEA95DA584}"/>
              </a:ext>
            </a:extLst>
          </p:cNvPr>
          <p:cNvSpPr>
            <a:spLocks noGrp="1"/>
          </p:cNvSpPr>
          <p:nvPr>
            <p:ph type="title"/>
          </p:nvPr>
        </p:nvSpPr>
        <p:spPr>
          <a:xfrm>
            <a:off x="14038729" y="1620183"/>
            <a:ext cx="71718" cy="92916"/>
          </a:xfrm>
        </p:spPr>
        <p:txBody>
          <a:bodyPr>
            <a:normAutofit fontScale="90000"/>
          </a:bodyPr>
          <a:lstStyle/>
          <a:p>
            <a:endParaRPr lang="tr-TR"/>
          </a:p>
        </p:txBody>
      </p:sp>
      <p:sp>
        <p:nvSpPr>
          <p:cNvPr id="3" name="İçerik Yer Tutucusu 2">
            <a:extLst>
              <a:ext uri="{FF2B5EF4-FFF2-40B4-BE49-F238E27FC236}">
                <a16:creationId xmlns:a16="http://schemas.microsoft.com/office/drawing/2014/main" id="{2F768FF4-0E8C-5C77-E65B-4256607D0B28}"/>
              </a:ext>
            </a:extLst>
          </p:cNvPr>
          <p:cNvSpPr>
            <a:spLocks noGrp="1"/>
          </p:cNvSpPr>
          <p:nvPr>
            <p:ph idx="1"/>
          </p:nvPr>
        </p:nvSpPr>
        <p:spPr>
          <a:xfrm>
            <a:off x="445995" y="155951"/>
            <a:ext cx="10907805" cy="6021012"/>
          </a:xfrm>
        </p:spPr>
        <p:txBody>
          <a:bodyPr vert="horz" lIns="91440" tIns="45720" rIns="91440" bIns="45720" rtlCol="0" anchor="t">
            <a:normAutofit/>
          </a:bodyPr>
          <a:lstStyle/>
          <a:p>
            <a:r>
              <a:rPr lang="tr-TR" sz="2200" dirty="0">
                <a:ea typeface="+mn-lt"/>
                <a:cs typeface="+mn-lt"/>
              </a:rPr>
              <a:t>2-DENEYSEL METOT</a:t>
            </a:r>
          </a:p>
          <a:p>
            <a:r>
              <a:rPr lang="tr-TR" sz="2200" dirty="0">
                <a:ea typeface="+mn-lt"/>
                <a:cs typeface="+mn-lt"/>
              </a:rPr>
              <a:t>Çalışmada kullanılan ekmek kesit alan görüntüleri doğrudan ekmek yapım yöntemiyle elde edilmiştir . Ekmek hazırlama içeriğine 1 kg un üzerinden, %3 maya, %1,5 tuz, 10 mg/kg alfa-amilaz ve 75 mg/kg </a:t>
            </a:r>
            <a:r>
              <a:rPr lang="tr-TR" sz="2200" dirty="0" err="1">
                <a:ea typeface="+mn-lt"/>
                <a:cs typeface="+mn-lt"/>
              </a:rPr>
              <a:t>askorbik</a:t>
            </a:r>
            <a:r>
              <a:rPr lang="tr-TR" sz="2200" dirty="0">
                <a:ea typeface="+mn-lt"/>
                <a:cs typeface="+mn-lt"/>
              </a:rPr>
              <a:t> asit eklenerek başlanmıştır. Tüm bileşenler bir yoğurucuda uygun kıvamda hamur oluşturuncaya kadar yoğrulmuş ve daha sonra 30°C’de %85 nispi nemde 30 dakika fermantasyona bırakılmıştır. Fermantasyon sonrasında, hamur 10 eşit parçaya bölünerek, parçalar yuvarlandıktan sonra tekrar aynı koşullarda 30 dakika daha fermantasyona bırakılmıştır.</a:t>
            </a:r>
            <a:br>
              <a:rPr lang="tr-TR" sz="2200" dirty="0">
                <a:ea typeface="+mn-lt"/>
                <a:cs typeface="+mn-lt"/>
              </a:rPr>
            </a:br>
            <a:br>
              <a:rPr lang="tr-TR" sz="2200" dirty="0">
                <a:ea typeface="+mn-lt"/>
                <a:cs typeface="+mn-lt"/>
              </a:rPr>
            </a:br>
            <a:r>
              <a:rPr lang="tr-TR" sz="2200" dirty="0">
                <a:ea typeface="+mn-lt"/>
                <a:cs typeface="+mn-lt"/>
              </a:rPr>
              <a:t>Fermantasyon sonunda, silindir şekline getirilmiş hamur parçaları teflon pişirme kaplarında 60 dakika gelişmeye bırakılmış ve 220 °C’de 25 dakika döner tipte bir fırında pişirilmiştir. 4 farklı ekmek dilimi görüntüsü bulunmaktadır.</a:t>
            </a:r>
            <a:endParaRPr lang="tr-TR"/>
          </a:p>
        </p:txBody>
      </p:sp>
      <p:pic>
        <p:nvPicPr>
          <p:cNvPr id="4" name="Resim 4" descr="yiyecek, birkaç içeren bir resim&#10;&#10;Açıklama otomatik olarak oluşturuldu">
            <a:extLst>
              <a:ext uri="{FF2B5EF4-FFF2-40B4-BE49-F238E27FC236}">
                <a16:creationId xmlns:a16="http://schemas.microsoft.com/office/drawing/2014/main" id="{2961AB91-C98E-E0DF-0D9A-79A289C807D0}"/>
              </a:ext>
            </a:extLst>
          </p:cNvPr>
          <p:cNvPicPr>
            <a:picLocks noChangeAspect="1"/>
          </p:cNvPicPr>
          <p:nvPr/>
        </p:nvPicPr>
        <p:blipFill>
          <a:blip r:embed="rId2"/>
          <a:stretch>
            <a:fillRect/>
          </a:stretch>
        </p:blipFill>
        <p:spPr>
          <a:xfrm>
            <a:off x="9542929" y="3920640"/>
            <a:ext cx="2126877" cy="2636218"/>
          </a:xfrm>
          <a:prstGeom prst="rect">
            <a:avLst/>
          </a:prstGeom>
        </p:spPr>
      </p:pic>
    </p:spTree>
    <p:extLst>
      <p:ext uri="{BB962C8B-B14F-4D97-AF65-F5344CB8AC3E}">
        <p14:creationId xmlns:p14="http://schemas.microsoft.com/office/powerpoint/2010/main" val="490804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E2431E-2FB9-7501-D2E6-61CB4CBC91AC}"/>
              </a:ext>
            </a:extLst>
          </p:cNvPr>
          <p:cNvSpPr>
            <a:spLocks noGrp="1"/>
          </p:cNvSpPr>
          <p:nvPr>
            <p:ph type="title"/>
          </p:nvPr>
        </p:nvSpPr>
        <p:spPr>
          <a:xfrm flipH="1">
            <a:off x="13651006" y="1149536"/>
            <a:ext cx="62752" cy="92916"/>
          </a:xfrm>
        </p:spPr>
        <p:txBody>
          <a:bodyPr>
            <a:normAutofit fontScale="90000"/>
          </a:bodyPr>
          <a:lstStyle/>
          <a:p>
            <a:endParaRPr lang="tr-TR"/>
          </a:p>
        </p:txBody>
      </p:sp>
      <p:sp>
        <p:nvSpPr>
          <p:cNvPr id="3" name="İçerik Yer Tutucusu 2">
            <a:extLst>
              <a:ext uri="{FF2B5EF4-FFF2-40B4-BE49-F238E27FC236}">
                <a16:creationId xmlns:a16="http://schemas.microsoft.com/office/drawing/2014/main" id="{C6A3C672-E582-ED8B-DE93-2EB9230A411D}"/>
              </a:ext>
            </a:extLst>
          </p:cNvPr>
          <p:cNvSpPr>
            <a:spLocks noGrp="1"/>
          </p:cNvSpPr>
          <p:nvPr>
            <p:ph idx="1"/>
          </p:nvPr>
        </p:nvSpPr>
        <p:spPr>
          <a:xfrm>
            <a:off x="558053" y="346449"/>
            <a:ext cx="10515600" cy="6177896"/>
          </a:xfrm>
        </p:spPr>
        <p:txBody>
          <a:bodyPr vert="horz" lIns="91440" tIns="45720" rIns="91440" bIns="45720" rtlCol="0" anchor="t">
            <a:normAutofit/>
          </a:bodyPr>
          <a:lstStyle/>
          <a:p>
            <a:r>
              <a:rPr lang="tr-TR" sz="2200" dirty="0">
                <a:ea typeface="+mn-lt"/>
                <a:cs typeface="+mn-lt"/>
              </a:rPr>
              <a:t>Çalışmada 104 farklı ekmek görüntüsü kullanılmış ve bunların 8 tanesi kontrol grubunu oluşturmaktadır. 32 tanesi ise </a:t>
            </a:r>
            <a:r>
              <a:rPr lang="tr-TR" sz="2200" dirty="0" err="1">
                <a:ea typeface="+mn-lt"/>
                <a:cs typeface="+mn-lt"/>
              </a:rPr>
              <a:t>grindamyl</a:t>
            </a:r>
            <a:r>
              <a:rPr lang="tr-TR" sz="2200" dirty="0">
                <a:ea typeface="+mn-lt"/>
                <a:cs typeface="+mn-lt"/>
              </a:rPr>
              <a:t> </a:t>
            </a:r>
            <a:r>
              <a:rPr lang="tr-TR" sz="2200" dirty="0" err="1">
                <a:ea typeface="+mn-lt"/>
                <a:cs typeface="+mn-lt"/>
              </a:rPr>
              <a:t>glikolipaz</a:t>
            </a:r>
            <a:r>
              <a:rPr lang="tr-TR" sz="2200" dirty="0">
                <a:ea typeface="+mn-lt"/>
                <a:cs typeface="+mn-lt"/>
              </a:rPr>
              <a:t> enziminin konsantrasyonlarından oluşmaktadır. Ham ekmek görüntüleri renkli olup bir resimde 4 farklı ekmek görüntüsü yer almaktadır. Öncelikle her bir ekmek görüntüsü ayrı bir görüntü olacak şekilde 104 farklı renkli ekmek görüntüsü elde edilmiştir.</a:t>
            </a:r>
            <a:br>
              <a:rPr lang="tr-TR" sz="2200" dirty="0">
                <a:ea typeface="+mn-lt"/>
                <a:cs typeface="+mn-lt"/>
              </a:rPr>
            </a:br>
            <a:br>
              <a:rPr lang="tr-TR" sz="2200" dirty="0">
                <a:ea typeface="+mn-lt"/>
                <a:cs typeface="+mn-lt"/>
              </a:rPr>
            </a:br>
            <a:r>
              <a:rPr lang="tr-TR" sz="2200" dirty="0">
                <a:ea typeface="+mn-lt"/>
                <a:cs typeface="+mn-lt"/>
              </a:rPr>
              <a:t>Daha sonra elde edilen renkli 104 adet ekmek görüntüsü gri seviye görüntüsüne dönüştürülmüştür. Şekil 2’de örnek bir gri seviye ekmek görüntüsü gösterilmiştir. Diyagram incelendiğinde ekmek gözeneklerinin otomatik bölütlenmesi temelli bir ekmek doku analizi için yapılan işlemler görülmektedir.</a:t>
            </a:r>
            <a:endParaRPr lang="tr-TR" sz="2200">
              <a:ea typeface="+mn-lt"/>
              <a:cs typeface="+mn-lt"/>
            </a:endParaRPr>
          </a:p>
          <a:p>
            <a:endParaRPr lang="tr-TR" sz="2200" dirty="0">
              <a:cs typeface="Calibri"/>
            </a:endParaRPr>
          </a:p>
          <a:p>
            <a:endParaRPr lang="tr-TR" sz="2200" dirty="0">
              <a:cs typeface="Calibri"/>
            </a:endParaRPr>
          </a:p>
          <a:p>
            <a:endParaRPr lang="tr-TR" sz="2200" dirty="0">
              <a:cs typeface="Calibri"/>
            </a:endParaRPr>
          </a:p>
          <a:p>
            <a:endParaRPr lang="tr-TR" sz="2200" dirty="0">
              <a:cs typeface="Calibri"/>
            </a:endParaRPr>
          </a:p>
          <a:p>
            <a:endParaRPr lang="tr-TR" sz="2200" dirty="0">
              <a:cs typeface="Calibri"/>
            </a:endParaRPr>
          </a:p>
        </p:txBody>
      </p:sp>
      <p:pic>
        <p:nvPicPr>
          <p:cNvPr id="4" name="Resim 4" descr="iç mekan, yiyecek içeren bir resim&#10;&#10;Açıklama otomatik olarak oluşturuldu">
            <a:extLst>
              <a:ext uri="{FF2B5EF4-FFF2-40B4-BE49-F238E27FC236}">
                <a16:creationId xmlns:a16="http://schemas.microsoft.com/office/drawing/2014/main" id="{B64C5752-49F6-629D-6193-B2BFB570655E}"/>
              </a:ext>
            </a:extLst>
          </p:cNvPr>
          <p:cNvPicPr>
            <a:picLocks noChangeAspect="1"/>
          </p:cNvPicPr>
          <p:nvPr/>
        </p:nvPicPr>
        <p:blipFill>
          <a:blip r:embed="rId2"/>
          <a:stretch>
            <a:fillRect/>
          </a:stretch>
        </p:blipFill>
        <p:spPr>
          <a:xfrm>
            <a:off x="8971430" y="3427853"/>
            <a:ext cx="2743200" cy="3005470"/>
          </a:xfrm>
          <a:prstGeom prst="rect">
            <a:avLst/>
          </a:prstGeom>
        </p:spPr>
      </p:pic>
    </p:spTree>
    <p:extLst>
      <p:ext uri="{BB962C8B-B14F-4D97-AF65-F5344CB8AC3E}">
        <p14:creationId xmlns:p14="http://schemas.microsoft.com/office/powerpoint/2010/main" val="1192396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0ED4EA-976E-2291-4BF0-703AC1B6EFBB}"/>
              </a:ext>
            </a:extLst>
          </p:cNvPr>
          <p:cNvSpPr>
            <a:spLocks noGrp="1"/>
          </p:cNvSpPr>
          <p:nvPr>
            <p:ph type="title"/>
          </p:nvPr>
        </p:nvSpPr>
        <p:spPr>
          <a:xfrm flipH="1">
            <a:off x="14693153" y="1541743"/>
            <a:ext cx="62752" cy="115327"/>
          </a:xfrm>
        </p:spPr>
        <p:txBody>
          <a:bodyPr>
            <a:normAutofit fontScale="90000"/>
          </a:bodyPr>
          <a:lstStyle/>
          <a:p>
            <a:endParaRPr lang="tr-TR"/>
          </a:p>
        </p:txBody>
      </p:sp>
      <p:sp>
        <p:nvSpPr>
          <p:cNvPr id="3" name="İçerik Yer Tutucusu 2">
            <a:extLst>
              <a:ext uri="{FF2B5EF4-FFF2-40B4-BE49-F238E27FC236}">
                <a16:creationId xmlns:a16="http://schemas.microsoft.com/office/drawing/2014/main" id="{873A3C21-4738-9C0F-69A2-2B0B53D92D5C}"/>
              </a:ext>
            </a:extLst>
          </p:cNvPr>
          <p:cNvSpPr>
            <a:spLocks noGrp="1"/>
          </p:cNvSpPr>
          <p:nvPr>
            <p:ph idx="1"/>
          </p:nvPr>
        </p:nvSpPr>
        <p:spPr>
          <a:xfrm>
            <a:off x="647700" y="268007"/>
            <a:ext cx="10515600" cy="4351338"/>
          </a:xfrm>
        </p:spPr>
        <p:txBody>
          <a:bodyPr vert="horz" lIns="91440" tIns="45720" rIns="91440" bIns="45720" rtlCol="0" anchor="t">
            <a:normAutofit/>
          </a:bodyPr>
          <a:lstStyle/>
          <a:p>
            <a:r>
              <a:rPr lang="tr-TR" sz="2200" dirty="0">
                <a:ea typeface="+mn-lt"/>
                <a:cs typeface="+mn-lt"/>
              </a:rPr>
              <a:t>Histogram germe işlemi sonucunda sol alttaki şekilde görüldüğü üzere karşıtlığı iyileştirilmiş görüntüde gözeneklerin belirginliği yer alan gri seviye görüntüsüne göre artmaktadır. Sağ alttaki ise histogram germe işlemi sonucunda oluşan görüntü histogramı gösterilmiştir.</a:t>
            </a:r>
            <a:br>
              <a:rPr lang="tr-TR" sz="2200" dirty="0">
                <a:ea typeface="+mn-lt"/>
                <a:cs typeface="+mn-lt"/>
              </a:rPr>
            </a:br>
            <a:endParaRPr lang="tr-TR" sz="2200" dirty="0">
              <a:ea typeface="+mn-lt"/>
              <a:cs typeface="+mn-lt"/>
            </a:endParaRPr>
          </a:p>
        </p:txBody>
      </p:sp>
      <p:pic>
        <p:nvPicPr>
          <p:cNvPr id="4" name="Resim 4" descr="iç mekan, ekmek içeren bir resim&#10;&#10;Açıklama otomatik olarak oluşturuldu">
            <a:extLst>
              <a:ext uri="{FF2B5EF4-FFF2-40B4-BE49-F238E27FC236}">
                <a16:creationId xmlns:a16="http://schemas.microsoft.com/office/drawing/2014/main" id="{5B27D783-077C-279F-1C19-0ED508EF0AF8}"/>
              </a:ext>
            </a:extLst>
          </p:cNvPr>
          <p:cNvPicPr>
            <a:picLocks noChangeAspect="1"/>
          </p:cNvPicPr>
          <p:nvPr/>
        </p:nvPicPr>
        <p:blipFill>
          <a:blip r:embed="rId2"/>
          <a:stretch>
            <a:fillRect/>
          </a:stretch>
        </p:blipFill>
        <p:spPr>
          <a:xfrm>
            <a:off x="1620372" y="1918806"/>
            <a:ext cx="3886199" cy="4342681"/>
          </a:xfrm>
          <a:prstGeom prst="rect">
            <a:avLst/>
          </a:prstGeom>
        </p:spPr>
      </p:pic>
      <p:pic>
        <p:nvPicPr>
          <p:cNvPr id="5" name="Resim 5">
            <a:extLst>
              <a:ext uri="{FF2B5EF4-FFF2-40B4-BE49-F238E27FC236}">
                <a16:creationId xmlns:a16="http://schemas.microsoft.com/office/drawing/2014/main" id="{E32F61A5-12EF-9590-7827-8D1138137DF6}"/>
              </a:ext>
            </a:extLst>
          </p:cNvPr>
          <p:cNvPicPr>
            <a:picLocks noChangeAspect="1"/>
          </p:cNvPicPr>
          <p:nvPr/>
        </p:nvPicPr>
        <p:blipFill>
          <a:blip r:embed="rId3"/>
          <a:stretch>
            <a:fillRect/>
          </a:stretch>
        </p:blipFill>
        <p:spPr>
          <a:xfrm>
            <a:off x="6438900" y="1600950"/>
            <a:ext cx="5354170" cy="4955983"/>
          </a:xfrm>
          <a:prstGeom prst="rect">
            <a:avLst/>
          </a:prstGeom>
        </p:spPr>
      </p:pic>
    </p:spTree>
    <p:extLst>
      <p:ext uri="{BB962C8B-B14F-4D97-AF65-F5344CB8AC3E}">
        <p14:creationId xmlns:p14="http://schemas.microsoft.com/office/powerpoint/2010/main" val="2915276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C11FEF-E15E-5962-1950-DB5784614F55}"/>
              </a:ext>
            </a:extLst>
          </p:cNvPr>
          <p:cNvSpPr>
            <a:spLocks noGrp="1"/>
          </p:cNvSpPr>
          <p:nvPr>
            <p:ph type="title"/>
          </p:nvPr>
        </p:nvSpPr>
        <p:spPr>
          <a:xfrm flipH="1">
            <a:off x="14603506" y="1552948"/>
            <a:ext cx="62752" cy="160151"/>
          </a:xfrm>
        </p:spPr>
        <p:txBody>
          <a:bodyPr>
            <a:normAutofit fontScale="90000"/>
          </a:bodyPr>
          <a:lstStyle/>
          <a:p>
            <a:endParaRPr lang="tr-TR"/>
          </a:p>
        </p:txBody>
      </p:sp>
      <p:sp>
        <p:nvSpPr>
          <p:cNvPr id="3" name="İçerik Yer Tutucusu 2">
            <a:extLst>
              <a:ext uri="{FF2B5EF4-FFF2-40B4-BE49-F238E27FC236}">
                <a16:creationId xmlns:a16="http://schemas.microsoft.com/office/drawing/2014/main" id="{D16D8409-D072-BCC1-34C8-F4D936F7EAFE}"/>
              </a:ext>
            </a:extLst>
          </p:cNvPr>
          <p:cNvSpPr>
            <a:spLocks noGrp="1"/>
          </p:cNvSpPr>
          <p:nvPr>
            <p:ph idx="1"/>
          </p:nvPr>
        </p:nvSpPr>
        <p:spPr>
          <a:xfrm>
            <a:off x="502024" y="335242"/>
            <a:ext cx="10515600" cy="6200309"/>
          </a:xfrm>
        </p:spPr>
        <p:txBody>
          <a:bodyPr vert="horz" lIns="91440" tIns="45720" rIns="91440" bIns="45720" rtlCol="0" anchor="t">
            <a:normAutofit/>
          </a:bodyPr>
          <a:lstStyle/>
          <a:p>
            <a:r>
              <a:rPr lang="tr-TR" sz="2200" dirty="0">
                <a:ea typeface="+mn-lt"/>
                <a:cs typeface="+mn-lt"/>
              </a:rPr>
              <a:t>Burada     değişkenleri sınıf yoğunlukları              değişkeleri her bir sınıfın ağırlıklı ortalamalarını,       ise resmin ortalamasını ifade etmektedir.</a:t>
            </a:r>
          </a:p>
          <a:p>
            <a:endParaRPr lang="tr-TR" sz="2200" dirty="0">
              <a:ea typeface="+mn-lt"/>
              <a:cs typeface="+mn-lt"/>
            </a:endParaRPr>
          </a:p>
          <a:p>
            <a:endParaRPr lang="tr-TR" sz="2200" dirty="0">
              <a:ea typeface="+mn-lt"/>
              <a:cs typeface="+mn-lt"/>
            </a:endParaRPr>
          </a:p>
          <a:p>
            <a:endParaRPr lang="tr-TR" sz="2200" dirty="0">
              <a:ea typeface="+mn-lt"/>
              <a:cs typeface="+mn-lt"/>
            </a:endParaRPr>
          </a:p>
          <a:p>
            <a:br>
              <a:rPr lang="tr-TR" sz="2200" dirty="0">
                <a:ea typeface="+mn-lt"/>
                <a:cs typeface="+mn-lt"/>
              </a:rPr>
            </a:br>
            <a:br>
              <a:rPr lang="tr-TR" sz="2200" dirty="0">
                <a:ea typeface="+mn-lt"/>
                <a:cs typeface="+mn-lt"/>
              </a:rPr>
            </a:br>
            <a:r>
              <a:rPr lang="tr-TR" sz="2200" dirty="0">
                <a:ea typeface="+mn-lt"/>
                <a:cs typeface="+mn-lt"/>
              </a:rPr>
              <a:t>Burada        tonunun gelme olasılığı            ise i. renk </a:t>
            </a:r>
            <a:r>
              <a:rPr lang="tr-TR" sz="2200" dirty="0" err="1">
                <a:ea typeface="+mn-lt"/>
                <a:cs typeface="+mn-lt"/>
              </a:rPr>
              <a:t>seviyesiyedir</a:t>
            </a:r>
            <a:r>
              <a:rPr lang="tr-TR" sz="2200" dirty="0">
                <a:ea typeface="+mn-lt"/>
                <a:cs typeface="+mn-lt"/>
              </a:rPr>
              <a:t>.</a:t>
            </a:r>
          </a:p>
          <a:p>
            <a:r>
              <a:rPr lang="tr-TR" sz="2200" dirty="0">
                <a:ea typeface="+mn-lt"/>
                <a:cs typeface="+mn-lt"/>
              </a:rPr>
              <a:t>Resmin ortalaması;</a:t>
            </a:r>
          </a:p>
          <a:p>
            <a:endParaRPr lang="tr-TR" sz="2200" dirty="0">
              <a:ea typeface="+mn-lt"/>
              <a:cs typeface="+mn-lt"/>
            </a:endParaRPr>
          </a:p>
          <a:p>
            <a:endParaRPr lang="tr-TR" sz="2200" dirty="0">
              <a:ea typeface="+mn-lt"/>
              <a:cs typeface="+mn-lt"/>
            </a:endParaRPr>
          </a:p>
          <a:p>
            <a:endParaRPr lang="tr-TR" sz="2200" dirty="0">
              <a:ea typeface="+mn-lt"/>
              <a:cs typeface="+mn-lt"/>
            </a:endParaRPr>
          </a:p>
          <a:p>
            <a:br>
              <a:rPr lang="tr-TR" sz="2200" dirty="0">
                <a:ea typeface="+mn-lt"/>
                <a:cs typeface="+mn-lt"/>
              </a:rPr>
            </a:br>
            <a:br>
              <a:rPr lang="tr-TR" sz="2200" dirty="0">
                <a:ea typeface="+mn-lt"/>
                <a:cs typeface="+mn-lt"/>
              </a:rPr>
            </a:br>
            <a:endParaRPr lang="tr-TR" sz="2200">
              <a:cs typeface="Calibri"/>
            </a:endParaRPr>
          </a:p>
        </p:txBody>
      </p:sp>
      <p:pic>
        <p:nvPicPr>
          <p:cNvPr id="4" name="Resim 4">
            <a:extLst>
              <a:ext uri="{FF2B5EF4-FFF2-40B4-BE49-F238E27FC236}">
                <a16:creationId xmlns:a16="http://schemas.microsoft.com/office/drawing/2014/main" id="{30745ED3-7300-AC5E-5576-373DB51D1FB0}"/>
              </a:ext>
            </a:extLst>
          </p:cNvPr>
          <p:cNvPicPr>
            <a:picLocks noChangeAspect="1"/>
          </p:cNvPicPr>
          <p:nvPr/>
        </p:nvPicPr>
        <p:blipFill>
          <a:blip r:embed="rId2"/>
          <a:stretch>
            <a:fillRect/>
          </a:stretch>
        </p:blipFill>
        <p:spPr>
          <a:xfrm>
            <a:off x="2429435" y="661987"/>
            <a:ext cx="452717" cy="401731"/>
          </a:xfrm>
          <a:prstGeom prst="rect">
            <a:avLst/>
          </a:prstGeom>
        </p:spPr>
      </p:pic>
      <p:pic>
        <p:nvPicPr>
          <p:cNvPr id="5" name="Resim 5">
            <a:extLst>
              <a:ext uri="{FF2B5EF4-FFF2-40B4-BE49-F238E27FC236}">
                <a16:creationId xmlns:a16="http://schemas.microsoft.com/office/drawing/2014/main" id="{41848B5C-3F1B-9C4E-DCA0-8B1820911CF2}"/>
              </a:ext>
            </a:extLst>
          </p:cNvPr>
          <p:cNvPicPr>
            <a:picLocks noChangeAspect="1"/>
          </p:cNvPicPr>
          <p:nvPr/>
        </p:nvPicPr>
        <p:blipFill>
          <a:blip r:embed="rId3"/>
          <a:stretch>
            <a:fillRect/>
          </a:stretch>
        </p:blipFill>
        <p:spPr>
          <a:xfrm>
            <a:off x="1654269" y="331974"/>
            <a:ext cx="310963" cy="333375"/>
          </a:xfrm>
          <a:prstGeom prst="rect">
            <a:avLst/>
          </a:prstGeom>
        </p:spPr>
      </p:pic>
      <p:pic>
        <p:nvPicPr>
          <p:cNvPr id="7" name="Resim 7">
            <a:extLst>
              <a:ext uri="{FF2B5EF4-FFF2-40B4-BE49-F238E27FC236}">
                <a16:creationId xmlns:a16="http://schemas.microsoft.com/office/drawing/2014/main" id="{317C4139-1344-701C-ACEE-1174A705924F}"/>
              </a:ext>
            </a:extLst>
          </p:cNvPr>
          <p:cNvPicPr>
            <a:picLocks noChangeAspect="1"/>
          </p:cNvPicPr>
          <p:nvPr/>
        </p:nvPicPr>
        <p:blipFill>
          <a:blip r:embed="rId4"/>
          <a:stretch>
            <a:fillRect/>
          </a:stretch>
        </p:blipFill>
        <p:spPr>
          <a:xfrm>
            <a:off x="5354731" y="378759"/>
            <a:ext cx="742950" cy="228600"/>
          </a:xfrm>
          <a:prstGeom prst="rect">
            <a:avLst/>
          </a:prstGeom>
        </p:spPr>
      </p:pic>
      <p:pic>
        <p:nvPicPr>
          <p:cNvPr id="8" name="Resim 8" descr="metin, portakal içeren bir resim&#10;&#10;Açıklama otomatik olarak oluşturuldu">
            <a:extLst>
              <a:ext uri="{FF2B5EF4-FFF2-40B4-BE49-F238E27FC236}">
                <a16:creationId xmlns:a16="http://schemas.microsoft.com/office/drawing/2014/main" id="{9AE7A066-5D0C-1C1D-C43D-AEF35EC616EB}"/>
              </a:ext>
            </a:extLst>
          </p:cNvPr>
          <p:cNvPicPr>
            <a:picLocks noChangeAspect="1"/>
          </p:cNvPicPr>
          <p:nvPr/>
        </p:nvPicPr>
        <p:blipFill>
          <a:blip r:embed="rId5"/>
          <a:stretch>
            <a:fillRect/>
          </a:stretch>
        </p:blipFill>
        <p:spPr>
          <a:xfrm>
            <a:off x="746312" y="1203512"/>
            <a:ext cx="4009464" cy="1010770"/>
          </a:xfrm>
          <a:prstGeom prst="rect">
            <a:avLst/>
          </a:prstGeom>
        </p:spPr>
      </p:pic>
      <p:pic>
        <p:nvPicPr>
          <p:cNvPr id="10" name="Resim 10">
            <a:extLst>
              <a:ext uri="{FF2B5EF4-FFF2-40B4-BE49-F238E27FC236}">
                <a16:creationId xmlns:a16="http://schemas.microsoft.com/office/drawing/2014/main" id="{02683FF7-C2EF-C688-5B12-4832221588D2}"/>
              </a:ext>
            </a:extLst>
          </p:cNvPr>
          <p:cNvPicPr>
            <a:picLocks noChangeAspect="1"/>
          </p:cNvPicPr>
          <p:nvPr/>
        </p:nvPicPr>
        <p:blipFill>
          <a:blip r:embed="rId6"/>
          <a:stretch>
            <a:fillRect/>
          </a:stretch>
        </p:blipFill>
        <p:spPr>
          <a:xfrm>
            <a:off x="1610564" y="3069570"/>
            <a:ext cx="510427" cy="225798"/>
          </a:xfrm>
          <a:prstGeom prst="rect">
            <a:avLst/>
          </a:prstGeom>
        </p:spPr>
      </p:pic>
      <p:pic>
        <p:nvPicPr>
          <p:cNvPr id="11" name="Resim 11">
            <a:extLst>
              <a:ext uri="{FF2B5EF4-FFF2-40B4-BE49-F238E27FC236}">
                <a16:creationId xmlns:a16="http://schemas.microsoft.com/office/drawing/2014/main" id="{178A42A1-18F2-3260-A2CF-742E159EA676}"/>
              </a:ext>
            </a:extLst>
          </p:cNvPr>
          <p:cNvPicPr>
            <a:picLocks noChangeAspect="1"/>
          </p:cNvPicPr>
          <p:nvPr/>
        </p:nvPicPr>
        <p:blipFill>
          <a:blip r:embed="rId7"/>
          <a:stretch>
            <a:fillRect/>
          </a:stretch>
        </p:blipFill>
        <p:spPr>
          <a:xfrm>
            <a:off x="4842342" y="3069572"/>
            <a:ext cx="557492" cy="304239"/>
          </a:xfrm>
          <a:prstGeom prst="rect">
            <a:avLst/>
          </a:prstGeom>
        </p:spPr>
      </p:pic>
      <p:pic>
        <p:nvPicPr>
          <p:cNvPr id="12" name="Resim 12" descr="metin içeren bir resim&#10;&#10;Açıklama otomatik olarak oluşturuldu">
            <a:extLst>
              <a:ext uri="{FF2B5EF4-FFF2-40B4-BE49-F238E27FC236}">
                <a16:creationId xmlns:a16="http://schemas.microsoft.com/office/drawing/2014/main" id="{BB1A751C-D6A3-0D98-4DE4-ADCF75B092A8}"/>
              </a:ext>
            </a:extLst>
          </p:cNvPr>
          <p:cNvPicPr>
            <a:picLocks noChangeAspect="1"/>
          </p:cNvPicPr>
          <p:nvPr/>
        </p:nvPicPr>
        <p:blipFill>
          <a:blip r:embed="rId8"/>
          <a:stretch>
            <a:fillRect/>
          </a:stretch>
        </p:blipFill>
        <p:spPr>
          <a:xfrm>
            <a:off x="742950" y="3522289"/>
            <a:ext cx="2951628" cy="1572745"/>
          </a:xfrm>
          <a:prstGeom prst="rect">
            <a:avLst/>
          </a:prstGeom>
        </p:spPr>
      </p:pic>
      <p:pic>
        <p:nvPicPr>
          <p:cNvPr id="16" name="Resim 16" descr="metin içeren bir resim&#10;&#10;Açıklama otomatik olarak oluşturuldu">
            <a:extLst>
              <a:ext uri="{FF2B5EF4-FFF2-40B4-BE49-F238E27FC236}">
                <a16:creationId xmlns:a16="http://schemas.microsoft.com/office/drawing/2014/main" id="{61AEFF56-32DB-B525-AF79-5516A49B47D1}"/>
              </a:ext>
            </a:extLst>
          </p:cNvPr>
          <p:cNvPicPr>
            <a:picLocks noChangeAspect="1"/>
          </p:cNvPicPr>
          <p:nvPr/>
        </p:nvPicPr>
        <p:blipFill>
          <a:blip r:embed="rId9"/>
          <a:stretch>
            <a:fillRect/>
          </a:stretch>
        </p:blipFill>
        <p:spPr>
          <a:xfrm>
            <a:off x="8635253" y="2562617"/>
            <a:ext cx="2743200" cy="2920589"/>
          </a:xfrm>
          <a:prstGeom prst="rect">
            <a:avLst/>
          </a:prstGeom>
        </p:spPr>
      </p:pic>
      <p:pic>
        <p:nvPicPr>
          <p:cNvPr id="17" name="Resim 17">
            <a:extLst>
              <a:ext uri="{FF2B5EF4-FFF2-40B4-BE49-F238E27FC236}">
                <a16:creationId xmlns:a16="http://schemas.microsoft.com/office/drawing/2014/main" id="{D601056F-8523-620F-842F-DB9067CFABCC}"/>
              </a:ext>
            </a:extLst>
          </p:cNvPr>
          <p:cNvPicPr>
            <a:picLocks noChangeAspect="1"/>
          </p:cNvPicPr>
          <p:nvPr/>
        </p:nvPicPr>
        <p:blipFill>
          <a:blip r:embed="rId10"/>
          <a:stretch>
            <a:fillRect/>
          </a:stretch>
        </p:blipFill>
        <p:spPr>
          <a:xfrm>
            <a:off x="8716215" y="5549433"/>
            <a:ext cx="2581275" cy="219075"/>
          </a:xfrm>
          <a:prstGeom prst="rect">
            <a:avLst/>
          </a:prstGeom>
        </p:spPr>
      </p:pic>
    </p:spTree>
    <p:extLst>
      <p:ext uri="{BB962C8B-B14F-4D97-AF65-F5344CB8AC3E}">
        <p14:creationId xmlns:p14="http://schemas.microsoft.com/office/powerpoint/2010/main" val="786880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6343C7-A388-3672-F660-23C6BF27D1ED}"/>
              </a:ext>
            </a:extLst>
          </p:cNvPr>
          <p:cNvSpPr>
            <a:spLocks noGrp="1"/>
          </p:cNvSpPr>
          <p:nvPr>
            <p:ph type="title"/>
          </p:nvPr>
        </p:nvSpPr>
        <p:spPr>
          <a:xfrm flipH="1">
            <a:off x="14901582" y="1171948"/>
            <a:ext cx="85164" cy="395474"/>
          </a:xfrm>
        </p:spPr>
        <p:txBody>
          <a:bodyPr>
            <a:normAutofit fontScale="90000"/>
          </a:bodyPr>
          <a:lstStyle/>
          <a:p>
            <a:endParaRPr lang="tr-TR"/>
          </a:p>
        </p:txBody>
      </p:sp>
      <p:sp>
        <p:nvSpPr>
          <p:cNvPr id="3" name="İçerik Yer Tutucusu 2">
            <a:extLst>
              <a:ext uri="{FF2B5EF4-FFF2-40B4-BE49-F238E27FC236}">
                <a16:creationId xmlns:a16="http://schemas.microsoft.com/office/drawing/2014/main" id="{50B2D2FA-BAE7-5C41-64E8-473D25E1BF8A}"/>
              </a:ext>
            </a:extLst>
          </p:cNvPr>
          <p:cNvSpPr>
            <a:spLocks noGrp="1"/>
          </p:cNvSpPr>
          <p:nvPr>
            <p:ph idx="1"/>
          </p:nvPr>
        </p:nvSpPr>
        <p:spPr>
          <a:xfrm>
            <a:off x="838200" y="189567"/>
            <a:ext cx="10515600" cy="5987396"/>
          </a:xfrm>
        </p:spPr>
        <p:txBody>
          <a:bodyPr vert="horz" lIns="91440" tIns="45720" rIns="91440" bIns="45720" rtlCol="0" anchor="t">
            <a:normAutofit/>
          </a:bodyPr>
          <a:lstStyle/>
          <a:p>
            <a:pPr marL="0" indent="0">
              <a:buNone/>
            </a:pPr>
            <a:r>
              <a:rPr lang="tr-TR" dirty="0">
                <a:ea typeface="+mn-lt"/>
                <a:cs typeface="+mn-lt"/>
              </a:rPr>
              <a:t> Gözenek içleri doldurulmuş ve en büyük bağlı bileşen yöntemi kullanılarak bölütlenmiş ekmek yüzey görüntüsü gösterilmektedir. Böylelikle ekmek dokusu arka plandan ayırt edilmiştir.</a:t>
            </a:r>
            <a:endParaRPr lang="tr-TR" dirty="0"/>
          </a:p>
          <a:p>
            <a:endParaRPr lang="tr-TR" dirty="0">
              <a:cs typeface="Calibri"/>
            </a:endParaRPr>
          </a:p>
        </p:txBody>
      </p:sp>
      <p:pic>
        <p:nvPicPr>
          <p:cNvPr id="4" name="Resim 4" descr="mağara içeren bir resim&#10;&#10;Açıklama otomatik olarak oluşturuldu">
            <a:extLst>
              <a:ext uri="{FF2B5EF4-FFF2-40B4-BE49-F238E27FC236}">
                <a16:creationId xmlns:a16="http://schemas.microsoft.com/office/drawing/2014/main" id="{229D2333-E043-5484-66B3-6712210A756D}"/>
              </a:ext>
            </a:extLst>
          </p:cNvPr>
          <p:cNvPicPr>
            <a:picLocks noChangeAspect="1"/>
          </p:cNvPicPr>
          <p:nvPr/>
        </p:nvPicPr>
        <p:blipFill>
          <a:blip r:embed="rId2"/>
          <a:stretch>
            <a:fillRect/>
          </a:stretch>
        </p:blipFill>
        <p:spPr>
          <a:xfrm>
            <a:off x="1351429" y="1821107"/>
            <a:ext cx="3236258" cy="3630403"/>
          </a:xfrm>
          <a:prstGeom prst="rect">
            <a:avLst/>
          </a:prstGeom>
        </p:spPr>
      </p:pic>
      <p:pic>
        <p:nvPicPr>
          <p:cNvPr id="5" name="Resim 5">
            <a:extLst>
              <a:ext uri="{FF2B5EF4-FFF2-40B4-BE49-F238E27FC236}">
                <a16:creationId xmlns:a16="http://schemas.microsoft.com/office/drawing/2014/main" id="{A4895D49-E7D2-41CB-F7B1-B94E8D6C7AE2}"/>
              </a:ext>
            </a:extLst>
          </p:cNvPr>
          <p:cNvPicPr>
            <a:picLocks noChangeAspect="1"/>
          </p:cNvPicPr>
          <p:nvPr/>
        </p:nvPicPr>
        <p:blipFill>
          <a:blip r:embed="rId3"/>
          <a:stretch>
            <a:fillRect/>
          </a:stretch>
        </p:blipFill>
        <p:spPr>
          <a:xfrm>
            <a:off x="1350028" y="5563721"/>
            <a:ext cx="2409825" cy="190500"/>
          </a:xfrm>
          <a:prstGeom prst="rect">
            <a:avLst/>
          </a:prstGeom>
        </p:spPr>
      </p:pic>
      <p:pic>
        <p:nvPicPr>
          <p:cNvPr id="6" name="Resim 6" descr="metin içeren bir resim&#10;&#10;Açıklama otomatik olarak oluşturuldu">
            <a:extLst>
              <a:ext uri="{FF2B5EF4-FFF2-40B4-BE49-F238E27FC236}">
                <a16:creationId xmlns:a16="http://schemas.microsoft.com/office/drawing/2014/main" id="{66F49E7E-C7D9-29A6-70DE-2BC0C686C52F}"/>
              </a:ext>
            </a:extLst>
          </p:cNvPr>
          <p:cNvPicPr>
            <a:picLocks noChangeAspect="1"/>
          </p:cNvPicPr>
          <p:nvPr/>
        </p:nvPicPr>
        <p:blipFill>
          <a:blip r:embed="rId4"/>
          <a:stretch>
            <a:fillRect/>
          </a:stretch>
        </p:blipFill>
        <p:spPr>
          <a:xfrm>
            <a:off x="7469841" y="1819772"/>
            <a:ext cx="3101788" cy="3610661"/>
          </a:xfrm>
          <a:prstGeom prst="rect">
            <a:avLst/>
          </a:prstGeom>
        </p:spPr>
      </p:pic>
      <p:pic>
        <p:nvPicPr>
          <p:cNvPr id="7" name="Resim 7">
            <a:extLst>
              <a:ext uri="{FF2B5EF4-FFF2-40B4-BE49-F238E27FC236}">
                <a16:creationId xmlns:a16="http://schemas.microsoft.com/office/drawing/2014/main" id="{A5B50629-68A0-CC41-D038-87B600954EEC}"/>
              </a:ext>
            </a:extLst>
          </p:cNvPr>
          <p:cNvPicPr>
            <a:picLocks noChangeAspect="1"/>
          </p:cNvPicPr>
          <p:nvPr/>
        </p:nvPicPr>
        <p:blipFill>
          <a:blip r:embed="rId5"/>
          <a:stretch>
            <a:fillRect/>
          </a:stretch>
        </p:blipFill>
        <p:spPr>
          <a:xfrm>
            <a:off x="7592483" y="5566390"/>
            <a:ext cx="2743200" cy="191386"/>
          </a:xfrm>
          <a:prstGeom prst="rect">
            <a:avLst/>
          </a:prstGeom>
        </p:spPr>
      </p:pic>
    </p:spTree>
    <p:extLst>
      <p:ext uri="{BB962C8B-B14F-4D97-AF65-F5344CB8AC3E}">
        <p14:creationId xmlns:p14="http://schemas.microsoft.com/office/powerpoint/2010/main" val="1998962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E110C5-2241-3C62-6684-E1CA25D59CF0}"/>
              </a:ext>
            </a:extLst>
          </p:cNvPr>
          <p:cNvSpPr>
            <a:spLocks noGrp="1"/>
          </p:cNvSpPr>
          <p:nvPr>
            <p:ph type="title"/>
          </p:nvPr>
        </p:nvSpPr>
        <p:spPr>
          <a:xfrm>
            <a:off x="14094758" y="959037"/>
            <a:ext cx="183777" cy="709239"/>
          </a:xfrm>
        </p:spPr>
        <p:txBody>
          <a:bodyPr/>
          <a:lstStyle/>
          <a:p>
            <a:endParaRPr lang="tr-TR"/>
          </a:p>
        </p:txBody>
      </p:sp>
      <p:sp>
        <p:nvSpPr>
          <p:cNvPr id="3" name="İçerik Yer Tutucusu 2">
            <a:extLst>
              <a:ext uri="{FF2B5EF4-FFF2-40B4-BE49-F238E27FC236}">
                <a16:creationId xmlns:a16="http://schemas.microsoft.com/office/drawing/2014/main" id="{65258212-7DD2-3E90-EAC4-754586587577}"/>
              </a:ext>
            </a:extLst>
          </p:cNvPr>
          <p:cNvSpPr>
            <a:spLocks noGrp="1"/>
          </p:cNvSpPr>
          <p:nvPr>
            <p:ph idx="1"/>
          </p:nvPr>
        </p:nvSpPr>
        <p:spPr>
          <a:xfrm>
            <a:off x="558053" y="268630"/>
            <a:ext cx="10515600" cy="6446837"/>
          </a:xfrm>
        </p:spPr>
        <p:txBody>
          <a:bodyPr vert="horz" lIns="91440" tIns="45720" rIns="91440" bIns="45720" rtlCol="0" anchor="t">
            <a:normAutofit/>
          </a:bodyPr>
          <a:lstStyle/>
          <a:p>
            <a:r>
              <a:rPr lang="tr-TR" sz="2200" dirty="0">
                <a:ea typeface="+mn-lt"/>
                <a:cs typeface="+mn-lt"/>
              </a:rPr>
              <a:t>BAĞLANTILI BİLEŞEN ETİKETLEME</a:t>
            </a:r>
          </a:p>
          <a:p>
            <a:r>
              <a:rPr lang="tr-TR" sz="2200" dirty="0">
                <a:ea typeface="+mn-lt"/>
                <a:cs typeface="+mn-lt"/>
              </a:rPr>
              <a:t>İkili görüntü haline gelen bölütlenmiş gözenek görüntülerine Bağlantılı Bileşen Etiketleme (BBE) yöntemi uygulanmıştır. BBE siyah-beyaz görüntüler üzerine uygulanmakta olup birbiri ile 4’lü ya da 8’li komşuluğa sahip piksellerin bir grup içerisinde toplanmasını sağlayan bir işlemdir. Bu gruplama sonucunda, resim üzerindeki her bir grup bir nesneyi temsil edecek şekilde numaralandırılmaktadır. Yöntem ile görüntü üzerindeki tüm pikseller taranarak her piksele, aşağıdaki algoritma uygulanmaktadır:</a:t>
            </a:r>
            <a:endParaRPr lang="tr-TR" dirty="0">
              <a:cs typeface="Calibri" panose="020F0502020204030204"/>
            </a:endParaRPr>
          </a:p>
          <a:p>
            <a:r>
              <a:rPr lang="tr-TR" sz="2200" dirty="0">
                <a:ea typeface="+mn-lt"/>
                <a:cs typeface="+mn-lt"/>
              </a:rPr>
              <a:t> { Piksel Siyaha eşit değilse </a:t>
            </a:r>
          </a:p>
          <a:p>
            <a:r>
              <a:rPr lang="tr-TR" sz="2200" dirty="0">
                <a:ea typeface="+mn-lt"/>
                <a:cs typeface="+mn-lt"/>
              </a:rPr>
              <a:t>-Pikselin Tüm komşularına bak (8’li komşuluk için) </a:t>
            </a:r>
          </a:p>
          <a:p>
            <a:r>
              <a:rPr lang="tr-TR" sz="2200" dirty="0">
                <a:ea typeface="+mn-lt"/>
                <a:cs typeface="+mn-lt"/>
              </a:rPr>
              <a:t>-Tüm komşular siyah veya beyaz ise bu yeni bir pikseldir bu piksele yeni bir değer ata, diğer piksele geç </a:t>
            </a:r>
          </a:p>
          <a:p>
            <a:r>
              <a:rPr lang="tr-TR" sz="2200" dirty="0">
                <a:ea typeface="+mn-lt"/>
                <a:cs typeface="+mn-lt"/>
              </a:rPr>
              <a:t>-Komşu piksellerden herhangi biri siyah ya da beyaz piksel ise bir önceki etiket numarasına bu pikseli kaydet }</a:t>
            </a:r>
            <a:endParaRPr lang="tr-TR" sz="2200" dirty="0">
              <a:cs typeface="Calibri"/>
            </a:endParaRPr>
          </a:p>
        </p:txBody>
      </p:sp>
    </p:spTree>
    <p:extLst>
      <p:ext uri="{BB962C8B-B14F-4D97-AF65-F5344CB8AC3E}">
        <p14:creationId xmlns:p14="http://schemas.microsoft.com/office/powerpoint/2010/main" val="3593533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994015-F33C-09C7-DDA3-1B1810E21689}"/>
              </a:ext>
            </a:extLst>
          </p:cNvPr>
          <p:cNvSpPr>
            <a:spLocks noGrp="1"/>
          </p:cNvSpPr>
          <p:nvPr>
            <p:ph type="title"/>
          </p:nvPr>
        </p:nvSpPr>
        <p:spPr>
          <a:xfrm>
            <a:off x="14330082" y="835772"/>
            <a:ext cx="2828365" cy="529946"/>
          </a:xfrm>
        </p:spPr>
        <p:txBody>
          <a:bodyPr>
            <a:normAutofit fontScale="90000"/>
          </a:bodyPr>
          <a:lstStyle/>
          <a:p>
            <a:endParaRPr lang="tr-TR"/>
          </a:p>
        </p:txBody>
      </p:sp>
      <p:sp>
        <p:nvSpPr>
          <p:cNvPr id="3" name="İçerik Yer Tutucusu 2">
            <a:extLst>
              <a:ext uri="{FF2B5EF4-FFF2-40B4-BE49-F238E27FC236}">
                <a16:creationId xmlns:a16="http://schemas.microsoft.com/office/drawing/2014/main" id="{0FA5DD55-9CFA-4755-6AED-F5B28E5E776D}"/>
              </a:ext>
            </a:extLst>
          </p:cNvPr>
          <p:cNvSpPr>
            <a:spLocks noGrp="1"/>
          </p:cNvSpPr>
          <p:nvPr>
            <p:ph idx="1"/>
          </p:nvPr>
        </p:nvSpPr>
        <p:spPr>
          <a:xfrm>
            <a:off x="546847" y="43890"/>
            <a:ext cx="10515600" cy="6563254"/>
          </a:xfrm>
        </p:spPr>
        <p:txBody>
          <a:bodyPr vert="horz" lIns="91440" tIns="45720" rIns="91440" bIns="45720" rtlCol="0" anchor="t">
            <a:noAutofit/>
          </a:bodyPr>
          <a:lstStyle/>
          <a:p>
            <a:r>
              <a:rPr lang="tr-TR" sz="2200" dirty="0">
                <a:ea typeface="+mn-lt"/>
                <a:cs typeface="+mn-lt"/>
              </a:rPr>
              <a:t>Çalışmada ayrıca Matlab GUI arayüz programı kullanılarak, ekmek doku/gözenek bölütleme ve gözeneklere ait sayısal verilerin elde edilmesine yönelik bir ara yüz programı oluşturulmuştur. Programın giriş penceresinde yer alan görüntü yükle ikonundan ham ekmek görüntüleri </a:t>
            </a:r>
            <a:r>
              <a:rPr lang="tr-TR" sz="2200" dirty="0" err="1">
                <a:ea typeface="+mn-lt"/>
                <a:cs typeface="+mn-lt"/>
              </a:rPr>
              <a:t>yüklenmektedir.Daha</a:t>
            </a:r>
            <a:r>
              <a:rPr lang="tr-TR" sz="2200" dirty="0">
                <a:ea typeface="+mn-lt"/>
                <a:cs typeface="+mn-lt"/>
              </a:rPr>
              <a:t> sonra 4 farklı ekmekten biri seçilerek gri seviye görüntüsüne dönüşümü yapılmaktadır. Sol altta bu işlemin yapılmış hali gösterilmektedir.  Sağ altta ara yüz programıyla bölütlenmiş gözenek görüntüsü gösterilmiştir. </a:t>
            </a:r>
            <a:br>
              <a:rPr lang="tr-TR" sz="2200" dirty="0">
                <a:ea typeface="+mn-lt"/>
                <a:cs typeface="+mn-lt"/>
              </a:rPr>
            </a:br>
            <a:br>
              <a:rPr lang="tr-TR" sz="2200" dirty="0">
                <a:ea typeface="+mn-lt"/>
                <a:cs typeface="+mn-lt"/>
              </a:rPr>
            </a:br>
            <a:endParaRPr lang="tr-TR" sz="2200">
              <a:cs typeface="Calibri"/>
            </a:endParaRPr>
          </a:p>
        </p:txBody>
      </p:sp>
      <p:pic>
        <p:nvPicPr>
          <p:cNvPr id="5" name="Resim 5">
            <a:extLst>
              <a:ext uri="{FF2B5EF4-FFF2-40B4-BE49-F238E27FC236}">
                <a16:creationId xmlns:a16="http://schemas.microsoft.com/office/drawing/2014/main" id="{EB233ECD-199D-986C-71B3-1F12B62595DE}"/>
              </a:ext>
            </a:extLst>
          </p:cNvPr>
          <p:cNvPicPr>
            <a:picLocks noChangeAspect="1"/>
          </p:cNvPicPr>
          <p:nvPr/>
        </p:nvPicPr>
        <p:blipFill>
          <a:blip r:embed="rId2"/>
          <a:stretch>
            <a:fillRect/>
          </a:stretch>
        </p:blipFill>
        <p:spPr>
          <a:xfrm>
            <a:off x="762000" y="2597150"/>
            <a:ext cx="3981823" cy="3119218"/>
          </a:xfrm>
          <a:prstGeom prst="rect">
            <a:avLst/>
          </a:prstGeom>
        </p:spPr>
      </p:pic>
      <p:pic>
        <p:nvPicPr>
          <p:cNvPr id="6" name="Resim 6">
            <a:extLst>
              <a:ext uri="{FF2B5EF4-FFF2-40B4-BE49-F238E27FC236}">
                <a16:creationId xmlns:a16="http://schemas.microsoft.com/office/drawing/2014/main" id="{A4255FCC-884F-B04D-7379-7C1FA2F4EF0E}"/>
              </a:ext>
            </a:extLst>
          </p:cNvPr>
          <p:cNvPicPr>
            <a:picLocks noChangeAspect="1"/>
          </p:cNvPicPr>
          <p:nvPr/>
        </p:nvPicPr>
        <p:blipFill>
          <a:blip r:embed="rId3"/>
          <a:stretch>
            <a:fillRect/>
          </a:stretch>
        </p:blipFill>
        <p:spPr>
          <a:xfrm>
            <a:off x="871818" y="5851712"/>
            <a:ext cx="2447364" cy="275664"/>
          </a:xfrm>
          <a:prstGeom prst="rect">
            <a:avLst/>
          </a:prstGeom>
        </p:spPr>
      </p:pic>
      <p:pic>
        <p:nvPicPr>
          <p:cNvPr id="7" name="Resim 7">
            <a:extLst>
              <a:ext uri="{FF2B5EF4-FFF2-40B4-BE49-F238E27FC236}">
                <a16:creationId xmlns:a16="http://schemas.microsoft.com/office/drawing/2014/main" id="{8E7E86A7-CE66-D9DE-0E0D-67D4479AA669}"/>
              </a:ext>
            </a:extLst>
          </p:cNvPr>
          <p:cNvPicPr>
            <a:picLocks noChangeAspect="1"/>
          </p:cNvPicPr>
          <p:nvPr/>
        </p:nvPicPr>
        <p:blipFill>
          <a:blip r:embed="rId4"/>
          <a:stretch>
            <a:fillRect/>
          </a:stretch>
        </p:blipFill>
        <p:spPr>
          <a:xfrm>
            <a:off x="6990789" y="2514599"/>
            <a:ext cx="3947832" cy="3184711"/>
          </a:xfrm>
          <a:prstGeom prst="rect">
            <a:avLst/>
          </a:prstGeom>
        </p:spPr>
      </p:pic>
      <p:pic>
        <p:nvPicPr>
          <p:cNvPr id="8" name="Resim 8">
            <a:extLst>
              <a:ext uri="{FF2B5EF4-FFF2-40B4-BE49-F238E27FC236}">
                <a16:creationId xmlns:a16="http://schemas.microsoft.com/office/drawing/2014/main" id="{5436F045-9B69-F69C-BB13-220592F02578}"/>
              </a:ext>
            </a:extLst>
          </p:cNvPr>
          <p:cNvPicPr>
            <a:picLocks noChangeAspect="1"/>
          </p:cNvPicPr>
          <p:nvPr/>
        </p:nvPicPr>
        <p:blipFill>
          <a:blip r:embed="rId5"/>
          <a:stretch>
            <a:fillRect/>
          </a:stretch>
        </p:blipFill>
        <p:spPr>
          <a:xfrm>
            <a:off x="7258610" y="5854793"/>
            <a:ext cx="2526926" cy="269501"/>
          </a:xfrm>
          <a:prstGeom prst="rect">
            <a:avLst/>
          </a:prstGeom>
        </p:spPr>
      </p:pic>
    </p:spTree>
    <p:extLst>
      <p:ext uri="{BB962C8B-B14F-4D97-AF65-F5344CB8AC3E}">
        <p14:creationId xmlns:p14="http://schemas.microsoft.com/office/powerpoint/2010/main" val="2394288463"/>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i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11</Slides>
  <Notes>0</Notes>
  <HiddenSlides>0</HiddenSlides>
  <MMClips>0</MMClips>
  <ScaleCrop>false</ScaleCrop>
  <HeadingPairs>
    <vt:vector size="4" baseType="variant">
      <vt:variant>
        <vt:lpstr>Tema</vt:lpstr>
      </vt:variant>
      <vt:variant>
        <vt:i4>1</vt:i4>
      </vt:variant>
      <vt:variant>
        <vt:lpstr>Slayt Başlıkları</vt:lpstr>
      </vt:variant>
      <vt:variant>
        <vt:i4>11</vt:i4>
      </vt:variant>
    </vt:vector>
  </HeadingPairs>
  <TitlesOfParts>
    <vt:vector size="12" baseType="lpstr">
      <vt:lpstr>Ofis Teması</vt:lpstr>
      <vt:lpstr>PowerPoint Sunusu</vt:lpstr>
      <vt:lpstr>1-GİRİŞ</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248</cp:revision>
  <dcterms:created xsi:type="dcterms:W3CDTF">2022-11-09T17:06:01Z</dcterms:created>
  <dcterms:modified xsi:type="dcterms:W3CDTF">2022-11-09T18:06:15Z</dcterms:modified>
</cp:coreProperties>
</file>