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2" d="100"/>
          <a:sy n="52" d="100"/>
        </p:scale>
        <p:origin x="9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E5F33-7B68-4D04-9DF1-A4D457457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3BE394-2726-4822-84E9-494BB8159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EC284A-A3C4-40FA-85E7-24881B7B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6D23-B1EA-4DF3-8E2C-5AB55EA1B720}" type="datetimeFigureOut">
              <a:rPr lang="zh-HK" altLang="en-US" smtClean="0"/>
              <a:t>17/8/2019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A98C0D-D770-4CAC-AEEB-B0545BF9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666376-6BF6-4AC3-9E12-9E44E18E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ADA5-40A0-4967-A421-2FFA56374D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476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03D9C-DD2E-4961-958C-C73576DB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B12C9F-B6CB-49E2-BD73-D91F575D5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0BAF4B-2448-4A81-820A-38E058C0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6D23-B1EA-4DF3-8E2C-5AB55EA1B720}" type="datetimeFigureOut">
              <a:rPr lang="zh-HK" altLang="en-US" smtClean="0"/>
              <a:t>17/8/2019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198CD8-FFD1-4122-8A30-5EF2A58B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3854EA-D4B8-4ED8-B219-75A5A1CA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ADA5-40A0-4967-A421-2FFA56374D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2378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F0F6A1C-543C-41A3-A1CB-0BFAEFC4E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3F6876-E7CC-4615-A662-E93770ED6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4ECC4-BDFA-421C-9CEB-4C3152AD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6D23-B1EA-4DF3-8E2C-5AB55EA1B720}" type="datetimeFigureOut">
              <a:rPr lang="zh-HK" altLang="en-US" smtClean="0"/>
              <a:t>17/8/2019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0B53D5-026A-4B09-A954-38FEED41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8CE715-0F54-4427-8DDB-E30C6648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ADA5-40A0-4967-A421-2FFA56374D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5134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C907C-9F6C-45D1-BB43-967B527B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8BD45D-D777-49AE-B2A0-BE4FC8E39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129072-7E1C-41DA-9690-7E589CEC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6D23-B1EA-4DF3-8E2C-5AB55EA1B720}" type="datetimeFigureOut">
              <a:rPr lang="zh-HK" altLang="en-US" smtClean="0"/>
              <a:t>17/8/2019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308CCC-B76F-4F05-B86A-144D339E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D992DC-49B7-4C1F-AEDD-E93B7DA5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ADA5-40A0-4967-A421-2FFA56374D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6584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53DE9-1291-45A4-B09C-86466133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E9B6A0-CC19-4204-9827-C33A2DB79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98476C-1279-4A11-9CB1-615C2AE9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6D23-B1EA-4DF3-8E2C-5AB55EA1B720}" type="datetimeFigureOut">
              <a:rPr lang="zh-HK" altLang="en-US" smtClean="0"/>
              <a:t>17/8/2019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8B34B5-EBF2-40D9-B9F2-EAA78802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27ACA2-1F86-4BE5-909E-8F4DF67F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ADA5-40A0-4967-A421-2FFA56374D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8921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A049B-5ED9-40FC-B9CD-72FACE42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A1862E-2262-4A43-A9F8-3ED78DF5A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19BBF2-8FC2-47AE-BBF0-5B60F3D3E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509CB4-658A-4FCC-917C-D1DF6936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6D23-B1EA-4DF3-8E2C-5AB55EA1B720}" type="datetimeFigureOut">
              <a:rPr lang="zh-HK" altLang="en-US" smtClean="0"/>
              <a:t>17/8/2019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CE34D3-5469-4767-90EC-C883B6C5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8A220A-05F3-4600-8C6D-43D69C85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ADA5-40A0-4967-A421-2FFA56374D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2821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77281-8F18-4074-BEEC-AC0D0686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59DC46-FFAD-4B02-A9E0-ECD93BA53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F2C705-19C6-4C55-8E6D-4977DA72D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9A616E-D630-49F0-8599-1C216FB65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7DAED9-F249-403C-8F2E-58903391B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B1E39B3-6F1B-4CE7-A66E-E9E61038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6D23-B1EA-4DF3-8E2C-5AB55EA1B720}" type="datetimeFigureOut">
              <a:rPr lang="zh-HK" altLang="en-US" smtClean="0"/>
              <a:t>17/8/2019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B8CF64-BFD8-421B-A154-D0E9B28D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E9F543-5168-4187-AEF9-5BBAC775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ADA5-40A0-4967-A421-2FFA56374D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3270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7471E-B50B-440A-8B9F-389A1A57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EA787C-7DB8-48AC-AD2C-305760E4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6D23-B1EA-4DF3-8E2C-5AB55EA1B720}" type="datetimeFigureOut">
              <a:rPr lang="zh-HK" altLang="en-US" smtClean="0"/>
              <a:t>17/8/2019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7C87F2-66C9-45C3-9E19-BE7B0142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A4D3F3-8538-4531-8646-95093B55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ADA5-40A0-4967-A421-2FFA56374D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6043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841FE9-B874-4760-B21F-C5494620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6D23-B1EA-4DF3-8E2C-5AB55EA1B720}" type="datetimeFigureOut">
              <a:rPr lang="zh-HK" altLang="en-US" smtClean="0"/>
              <a:t>17/8/2019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E72D55-E118-4AFE-A075-3736B77D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CEEFAC-C7AF-431E-A9B1-01D94A45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ADA5-40A0-4967-A421-2FFA56374D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3825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CF4F4-69A4-4FB4-A531-030D3F98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B09627-2FE3-42C1-AAF7-4A11480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DDD626-402C-4E03-9D8C-825AAA96E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4CD71D-E6C5-4EF9-B29A-200533E9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6D23-B1EA-4DF3-8E2C-5AB55EA1B720}" type="datetimeFigureOut">
              <a:rPr lang="zh-HK" altLang="en-US" smtClean="0"/>
              <a:t>17/8/2019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4F548E-6E64-49F6-983F-404540EB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DF6412-17E2-47B6-A8E3-3BA1C0FE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ADA5-40A0-4967-A421-2FFA56374D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3188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7760B3-1EBA-4745-8002-11E7F562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C46F361-0E96-4E14-ACD8-B12ECAB74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508974-6A20-4502-95F5-425A8B437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B2FA2C-4495-4171-96EE-A3B4BF9F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6D23-B1EA-4DF3-8E2C-5AB55EA1B720}" type="datetimeFigureOut">
              <a:rPr lang="zh-HK" altLang="en-US" smtClean="0"/>
              <a:t>17/8/2019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006C42-5858-49F3-96D6-E96A69ED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ED6893-9FC2-4EF4-8431-0AE270AD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ADA5-40A0-4967-A421-2FFA56374D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3634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057B94-0707-400D-B00A-43394F0B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3B8804-5647-4F9C-9AB6-57EBABD8E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298AF5-324C-44C6-B3A9-198BCD5E3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B6D23-B1EA-4DF3-8E2C-5AB55EA1B720}" type="datetimeFigureOut">
              <a:rPr lang="zh-HK" altLang="en-US" smtClean="0"/>
              <a:t>17/8/2019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424E9F-64CB-4467-930E-B43D4EDD7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3BB77D-9578-42CA-964C-4C10567DF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ADA5-40A0-4967-A421-2FFA56374D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4923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DA8845-FBBB-4271-BF68-866E6892A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Programming</a:t>
            </a:r>
            <a:r>
              <a:rPr lang="zh-HK" altLang="en-US" dirty="0"/>
              <a:t>基礎篇</a:t>
            </a:r>
            <a:r>
              <a:rPr lang="en-US" altLang="zh-HK" dirty="0"/>
              <a:t>7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714A90-9945-4D55-9F8F-F4C608C41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6927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81D5B-8525-4ECE-BC1A-CA016920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6AA25C-40D9-4E82-87D7-13AD4C248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53"/>
            <a:ext cx="10515600" cy="4351338"/>
          </a:xfrm>
        </p:spPr>
        <p:txBody>
          <a:bodyPr/>
          <a:lstStyle/>
          <a:p>
            <a:r>
              <a:rPr lang="zh-TW" altLang="en-US" dirty="0"/>
              <a:t>但係</a:t>
            </a:r>
            <a:r>
              <a:rPr lang="en-US" altLang="zh-TW" dirty="0"/>
              <a:t>pass-by-reference</a:t>
            </a:r>
            <a:r>
              <a:rPr lang="zh-TW" altLang="en-US" dirty="0"/>
              <a:t>就唔同。</a:t>
            </a:r>
            <a:endParaRPr lang="en-US" altLang="zh-TW" dirty="0"/>
          </a:p>
          <a:p>
            <a:r>
              <a:rPr lang="zh-TW" altLang="en-US" dirty="0"/>
              <a:t>首先，你要知道既係，電腦係點樣儲存</a:t>
            </a:r>
            <a:r>
              <a:rPr lang="en-US" altLang="zh-TW" dirty="0"/>
              <a:t>variables</a:t>
            </a:r>
            <a:r>
              <a:rPr lang="zh-TW" altLang="en-US" dirty="0"/>
              <a:t>既，電腦有一樣呢叫到</a:t>
            </a:r>
            <a:r>
              <a:rPr lang="en-US" altLang="zh-TW" dirty="0"/>
              <a:t>RAM</a:t>
            </a:r>
            <a:r>
              <a:rPr lang="zh-TW" altLang="en-US" dirty="0"/>
              <a:t>，基本上就係一條記憶體。需知要知一個人住邊係有地址可以跟，</a:t>
            </a:r>
            <a:r>
              <a:rPr lang="en-US" altLang="zh-TW" dirty="0"/>
              <a:t>variables</a:t>
            </a:r>
            <a:r>
              <a:rPr lang="zh-TW" altLang="en-US" dirty="0"/>
              <a:t>都一樣，佢地都係有一個地址去跟，呢個地址呢你初初會唔知係咩黎，但去到後期就會睇見睇熟，唔會再奇怪，大概就係 </a:t>
            </a:r>
            <a:r>
              <a:rPr lang="en-US" altLang="zh-TW" dirty="0"/>
              <a:t>0x00000000 </a:t>
            </a:r>
            <a:r>
              <a:rPr lang="zh-TW" altLang="en-US" dirty="0"/>
              <a:t>啲咁既野，懶得去</a:t>
            </a:r>
            <a:r>
              <a:rPr lang="en-US" altLang="zh-TW" dirty="0"/>
              <a:t>fact check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1704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7A39C9-1F14-4CE4-9267-967C6286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B14B61-701D-4166-BA2A-0EC20907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咁你知道到電腦係點儲存</a:t>
            </a:r>
            <a:r>
              <a:rPr lang="en-US" altLang="zh-TW" dirty="0"/>
              <a:t>variables</a:t>
            </a:r>
            <a:r>
              <a:rPr lang="zh-TW" altLang="en-US" dirty="0"/>
              <a:t>之後，你就要理解下電腦係點用呢啲</a:t>
            </a:r>
            <a:r>
              <a:rPr lang="en-US" altLang="zh-TW" dirty="0"/>
              <a:t>variables</a:t>
            </a:r>
            <a:r>
              <a:rPr lang="zh-TW" altLang="en-US" dirty="0"/>
              <a:t>既。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pass-by-value</a:t>
            </a:r>
            <a:r>
              <a:rPr lang="zh-TW" altLang="en-US" dirty="0"/>
              <a:t>既例子為例，電腦會先為唔同既</a:t>
            </a:r>
            <a:r>
              <a:rPr lang="en-US" altLang="zh-TW" dirty="0"/>
              <a:t>variables</a:t>
            </a:r>
            <a:r>
              <a:rPr lang="zh-TW" altLang="en-US" dirty="0"/>
              <a:t>起一個地址，假設 </a:t>
            </a:r>
            <a:r>
              <a:rPr lang="en-US" altLang="zh-TW" dirty="0"/>
              <a:t>x </a:t>
            </a:r>
            <a:r>
              <a:rPr lang="zh-TW" altLang="en-US" dirty="0"/>
              <a:t>既地址係</a:t>
            </a:r>
            <a:r>
              <a:rPr lang="en-US" altLang="zh-TW" dirty="0"/>
              <a:t> 0x00000000</a:t>
            </a:r>
            <a:r>
              <a:rPr lang="zh-TW" altLang="en-US" dirty="0"/>
              <a:t>，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既地址係 </a:t>
            </a:r>
            <a:r>
              <a:rPr lang="en-US" altLang="zh-TW" dirty="0"/>
              <a:t>0x11111111</a:t>
            </a:r>
            <a:r>
              <a:rPr lang="zh-TW" altLang="en-US" dirty="0"/>
              <a:t>，而 </a:t>
            </a:r>
            <a:r>
              <a:rPr lang="en-US" altLang="zh-TW" dirty="0"/>
              <a:t>j </a:t>
            </a:r>
            <a:r>
              <a:rPr lang="zh-TW" altLang="en-US" dirty="0"/>
              <a:t>既地址係</a:t>
            </a:r>
            <a:r>
              <a:rPr lang="en-US" altLang="zh-TW" dirty="0"/>
              <a:t> 0x22222222</a:t>
            </a:r>
            <a:r>
              <a:rPr lang="zh-TW" altLang="en-US" dirty="0"/>
              <a:t>，咁呢電腦會先揾左有冇 </a:t>
            </a:r>
            <a:r>
              <a:rPr lang="en-US" altLang="zh-TW" dirty="0"/>
              <a:t>x, </a:t>
            </a:r>
            <a:r>
              <a:rPr lang="en-US" altLang="zh-TW" dirty="0" err="1"/>
              <a:t>i</a:t>
            </a:r>
            <a:r>
              <a:rPr lang="en-US" altLang="zh-TW" dirty="0"/>
              <a:t>, j </a:t>
            </a:r>
            <a:r>
              <a:rPr lang="zh-TW" altLang="en-US" dirty="0"/>
              <a:t>存在，咦有喎，咁之後就會揾 </a:t>
            </a:r>
            <a:r>
              <a:rPr lang="en-US" altLang="zh-TW" dirty="0"/>
              <a:t>x </a:t>
            </a:r>
            <a:r>
              <a:rPr lang="zh-TW" altLang="en-US" dirty="0"/>
              <a:t>既值係咩，咦係</a:t>
            </a:r>
            <a:r>
              <a:rPr lang="en-US" altLang="zh-TW" dirty="0"/>
              <a:t>6</a:t>
            </a:r>
            <a:r>
              <a:rPr lang="zh-TW" altLang="en-US" dirty="0"/>
              <a:t>喎，然後就會</a:t>
            </a:r>
            <a:r>
              <a:rPr lang="en-US" altLang="zh-TW" dirty="0"/>
              <a:t>copy</a:t>
            </a:r>
            <a:r>
              <a:rPr lang="zh-TW" altLang="en-US" dirty="0"/>
              <a:t>個數值</a:t>
            </a:r>
            <a:r>
              <a:rPr lang="en-US" altLang="zh-TW" dirty="0"/>
              <a:t>6</a:t>
            </a:r>
            <a:r>
              <a:rPr lang="zh-TW" altLang="en-US" dirty="0"/>
              <a:t>去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到，之後再</a:t>
            </a:r>
            <a:r>
              <a:rPr lang="en-US" altLang="zh-TW" dirty="0"/>
              <a:t>copy 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既數值落去 </a:t>
            </a:r>
            <a:r>
              <a:rPr lang="en-US" altLang="zh-TW" dirty="0"/>
              <a:t>j </a:t>
            </a:r>
            <a:r>
              <a:rPr lang="zh-TW" altLang="en-US" dirty="0"/>
              <a:t>到。咁呢個就係</a:t>
            </a:r>
            <a:r>
              <a:rPr lang="en-US" altLang="zh-TW" dirty="0"/>
              <a:t>pass-by-value</a:t>
            </a:r>
            <a:r>
              <a:rPr lang="zh-TW" altLang="en-US" dirty="0"/>
              <a:t>啦。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7751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BF1BE0-F12E-4572-9BCE-2C964D33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9863F1-C238-4295-852C-F66557BC0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 dirty="0"/>
              <a:t>咁之後就會講</a:t>
            </a:r>
            <a:r>
              <a:rPr lang="en-US" altLang="zh-TW" dirty="0"/>
              <a:t>pass-by-value</a:t>
            </a:r>
            <a:r>
              <a:rPr lang="zh-TW" altLang="en-US" dirty="0"/>
              <a:t>，係呢到我會涉及到有關</a:t>
            </a:r>
            <a:r>
              <a:rPr lang="en-US" altLang="zh-TW" dirty="0"/>
              <a:t>pointer</a:t>
            </a:r>
            <a:r>
              <a:rPr lang="zh-TW" altLang="en-US" dirty="0"/>
              <a:t>既理論，</a:t>
            </a:r>
            <a:r>
              <a:rPr lang="en-US" altLang="zh-TW" dirty="0"/>
              <a:t>pointer</a:t>
            </a:r>
            <a:r>
              <a:rPr lang="zh-TW" altLang="en-US" dirty="0"/>
              <a:t>會係下一課</a:t>
            </a:r>
            <a:r>
              <a:rPr lang="en-US" altLang="zh-TW" dirty="0"/>
              <a:t>(or</a:t>
            </a:r>
            <a:r>
              <a:rPr lang="zh-TW" altLang="en-US" dirty="0"/>
              <a:t>幾課</a:t>
            </a:r>
            <a:r>
              <a:rPr lang="en-US" altLang="zh-TW" dirty="0"/>
              <a:t>?)</a:t>
            </a:r>
            <a:r>
              <a:rPr lang="zh-TW" altLang="en-US" dirty="0"/>
              <a:t>先教。</a:t>
            </a:r>
            <a:endParaRPr lang="en-US" altLang="zh-TW" dirty="0"/>
          </a:p>
          <a:p>
            <a:r>
              <a:rPr lang="zh-TW" altLang="en-US" dirty="0"/>
              <a:t>比左個</a:t>
            </a:r>
            <a:r>
              <a:rPr lang="en-US" altLang="zh-TW" dirty="0"/>
              <a:t>example code</a:t>
            </a:r>
            <a:r>
              <a:rPr lang="zh-TW" altLang="en-US" dirty="0"/>
              <a:t>比你睇下先。</a:t>
            </a:r>
            <a:endParaRPr lang="en-US" altLang="zh-TW" dirty="0"/>
          </a:p>
          <a:p>
            <a:r>
              <a:rPr lang="pt-BR" altLang="zh-TW" dirty="0"/>
              <a:t>#include &lt;stdio.h&gt;</a:t>
            </a:r>
          </a:p>
          <a:p>
            <a:endParaRPr lang="pt-BR" altLang="zh-TW" dirty="0"/>
          </a:p>
          <a:p>
            <a:r>
              <a:rPr lang="pt-BR" altLang="zh-TW" dirty="0"/>
              <a:t>void cubeMyNum(int </a:t>
            </a:r>
            <a:r>
              <a:rPr lang="pt-BR" altLang="zh-TW" dirty="0">
                <a:solidFill>
                  <a:srgbClr val="FF0000"/>
                </a:solidFill>
              </a:rPr>
              <a:t>&amp;</a:t>
            </a:r>
            <a:r>
              <a:rPr lang="pt-BR" altLang="zh-TW" dirty="0"/>
              <a:t>n){</a:t>
            </a:r>
          </a:p>
          <a:p>
            <a:r>
              <a:rPr lang="pt-BR" altLang="zh-TW" dirty="0"/>
              <a:t>  n = n * n * n;</a:t>
            </a:r>
          </a:p>
          <a:p>
            <a:r>
              <a:rPr lang="pt-BR" altLang="zh-TW" dirty="0"/>
              <a:t>}</a:t>
            </a:r>
          </a:p>
          <a:p>
            <a:endParaRPr lang="pt-BR" altLang="zh-TW" dirty="0"/>
          </a:p>
          <a:p>
            <a:r>
              <a:rPr lang="pt-BR" altLang="zh-TW" dirty="0"/>
              <a:t>int main(){</a:t>
            </a:r>
          </a:p>
          <a:p>
            <a:r>
              <a:rPr lang="pt-BR" altLang="zh-TW" dirty="0"/>
              <a:t>  int num = 10;</a:t>
            </a:r>
          </a:p>
          <a:p>
            <a:r>
              <a:rPr lang="pt-BR" altLang="zh-TW" dirty="0"/>
              <a:t>  cubeMyNum(num);</a:t>
            </a:r>
          </a:p>
          <a:p>
            <a:r>
              <a:rPr lang="pt-BR" altLang="zh-TW" dirty="0"/>
              <a:t>  printf("num is %d\n", num);</a:t>
            </a:r>
          </a:p>
          <a:p>
            <a:r>
              <a:rPr lang="pt-BR" altLang="zh-TW" dirty="0"/>
              <a:t>  return 0;</a:t>
            </a:r>
          </a:p>
          <a:p>
            <a:r>
              <a:rPr lang="pt-BR" altLang="zh-TW" dirty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3130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A213D-C05C-4973-90EE-63A6E93C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22EA34-629C-4170-81B2-CED00E299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咁你見到我紅左一個符號既</a:t>
            </a:r>
            <a:r>
              <a:rPr lang="en-US" altLang="zh-TW" dirty="0"/>
              <a:t>!!!!!!</a:t>
            </a:r>
            <a:r>
              <a:rPr lang="zh-TW" altLang="en-US" dirty="0"/>
              <a:t>呢個符號就啫係用緊</a:t>
            </a:r>
            <a:r>
              <a:rPr lang="en-US" altLang="zh-TW" dirty="0"/>
              <a:t>pass-by-reference</a:t>
            </a:r>
            <a:r>
              <a:rPr lang="zh-TW" altLang="en-US" dirty="0"/>
              <a:t>啦</a:t>
            </a:r>
            <a:r>
              <a:rPr lang="en-US" altLang="zh-TW" dirty="0"/>
              <a:t>!!!!!</a:t>
            </a:r>
          </a:p>
          <a:p>
            <a:r>
              <a:rPr lang="zh-TW" altLang="en-US" dirty="0"/>
              <a:t>首先比你睇左個圖解先。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54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50368-7DF8-4AE1-BB6A-B3FBD3D7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920B6D-E769-4F9A-BBDD-01857538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5E11B5-DFD3-4141-AC64-49D66A9E2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80962"/>
            <a:ext cx="51911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2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C765D-8876-48A7-A91E-828C3150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75116C-8926-471F-8782-C33D07CA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要認住中間</a:t>
            </a:r>
            <a:r>
              <a:rPr lang="en-US" altLang="zh-TW" dirty="0"/>
              <a:t>b</a:t>
            </a:r>
            <a:r>
              <a:rPr lang="zh-TW" altLang="en-US" dirty="0"/>
              <a:t>個個</a:t>
            </a:r>
            <a:r>
              <a:rPr lang="en-US" altLang="zh-TW" dirty="0">
                <a:sym typeface="Wingdings" panose="05000000000000000000" pitchFamily="2" charset="2"/>
              </a:rPr>
              <a:t></a:t>
            </a:r>
            <a:r>
              <a:rPr lang="zh-TW" altLang="en-US" dirty="0">
                <a:sym typeface="Wingdings" panose="05000000000000000000" pitchFamily="2" charset="2"/>
              </a:rPr>
              <a:t>符號呀，因為你未來上堂好大機會會再見到。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HK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如果你睇得明上面個圖呢，咁我下面講個啲野，你可以略略睇下就得。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91611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0B2C-D4EE-46F2-BD38-7A29BDA6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9B1AB-E767-40DC-A7C6-5E15434F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解說用例子</a:t>
            </a:r>
            <a:endParaRPr lang="en-US" altLang="zh-TW" dirty="0"/>
          </a:p>
          <a:p>
            <a:r>
              <a:rPr lang="zh-TW" altLang="en-US" dirty="0"/>
              <a:t>所謂</a:t>
            </a:r>
            <a:r>
              <a:rPr lang="en-US" altLang="zh-TW" dirty="0"/>
              <a:t>pass-by-reference</a:t>
            </a:r>
            <a:r>
              <a:rPr lang="zh-TW" altLang="en-US" dirty="0"/>
              <a:t>呢，同</a:t>
            </a:r>
            <a:r>
              <a:rPr lang="en-US" altLang="zh-TW" dirty="0"/>
              <a:t>pass-by-value</a:t>
            </a:r>
            <a:r>
              <a:rPr lang="zh-TW" altLang="en-US" dirty="0"/>
              <a:t>唔同，今次係放成個</a:t>
            </a:r>
            <a:r>
              <a:rPr lang="en-US" altLang="zh-TW" dirty="0"/>
              <a:t>variables</a:t>
            </a:r>
            <a:r>
              <a:rPr lang="zh-TW" altLang="en-US" dirty="0"/>
              <a:t>入去而唔係只係放</a:t>
            </a:r>
            <a:r>
              <a:rPr lang="en-US" altLang="zh-TW" dirty="0"/>
              <a:t>variables</a:t>
            </a:r>
            <a:r>
              <a:rPr lang="zh-TW" altLang="en-US" dirty="0"/>
              <a:t>入面既值。</a:t>
            </a:r>
            <a:endParaRPr lang="en-US" altLang="zh-TW" dirty="0"/>
          </a:p>
          <a:p>
            <a:r>
              <a:rPr lang="en-US" altLang="zh-HK" dirty="0"/>
              <a:t>void </a:t>
            </a:r>
            <a:r>
              <a:rPr lang="en-US" altLang="zh-HK" dirty="0" err="1"/>
              <a:t>func</a:t>
            </a:r>
            <a:r>
              <a:rPr lang="en-US" altLang="zh-HK" dirty="0"/>
              <a:t>(int </a:t>
            </a:r>
            <a:r>
              <a:rPr lang="en-US" altLang="zh-TW" dirty="0">
                <a:solidFill>
                  <a:srgbClr val="FF0000"/>
                </a:solidFill>
              </a:rPr>
              <a:t>&amp;</a:t>
            </a:r>
            <a:r>
              <a:rPr lang="en-US" altLang="zh-HK" dirty="0" err="1"/>
              <a:t>i</a:t>
            </a:r>
            <a:r>
              <a:rPr lang="en-US" altLang="zh-HK" dirty="0"/>
              <a:t>) {</a:t>
            </a:r>
            <a:br>
              <a:rPr lang="en-US" altLang="zh-HK" dirty="0"/>
            </a:br>
            <a:r>
              <a:rPr lang="en-US" altLang="zh-HK" dirty="0"/>
              <a:t>int j =</a:t>
            </a:r>
            <a:r>
              <a:rPr lang="en-US" altLang="zh-HK" dirty="0">
                <a:highlight>
                  <a:srgbClr val="FFFF00"/>
                </a:highlight>
              </a:rPr>
              <a:t> I++;</a:t>
            </a:r>
            <a:br>
              <a:rPr lang="en-US" altLang="zh-HK" dirty="0"/>
            </a:br>
            <a:r>
              <a:rPr lang="en-US" altLang="zh-TW" dirty="0"/>
              <a:t>. . .</a:t>
            </a:r>
            <a:br>
              <a:rPr lang="en-US" altLang="zh-HK" dirty="0"/>
            </a:br>
            <a:r>
              <a:rPr lang="en-US" altLang="zh-TW" dirty="0"/>
              <a:t>}</a:t>
            </a:r>
            <a:br>
              <a:rPr lang="en-US" altLang="zh-TW" dirty="0"/>
            </a:br>
            <a:r>
              <a:rPr lang="en-US" altLang="zh-TW" dirty="0"/>
              <a:t>int main(){</a:t>
            </a:r>
            <a:br>
              <a:rPr lang="en-US" altLang="zh-TW" dirty="0"/>
            </a:br>
            <a:r>
              <a:rPr lang="en-US" altLang="zh-TW" dirty="0"/>
              <a:t>int x = 6;</a:t>
            </a:r>
            <a:br>
              <a:rPr lang="en-US" altLang="zh-TW" dirty="0"/>
            </a:br>
            <a:r>
              <a:rPr lang="en-US" altLang="zh-TW" dirty="0" err="1"/>
              <a:t>Func</a:t>
            </a:r>
            <a:r>
              <a:rPr lang="en-US" altLang="zh-TW" dirty="0"/>
              <a:t>(x);</a:t>
            </a:r>
            <a:br>
              <a:rPr lang="en-US" altLang="zh-TW" dirty="0"/>
            </a:br>
            <a:r>
              <a:rPr lang="en-US" altLang="zh-TW" dirty="0"/>
              <a:t>return 0;</a:t>
            </a:r>
            <a:br>
              <a:rPr lang="en-US" altLang="zh-TW" dirty="0"/>
            </a:br>
            <a:r>
              <a:rPr lang="en-US" altLang="zh-TW" dirty="0"/>
              <a:t>}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3748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DA0ECF-8A78-4B1A-94E5-DFF7BAD4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B730CB-77F7-4C53-AD90-58C9D66B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一樣，電腦會先為唔同既</a:t>
            </a:r>
            <a:r>
              <a:rPr lang="en-US" altLang="zh-TW" dirty="0"/>
              <a:t>variables</a:t>
            </a:r>
            <a:r>
              <a:rPr lang="zh-TW" altLang="en-US" dirty="0"/>
              <a:t>起一個地址，假設 </a:t>
            </a:r>
            <a:r>
              <a:rPr lang="en-US" altLang="zh-TW" dirty="0"/>
              <a:t>x </a:t>
            </a:r>
            <a:r>
              <a:rPr lang="zh-TW" altLang="en-US" dirty="0"/>
              <a:t>既地址係</a:t>
            </a:r>
            <a:r>
              <a:rPr lang="en-US" altLang="zh-TW" dirty="0"/>
              <a:t> 0x00000000</a:t>
            </a:r>
            <a:r>
              <a:rPr lang="zh-TW" altLang="en-US" dirty="0"/>
              <a:t>，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既地址係 </a:t>
            </a:r>
            <a:r>
              <a:rPr lang="en-US" altLang="zh-TW" dirty="0"/>
              <a:t>0x11111111</a:t>
            </a:r>
            <a:r>
              <a:rPr lang="zh-TW" altLang="en-US" dirty="0"/>
              <a:t>，而 </a:t>
            </a:r>
            <a:r>
              <a:rPr lang="en-US" altLang="zh-TW" dirty="0"/>
              <a:t>j </a:t>
            </a:r>
            <a:r>
              <a:rPr lang="zh-TW" altLang="en-US" dirty="0"/>
              <a:t>既地址係</a:t>
            </a:r>
            <a:r>
              <a:rPr lang="en-US" altLang="zh-TW" dirty="0"/>
              <a:t> 0x22222222</a:t>
            </a:r>
            <a:r>
              <a:rPr lang="zh-TW" altLang="en-US" dirty="0"/>
              <a:t>，電腦會先揾下有冇</a:t>
            </a:r>
            <a:r>
              <a:rPr lang="en-US" altLang="zh-TW" dirty="0"/>
              <a:t> x, </a:t>
            </a:r>
            <a:r>
              <a:rPr lang="en-US" altLang="zh-TW" dirty="0" err="1"/>
              <a:t>i</a:t>
            </a:r>
            <a:r>
              <a:rPr lang="en-US" altLang="zh-TW" dirty="0"/>
              <a:t>, j</a:t>
            </a:r>
            <a:r>
              <a:rPr lang="zh-TW" altLang="en-US" dirty="0"/>
              <a:t>係到，咦有喎，咁好啦，到</a:t>
            </a:r>
            <a:r>
              <a:rPr lang="en-US" altLang="zh-TW" dirty="0"/>
              <a:t>call </a:t>
            </a:r>
            <a:r>
              <a:rPr lang="en-US" altLang="zh-TW" dirty="0" err="1"/>
              <a:t>func</a:t>
            </a:r>
            <a:r>
              <a:rPr lang="en-US" altLang="zh-TW" dirty="0"/>
              <a:t>()</a:t>
            </a:r>
            <a:r>
              <a:rPr lang="zh-TW" altLang="en-US" dirty="0"/>
              <a:t>個到了，因為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係</a:t>
            </a:r>
            <a:r>
              <a:rPr lang="en-US" altLang="zh-TW" dirty="0"/>
              <a:t>pass-by-reference</a:t>
            </a:r>
            <a:r>
              <a:rPr lang="zh-TW" altLang="en-US" dirty="0"/>
              <a:t>既關係，今次個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就唔會再係儲存</a:t>
            </a:r>
            <a:r>
              <a:rPr lang="en-US" altLang="zh-TW" dirty="0"/>
              <a:t> x </a:t>
            </a:r>
            <a:r>
              <a:rPr lang="zh-TW" altLang="en-US" dirty="0"/>
              <a:t>既數值</a:t>
            </a:r>
            <a:r>
              <a:rPr lang="en-US" altLang="zh-TW" dirty="0"/>
              <a:t>(</a:t>
            </a:r>
            <a:r>
              <a:rPr lang="zh-TW" altLang="en-US" dirty="0"/>
              <a:t>即係</a:t>
            </a:r>
            <a:r>
              <a:rPr lang="en-US" altLang="zh-TW" dirty="0"/>
              <a:t>6)</a:t>
            </a:r>
            <a:r>
              <a:rPr lang="zh-TW" altLang="en-US" dirty="0"/>
              <a:t>，而係儲存 </a:t>
            </a:r>
            <a:r>
              <a:rPr lang="en-US" altLang="zh-TW" dirty="0"/>
              <a:t>x </a:t>
            </a:r>
            <a:r>
              <a:rPr lang="zh-TW" altLang="en-US" dirty="0"/>
              <a:t>既地址</a:t>
            </a:r>
            <a:r>
              <a:rPr lang="en-US" altLang="zh-TW" dirty="0"/>
              <a:t>(</a:t>
            </a:r>
            <a:r>
              <a:rPr lang="zh-TW" altLang="en-US" dirty="0"/>
              <a:t>即係 </a:t>
            </a:r>
            <a:r>
              <a:rPr lang="en-US" altLang="zh-TW" dirty="0"/>
              <a:t>0x00000000)</a:t>
            </a:r>
            <a:r>
              <a:rPr lang="zh-TW" altLang="en-US" dirty="0"/>
              <a:t>，之後當 </a:t>
            </a:r>
            <a:r>
              <a:rPr lang="en-US" altLang="zh-TW" dirty="0"/>
              <a:t>j = </a:t>
            </a:r>
            <a:r>
              <a:rPr lang="en-US" altLang="zh-TW" dirty="0" err="1"/>
              <a:t>i</a:t>
            </a:r>
            <a:r>
              <a:rPr lang="en-US" altLang="zh-TW" dirty="0"/>
              <a:t>++ </a:t>
            </a:r>
            <a:r>
              <a:rPr lang="zh-TW" altLang="en-US" dirty="0"/>
              <a:t>個時，首先，</a:t>
            </a:r>
            <a:r>
              <a:rPr lang="en-US" altLang="zh-TW" dirty="0"/>
              <a:t>j </a:t>
            </a:r>
            <a:r>
              <a:rPr lang="zh-TW" altLang="en-US" dirty="0"/>
              <a:t>會</a:t>
            </a:r>
            <a:r>
              <a:rPr lang="en-US" altLang="zh-TW" dirty="0"/>
              <a:t>copy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既數值</a:t>
            </a:r>
            <a:r>
              <a:rPr lang="en-US" altLang="zh-TW" dirty="0"/>
              <a:t>(</a:t>
            </a:r>
            <a:r>
              <a:rPr lang="zh-TW" altLang="en-US" dirty="0"/>
              <a:t>即係</a:t>
            </a:r>
            <a:r>
              <a:rPr lang="en-US" altLang="zh-TW" dirty="0"/>
              <a:t>6)</a:t>
            </a:r>
            <a:r>
              <a:rPr lang="zh-TW" altLang="en-US" dirty="0"/>
              <a:t>，然後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會自動 </a:t>
            </a:r>
            <a:r>
              <a:rPr lang="en-US" altLang="zh-TW" dirty="0"/>
              <a:t>+1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咁問題黎了，呢個 </a:t>
            </a:r>
            <a:r>
              <a:rPr lang="en-US" altLang="zh-TW" dirty="0"/>
              <a:t>+1 </a:t>
            </a:r>
            <a:r>
              <a:rPr lang="zh-TW" altLang="en-US" dirty="0"/>
              <a:t>係會加係邊一個到呢</a:t>
            </a:r>
            <a:r>
              <a:rPr lang="en-US" altLang="zh-TW" dirty="0"/>
              <a:t>? </a:t>
            </a:r>
            <a:r>
              <a:rPr lang="zh-TW" altLang="en-US" dirty="0"/>
              <a:t>因為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係儲存既 </a:t>
            </a:r>
            <a:r>
              <a:rPr lang="en-US" altLang="zh-TW" dirty="0"/>
              <a:t>x </a:t>
            </a:r>
            <a:r>
              <a:rPr lang="zh-TW" altLang="en-US" dirty="0"/>
              <a:t>既地址</a:t>
            </a:r>
            <a:r>
              <a:rPr lang="en-US" altLang="zh-TW" dirty="0"/>
              <a:t>(</a:t>
            </a:r>
            <a:r>
              <a:rPr lang="zh-TW" altLang="en-US" dirty="0"/>
              <a:t>即係 </a:t>
            </a:r>
            <a:r>
              <a:rPr lang="en-US" altLang="zh-TW" dirty="0"/>
              <a:t>0x00000000)</a:t>
            </a:r>
            <a:r>
              <a:rPr lang="zh-TW" altLang="en-US" dirty="0"/>
              <a:t>，咁係唔係就會幫</a:t>
            </a:r>
            <a:r>
              <a:rPr lang="en-US" altLang="zh-TW" dirty="0"/>
              <a:t> x </a:t>
            </a:r>
            <a:r>
              <a:rPr lang="zh-TW" altLang="en-US" dirty="0"/>
              <a:t>既地址 </a:t>
            </a:r>
            <a:r>
              <a:rPr lang="en-US" altLang="zh-TW" dirty="0"/>
              <a:t>+1 </a:t>
            </a:r>
            <a:r>
              <a:rPr lang="zh-TW" altLang="en-US" dirty="0"/>
              <a:t>呢</a:t>
            </a:r>
            <a:r>
              <a:rPr lang="en-US" altLang="zh-TW" dirty="0"/>
              <a:t>(</a:t>
            </a:r>
            <a:r>
              <a:rPr lang="zh-TW" altLang="en-US" dirty="0"/>
              <a:t>邏輯上係完全唔知呢句講緊咩</a:t>
            </a:r>
            <a:r>
              <a:rPr lang="en-US" altLang="zh-TW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4024998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9E82F8-6551-490B-9BD9-B65BD37A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B572F-DA61-475A-98B6-00F6D37EB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答案唔係，因為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與其話係儲存緊 </a:t>
            </a:r>
            <a:r>
              <a:rPr lang="en-US" altLang="zh-TW" dirty="0"/>
              <a:t>x </a:t>
            </a:r>
            <a:r>
              <a:rPr lang="zh-TW" altLang="en-US" dirty="0"/>
              <a:t>既地址，倒不如話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係用緊 </a:t>
            </a:r>
            <a:r>
              <a:rPr lang="en-US" altLang="zh-TW" dirty="0"/>
              <a:t>x </a:t>
            </a:r>
            <a:r>
              <a:rPr lang="zh-TW" altLang="en-US" dirty="0"/>
              <a:t>既值，咁理解可能會好少少。</a:t>
            </a:r>
            <a:endParaRPr lang="en-US" altLang="zh-TW" dirty="0"/>
          </a:p>
          <a:p>
            <a:r>
              <a:rPr lang="zh-TW" altLang="en-US" dirty="0"/>
              <a:t>因為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係用緊</a:t>
            </a:r>
            <a:r>
              <a:rPr lang="en-US" altLang="zh-TW" dirty="0"/>
              <a:t> x </a:t>
            </a:r>
            <a:r>
              <a:rPr lang="zh-TW" altLang="en-US" dirty="0"/>
              <a:t>個地址呢，咁所以當要改變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既時候，就啫係改變 </a:t>
            </a:r>
            <a:r>
              <a:rPr lang="en-US" altLang="zh-TW" dirty="0"/>
              <a:t>x </a:t>
            </a:r>
            <a:r>
              <a:rPr lang="zh-TW" altLang="en-US" dirty="0"/>
              <a:t>。所以到最後</a:t>
            </a:r>
            <a:r>
              <a:rPr lang="en-US" altLang="zh-TW" dirty="0"/>
              <a:t> x </a:t>
            </a:r>
            <a:r>
              <a:rPr lang="zh-TW" altLang="en-US" dirty="0"/>
              <a:t>既值會自動 </a:t>
            </a:r>
            <a:r>
              <a:rPr lang="en-US" altLang="zh-TW" dirty="0"/>
              <a:t>+1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亦都因為咁，所以你會見到個圖解上面</a:t>
            </a:r>
            <a:r>
              <a:rPr lang="en-US" altLang="zh-TW" dirty="0"/>
              <a:t>b</a:t>
            </a:r>
            <a:r>
              <a:rPr lang="zh-TW" altLang="en-US" dirty="0"/>
              <a:t>係用緊 </a:t>
            </a:r>
            <a:r>
              <a:rPr lang="en-US" altLang="zh-TW" dirty="0">
                <a:sym typeface="Wingdings" panose="05000000000000000000" pitchFamily="2" charset="2"/>
              </a:rPr>
              <a:t> </a:t>
            </a:r>
            <a:r>
              <a:rPr lang="zh-TW" altLang="en-US" dirty="0">
                <a:sym typeface="Wingdings" panose="05000000000000000000" pitchFamily="2" charset="2"/>
              </a:rPr>
              <a:t>去表示，而其他</a:t>
            </a:r>
            <a:r>
              <a:rPr lang="en-US" altLang="zh-TW" dirty="0">
                <a:sym typeface="Wingdings" panose="05000000000000000000" pitchFamily="2" charset="2"/>
              </a:rPr>
              <a:t>variable</a:t>
            </a:r>
            <a:r>
              <a:rPr lang="zh-TW" altLang="en-US" dirty="0">
                <a:sym typeface="Wingdings" panose="05000000000000000000" pitchFamily="2" charset="2"/>
              </a:rPr>
              <a:t>都唔會因為個</a:t>
            </a:r>
            <a:r>
              <a:rPr lang="en-US" altLang="zh-TW" dirty="0">
                <a:sym typeface="Wingdings" panose="05000000000000000000" pitchFamily="2" charset="2"/>
              </a:rPr>
              <a:t>function</a:t>
            </a:r>
            <a:r>
              <a:rPr lang="zh-TW" altLang="en-US" dirty="0">
                <a:sym typeface="Wingdings" panose="05000000000000000000" pitchFamily="2" charset="2"/>
              </a:rPr>
              <a:t>改變左個值而改變，只有 </a:t>
            </a:r>
            <a:r>
              <a:rPr lang="en-US" altLang="zh-TW" dirty="0">
                <a:sym typeface="Wingdings" panose="05000000000000000000" pitchFamily="2" charset="2"/>
              </a:rPr>
              <a:t>b </a:t>
            </a:r>
            <a:r>
              <a:rPr lang="zh-TW" altLang="en-US" dirty="0">
                <a:sym typeface="Wingdings" panose="05000000000000000000" pitchFamily="2" charset="2"/>
              </a:rPr>
              <a:t>先會改變，因為 </a:t>
            </a:r>
            <a:r>
              <a:rPr lang="en-US" altLang="zh-TW" dirty="0">
                <a:sym typeface="Wingdings" panose="05000000000000000000" pitchFamily="2" charset="2"/>
              </a:rPr>
              <a:t>b </a:t>
            </a:r>
            <a:r>
              <a:rPr lang="zh-TW" altLang="en-US" dirty="0">
                <a:sym typeface="Wingdings" panose="05000000000000000000" pitchFamily="2" charset="2"/>
              </a:rPr>
              <a:t>係用緊 </a:t>
            </a:r>
            <a:r>
              <a:rPr lang="en-US" altLang="zh-TW" dirty="0">
                <a:sym typeface="Wingdings" panose="05000000000000000000" pitchFamily="2" charset="2"/>
              </a:rPr>
              <a:t>num2 </a:t>
            </a:r>
            <a:r>
              <a:rPr lang="zh-TW" altLang="en-US" dirty="0">
                <a:sym typeface="Wingdings" panose="05000000000000000000" pitchFamily="2" charset="2"/>
              </a:rPr>
              <a:t>既值，而其他都只係</a:t>
            </a:r>
            <a:r>
              <a:rPr lang="en-US" altLang="zh-TW" dirty="0">
                <a:sym typeface="Wingdings" panose="05000000000000000000" pitchFamily="2" charset="2"/>
              </a:rPr>
              <a:t>copy</a:t>
            </a:r>
            <a:r>
              <a:rPr lang="zh-TW" altLang="en-US" dirty="0">
                <a:sym typeface="Wingdings" panose="05000000000000000000" pitchFamily="2" charset="2"/>
              </a:rPr>
              <a:t>左個值。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但你都要知道，因為地址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好多時會叫做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位址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既英文係 </a:t>
            </a:r>
            <a:r>
              <a:rPr lang="en-US" altLang="zh-TW" dirty="0">
                <a:sym typeface="Wingdings" panose="05000000000000000000" pitchFamily="2" charset="2"/>
              </a:rPr>
              <a:t>reference</a:t>
            </a:r>
            <a:r>
              <a:rPr lang="zh-TW" altLang="en-US" dirty="0">
                <a:sym typeface="Wingdings" panose="05000000000000000000" pitchFamily="2" charset="2"/>
              </a:rPr>
              <a:t>，</a:t>
            </a:r>
            <a:r>
              <a:rPr lang="en-US" altLang="zh-TW" dirty="0">
                <a:sym typeface="Wingdings" panose="05000000000000000000" pitchFamily="2" charset="2"/>
              </a:rPr>
              <a:t>pass-by-reference</a:t>
            </a:r>
            <a:r>
              <a:rPr lang="zh-TW" altLang="en-US" dirty="0">
                <a:sym typeface="Wingdings" panose="05000000000000000000" pitchFamily="2" charset="2"/>
              </a:rPr>
              <a:t>既意思係，放個位址落去做</a:t>
            </a:r>
            <a:r>
              <a:rPr lang="en-US" altLang="zh-TW" dirty="0">
                <a:sym typeface="Wingdings" panose="05000000000000000000" pitchFamily="2" charset="2"/>
              </a:rPr>
              <a:t>parameter</a:t>
            </a:r>
            <a:r>
              <a:rPr lang="zh-TW" altLang="en-US" dirty="0">
                <a:sym typeface="Wingdings" panose="05000000000000000000" pitchFamily="2" charset="2"/>
              </a:rPr>
              <a:t>到而唔係</a:t>
            </a:r>
            <a:r>
              <a:rPr lang="en-US" altLang="zh-TW" dirty="0">
                <a:sym typeface="Wingdings" panose="05000000000000000000" pitchFamily="2" charset="2"/>
              </a:rPr>
              <a:t>copy</a:t>
            </a:r>
            <a:r>
              <a:rPr lang="zh-TW" altLang="en-US" dirty="0">
                <a:sym typeface="Wingdings" panose="05000000000000000000" pitchFamily="2" charset="2"/>
              </a:rPr>
              <a:t>個值去</a:t>
            </a:r>
            <a:r>
              <a:rPr lang="en-US" altLang="zh-TW" dirty="0">
                <a:sym typeface="Wingdings" panose="05000000000000000000" pitchFamily="2" charset="2"/>
              </a:rPr>
              <a:t>parameter</a:t>
            </a:r>
            <a:r>
              <a:rPr lang="zh-TW" altLang="en-US" dirty="0">
                <a:sym typeface="Wingdings" panose="05000000000000000000" pitchFamily="2" charset="2"/>
              </a:rPr>
              <a:t>到。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同埋，個 </a:t>
            </a:r>
            <a:r>
              <a:rPr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b </a:t>
            </a:r>
            <a:r>
              <a:rPr lang="zh-TW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都係一個</a:t>
            </a:r>
            <a:r>
              <a:rPr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parameter</a:t>
            </a:r>
            <a:r>
              <a:rPr lang="zh-TW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，唔好忘記</a:t>
            </a:r>
            <a:r>
              <a:rPr lang="zh-TW" altLang="en-US" dirty="0">
                <a:sym typeface="Wingdings" panose="05000000000000000000" pitchFamily="2" charset="2"/>
              </a:rPr>
              <a:t>。</a:t>
            </a:r>
            <a:endParaRPr lang="en-US" altLang="zh-TW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13702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AE143-0036-4209-97F6-F3F643CE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Recursion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19F33-8142-4254-93F5-9689E2EC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去到最麻煩的部份了，呢一部份唔可以係你學過最難的部份，但一定你學過最麻煩的部份，因為呢個一部大多都唔可以用個腦去諗，你個腦會炒硬，基本上人腦係會死既。</a:t>
            </a:r>
            <a:endParaRPr lang="en-US" altLang="zh-TW" dirty="0"/>
          </a:p>
          <a:p>
            <a:r>
              <a:rPr lang="zh-TW" altLang="en-US" dirty="0"/>
              <a:t>如果你真係要做呢啲題目個時，準備定紙同筆啦，事實上，</a:t>
            </a:r>
            <a:r>
              <a:rPr lang="en-US" altLang="zh-TW" dirty="0"/>
              <a:t>recursion</a:t>
            </a:r>
            <a:r>
              <a:rPr lang="zh-TW" altLang="en-US" dirty="0"/>
              <a:t>要做又唔係話好難，但要小心去</a:t>
            </a:r>
            <a:r>
              <a:rPr lang="en-US" altLang="zh-TW" dirty="0"/>
              <a:t>check</a:t>
            </a:r>
            <a:r>
              <a:rPr lang="zh-TW" altLang="en-US" dirty="0"/>
              <a:t>清楚每一個步驟，錯一個都會死</a:t>
            </a:r>
            <a:r>
              <a:rPr lang="en-US" altLang="zh-TW" dirty="0"/>
              <a:t>!!!!!!</a:t>
            </a:r>
          </a:p>
          <a:p>
            <a:r>
              <a:rPr lang="zh-TW" altLang="en-US" dirty="0"/>
              <a:t>不過講真，</a:t>
            </a:r>
            <a:r>
              <a:rPr lang="en-US" altLang="zh-TW" dirty="0"/>
              <a:t>recursion</a:t>
            </a:r>
            <a:r>
              <a:rPr lang="zh-TW" altLang="en-US" dirty="0"/>
              <a:t>現實生活上都唔太會常用，去到後面你就會明點解。但既然唔常用，又點解要學呢</a:t>
            </a:r>
            <a:r>
              <a:rPr lang="en-US" altLang="zh-TW" dirty="0"/>
              <a:t>?</a:t>
            </a:r>
            <a:r>
              <a:rPr lang="zh-TW" altLang="en-US" dirty="0"/>
              <a:t> 呢個固然係因為學校有教要考試啦</a:t>
            </a:r>
            <a:r>
              <a:rPr lang="en-US" altLang="zh-TW" dirty="0"/>
              <a:t>XD</a:t>
            </a:r>
          </a:p>
          <a:p>
            <a:r>
              <a:rPr lang="zh-TW" altLang="en-US" dirty="0"/>
              <a:t>不過，你都要用心學，因為學</a:t>
            </a:r>
            <a:r>
              <a:rPr lang="en-US" altLang="zh-TW" dirty="0"/>
              <a:t>recursion</a:t>
            </a:r>
            <a:r>
              <a:rPr lang="zh-TW" altLang="en-US" dirty="0"/>
              <a:t>你就會明白電腦個運算邏輯係點，當你真係熟習左呢一個部份個時，你對一啲</a:t>
            </a:r>
            <a:r>
              <a:rPr lang="en-US" altLang="zh-TW" dirty="0"/>
              <a:t>looping</a:t>
            </a:r>
            <a:r>
              <a:rPr lang="zh-TW" altLang="en-US" dirty="0"/>
              <a:t>既問題或者邏輯個腦就會好清醒架啦。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549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91FD79-D254-4B0C-A049-AB96BC20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B49CC3-1806-4C11-9730-7C70A5A4D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Scope rules</a:t>
            </a:r>
          </a:p>
          <a:p>
            <a:r>
              <a:rPr lang="en-US" altLang="zh-HK" dirty="0"/>
              <a:t>Function 2</a:t>
            </a:r>
          </a:p>
          <a:p>
            <a:r>
              <a:rPr lang="en-US" altLang="zh-HK" dirty="0"/>
              <a:t>Recursion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68821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A5277-0B28-406B-9995-24DC4CC4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44CE12-467C-422C-A64F-FEC825805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首先，你要知道一個</a:t>
            </a:r>
            <a:r>
              <a:rPr lang="en-US" altLang="zh-TW" dirty="0"/>
              <a:t>function</a:t>
            </a:r>
            <a:r>
              <a:rPr lang="zh-TW" altLang="en-US" dirty="0"/>
              <a:t>可以</a:t>
            </a:r>
            <a:r>
              <a:rPr lang="en-US" altLang="zh-TW" dirty="0"/>
              <a:t>call</a:t>
            </a:r>
            <a:r>
              <a:rPr lang="zh-TW" altLang="en-US" dirty="0"/>
              <a:t>另一個</a:t>
            </a:r>
            <a:r>
              <a:rPr lang="en-US" altLang="zh-TW" dirty="0"/>
              <a:t>function</a:t>
            </a:r>
            <a:r>
              <a:rPr lang="zh-TW" altLang="en-US" dirty="0"/>
              <a:t>，咁但係如果一個</a:t>
            </a:r>
            <a:r>
              <a:rPr lang="en-US" altLang="zh-TW" dirty="0"/>
              <a:t>function</a:t>
            </a:r>
            <a:r>
              <a:rPr lang="zh-TW" altLang="en-US" dirty="0"/>
              <a:t>又</a:t>
            </a:r>
            <a:r>
              <a:rPr lang="en-US" altLang="zh-TW" dirty="0"/>
              <a:t>call</a:t>
            </a:r>
            <a:r>
              <a:rPr lang="zh-TW" altLang="en-US" dirty="0"/>
              <a:t>番自己會點呢</a:t>
            </a:r>
            <a:r>
              <a:rPr lang="en-US" altLang="zh-TW" dirty="0"/>
              <a:t>?</a:t>
            </a:r>
            <a:r>
              <a:rPr lang="zh-TW" altLang="en-US" dirty="0"/>
              <a:t>結果就係又會重新由頭再做一次啦，去到</a:t>
            </a:r>
            <a:r>
              <a:rPr lang="en-US" altLang="zh-TW" dirty="0"/>
              <a:t>calling itself</a:t>
            </a:r>
            <a:r>
              <a:rPr lang="zh-TW" altLang="en-US" dirty="0"/>
              <a:t>個時又會重新由頭再做，好似一個</a:t>
            </a:r>
            <a:r>
              <a:rPr lang="en-US" altLang="zh-TW" dirty="0"/>
              <a:t>looping</a:t>
            </a:r>
            <a:r>
              <a:rPr lang="zh-TW" altLang="en-US" dirty="0"/>
              <a:t>咁。</a:t>
            </a:r>
            <a:endParaRPr lang="en-US" altLang="zh-TW" dirty="0"/>
          </a:p>
          <a:p>
            <a:r>
              <a:rPr lang="zh-TW" altLang="en-US" dirty="0"/>
              <a:t>需知，一個</a:t>
            </a:r>
            <a:r>
              <a:rPr lang="en-US" altLang="zh-TW" dirty="0"/>
              <a:t>looping</a:t>
            </a:r>
            <a:r>
              <a:rPr lang="zh-TW" altLang="en-US" dirty="0"/>
              <a:t>如果唔比一個條件比佢</a:t>
            </a:r>
            <a:r>
              <a:rPr lang="en-US" altLang="zh-TW" dirty="0"/>
              <a:t>end loop</a:t>
            </a:r>
            <a:r>
              <a:rPr lang="zh-TW" altLang="en-US" dirty="0"/>
              <a:t>，佢就會瘋狂咁去</a:t>
            </a:r>
            <a:r>
              <a:rPr lang="en-US" altLang="zh-TW" dirty="0"/>
              <a:t>loop</a:t>
            </a:r>
            <a:r>
              <a:rPr lang="zh-TW" altLang="en-US" dirty="0"/>
              <a:t>。同理，個</a:t>
            </a:r>
            <a:r>
              <a:rPr lang="en-US" altLang="zh-TW" dirty="0"/>
              <a:t>function</a:t>
            </a:r>
            <a:r>
              <a:rPr lang="zh-TW" altLang="en-US" dirty="0"/>
              <a:t>你唔去比佢停個話個</a:t>
            </a:r>
            <a:r>
              <a:rPr lang="en-US" altLang="zh-TW" dirty="0"/>
              <a:t>function</a:t>
            </a:r>
            <a:r>
              <a:rPr lang="zh-TW" altLang="en-US" dirty="0"/>
              <a:t>就會死亡無限</a:t>
            </a:r>
            <a:r>
              <a:rPr lang="en-US" altLang="zh-TW" dirty="0"/>
              <a:t>loop</a:t>
            </a:r>
            <a:r>
              <a:rPr lang="zh-TW" altLang="en-US" dirty="0"/>
              <a:t>，咁幾時完呀</a:t>
            </a:r>
            <a:r>
              <a:rPr lang="en-US" altLang="zh-TW" dirty="0"/>
              <a:t>?</a:t>
            </a:r>
            <a:r>
              <a:rPr lang="zh-TW" altLang="en-US" dirty="0"/>
              <a:t>如果同一般的</a:t>
            </a:r>
            <a:r>
              <a:rPr lang="en-US" altLang="zh-TW" dirty="0"/>
              <a:t>looping(for, while, </a:t>
            </a:r>
            <a:r>
              <a:rPr lang="en-US" altLang="zh-TW" dirty="0" err="1"/>
              <a:t>do.while</a:t>
            </a:r>
            <a:r>
              <a:rPr lang="en-US" altLang="zh-TW" dirty="0"/>
              <a:t> </a:t>
            </a:r>
            <a:r>
              <a:rPr lang="en-US" altLang="zh-TW" dirty="0" err="1"/>
              <a:t>etc</a:t>
            </a:r>
            <a:r>
              <a:rPr lang="en-US" altLang="zh-TW" dirty="0"/>
              <a:t>)</a:t>
            </a:r>
            <a:r>
              <a:rPr lang="zh-TW" altLang="en-US" dirty="0"/>
              <a:t>比較，會早好多完既，因為，</a:t>
            </a:r>
            <a:r>
              <a:rPr lang="en-US" altLang="zh-TW" dirty="0"/>
              <a:t>recursion</a:t>
            </a:r>
            <a:r>
              <a:rPr lang="zh-TW" altLang="en-US" dirty="0"/>
              <a:t>對</a:t>
            </a:r>
            <a:r>
              <a:rPr lang="en-US" altLang="zh-TW" dirty="0"/>
              <a:t>memory</a:t>
            </a:r>
            <a:r>
              <a:rPr lang="zh-TW" altLang="en-US" dirty="0"/>
              <a:t>既需求特別大，大到如果唔小心咁去用，係可以令到成部電腦</a:t>
            </a:r>
            <a:r>
              <a:rPr lang="en-US" altLang="zh-TW" dirty="0"/>
              <a:t>down</a:t>
            </a:r>
            <a:r>
              <a:rPr lang="zh-TW" altLang="en-US" dirty="0"/>
              <a:t>機。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522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1BFBA-424D-4F33-B3D6-02E2E88A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5FD558-159F-47FA-8D2D-5EBE4482A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然後，你知道一個</a:t>
            </a:r>
            <a:r>
              <a:rPr lang="en-US" altLang="zh-TW" dirty="0"/>
              <a:t>function</a:t>
            </a:r>
            <a:r>
              <a:rPr lang="zh-TW" altLang="en-US" dirty="0"/>
              <a:t>可以</a:t>
            </a:r>
            <a:r>
              <a:rPr lang="en-US" altLang="zh-TW" dirty="0"/>
              <a:t>call</a:t>
            </a:r>
            <a:r>
              <a:rPr lang="zh-TW" altLang="en-US" dirty="0"/>
              <a:t>自己了，咁你為左防止佢死亡無限</a:t>
            </a:r>
            <a:r>
              <a:rPr lang="en-US" altLang="zh-TW" dirty="0"/>
              <a:t>loop</a:t>
            </a:r>
            <a:r>
              <a:rPr lang="zh-TW" altLang="en-US" dirty="0"/>
              <a:t>，就要設定一啲條件比佢自己完。</a:t>
            </a:r>
            <a:endParaRPr lang="en-US" altLang="zh-TW" dirty="0"/>
          </a:p>
          <a:p>
            <a:r>
              <a:rPr lang="zh-TW" altLang="en-US" dirty="0"/>
              <a:t>所以，一個</a:t>
            </a:r>
            <a:r>
              <a:rPr lang="en-US" altLang="zh-TW" dirty="0"/>
              <a:t>recursion</a:t>
            </a:r>
            <a:r>
              <a:rPr lang="zh-TW" altLang="en-US" dirty="0"/>
              <a:t>一定要有齊兩個條件先可以算係一個完整的</a:t>
            </a:r>
            <a:r>
              <a:rPr lang="en-US" altLang="zh-TW" dirty="0"/>
              <a:t>recursion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E12368-228F-4F45-9488-A0223F912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48100"/>
            <a:ext cx="8870098" cy="15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98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A179D-C74E-4623-B6B4-A47A0C4F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我以一個例子去說明 </a:t>
            </a:r>
            <a:r>
              <a:rPr lang="en-US" altLang="zh-TW" dirty="0"/>
              <a:t>n factorial</a:t>
            </a:r>
            <a:endParaRPr lang="zh-HK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8DEAD5B-C628-42A2-805E-5A5B1BE73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9" y="1343794"/>
            <a:ext cx="9202761" cy="551420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966377A-453D-4E5B-9D25-5DDBE1820FDB}"/>
              </a:ext>
            </a:extLst>
          </p:cNvPr>
          <p:cNvSpPr txBox="1"/>
          <p:nvPr/>
        </p:nvSpPr>
        <p:spPr>
          <a:xfrm>
            <a:off x="9423918" y="1492897"/>
            <a:ext cx="2749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留意番邊到係</a:t>
            </a:r>
            <a:r>
              <a:rPr lang="en-US" altLang="zh-TW" sz="3200" dirty="0"/>
              <a:t>base case</a:t>
            </a:r>
            <a:r>
              <a:rPr lang="zh-TW" altLang="en-US" sz="3200" dirty="0"/>
              <a:t>邊到係 </a:t>
            </a:r>
            <a:r>
              <a:rPr lang="en-US" altLang="zh-TW" sz="3200" dirty="0"/>
              <a:t>recursive step</a:t>
            </a:r>
            <a:r>
              <a:rPr lang="zh-TW" altLang="en-US" sz="3200" dirty="0"/>
              <a:t>。</a:t>
            </a:r>
            <a:endParaRPr lang="zh-HK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D042A85-4F89-49B8-8DEB-D0ED816B8AC8}"/>
              </a:ext>
            </a:extLst>
          </p:cNvPr>
          <p:cNvSpPr txBox="1"/>
          <p:nvPr/>
        </p:nvSpPr>
        <p:spPr>
          <a:xfrm>
            <a:off x="9423918" y="3937517"/>
            <a:ext cx="27494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第二，認住圖右方的</a:t>
            </a:r>
            <a:r>
              <a:rPr lang="en-US" altLang="zh-TW" sz="2800" dirty="0"/>
              <a:t>step pic</a:t>
            </a:r>
            <a:r>
              <a:rPr lang="zh-TW" altLang="en-US" sz="2800" dirty="0"/>
              <a:t>，因為基本上所有</a:t>
            </a:r>
            <a:r>
              <a:rPr lang="en-US" altLang="zh-TW" sz="2800" dirty="0"/>
              <a:t>solve recursion</a:t>
            </a:r>
            <a:r>
              <a:rPr lang="zh-TW" altLang="en-US" sz="2800" dirty="0"/>
              <a:t>既問題都係用呢個方法。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5894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60A92-E024-4ADB-9056-4C2CF081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986A33-F149-4E5E-8D84-517539743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HK" dirty="0"/>
              <a:t>#include &lt;</a:t>
            </a:r>
            <a:r>
              <a:rPr lang="en-US" altLang="zh-HK" dirty="0" err="1"/>
              <a:t>stdio.h</a:t>
            </a:r>
            <a:r>
              <a:rPr lang="en-US" altLang="zh-HK" dirty="0"/>
              <a:t>&gt;</a:t>
            </a:r>
          </a:p>
          <a:p>
            <a:endParaRPr lang="en-US" altLang="zh-HK" dirty="0"/>
          </a:p>
          <a:p>
            <a:r>
              <a:rPr lang="en-US" altLang="zh-HK" dirty="0"/>
              <a:t>unsigned long fact( unsigned long num ) {</a:t>
            </a:r>
          </a:p>
          <a:p>
            <a:r>
              <a:rPr lang="en-US" altLang="zh-HK" dirty="0"/>
              <a:t>  if (num == 0) // base case</a:t>
            </a:r>
          </a:p>
          <a:p>
            <a:r>
              <a:rPr lang="en-US" altLang="zh-HK" dirty="0"/>
              <a:t>    return 1;   // quit recursion</a:t>
            </a:r>
          </a:p>
          <a:p>
            <a:r>
              <a:rPr lang="en-US" altLang="zh-HK" dirty="0"/>
              <a:t>  else</a:t>
            </a:r>
          </a:p>
          <a:p>
            <a:r>
              <a:rPr lang="en-US" altLang="zh-HK" dirty="0"/>
              <a:t>    return num * fact(num - 1); // recursive step</a:t>
            </a:r>
          </a:p>
          <a:p>
            <a:r>
              <a:rPr lang="en-US" altLang="zh-HK" dirty="0"/>
              <a:t>}</a:t>
            </a:r>
          </a:p>
          <a:p>
            <a:endParaRPr lang="en-US" altLang="zh-HK" dirty="0"/>
          </a:p>
          <a:p>
            <a:r>
              <a:rPr lang="en-US" altLang="zh-HK" dirty="0"/>
              <a:t>int main () {</a:t>
            </a:r>
          </a:p>
          <a:p>
            <a:r>
              <a:rPr lang="en-US" altLang="zh-HK" dirty="0"/>
              <a:t>  </a:t>
            </a:r>
            <a:r>
              <a:rPr lang="en-US" altLang="zh-HK" dirty="0" err="1"/>
              <a:t>printf</a:t>
            </a:r>
            <a:r>
              <a:rPr lang="en-US" altLang="zh-HK" dirty="0"/>
              <a:t>("3! = %</a:t>
            </a:r>
            <a:r>
              <a:rPr lang="en-US" altLang="zh-HK" dirty="0" err="1"/>
              <a:t>lu</a:t>
            </a:r>
            <a:r>
              <a:rPr lang="en-US" altLang="zh-HK" dirty="0"/>
              <a:t>\n", fact(3));</a:t>
            </a:r>
          </a:p>
          <a:p>
            <a:r>
              <a:rPr lang="en-US" altLang="zh-HK" dirty="0"/>
              <a:t>  </a:t>
            </a:r>
            <a:r>
              <a:rPr lang="en-US" altLang="zh-HK" dirty="0" err="1"/>
              <a:t>printf</a:t>
            </a:r>
            <a:r>
              <a:rPr lang="en-US" altLang="zh-HK" dirty="0"/>
              <a:t>("5! = %</a:t>
            </a:r>
            <a:r>
              <a:rPr lang="en-US" altLang="zh-HK" dirty="0" err="1"/>
              <a:t>lu</a:t>
            </a:r>
            <a:r>
              <a:rPr lang="en-US" altLang="zh-HK" dirty="0"/>
              <a:t>\n", fact(5));</a:t>
            </a:r>
          </a:p>
          <a:p>
            <a:r>
              <a:rPr lang="en-US" altLang="zh-HK" dirty="0"/>
              <a:t>}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98533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DC49E-4A83-417D-8049-82C8501B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EBA19C-86EA-48A1-AE52-176AC53C3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首先，你留意到個</a:t>
            </a:r>
            <a:r>
              <a:rPr lang="en-US" altLang="zh-TW" dirty="0"/>
              <a:t>base case</a:t>
            </a:r>
            <a:r>
              <a:rPr lang="zh-TW" altLang="en-US" dirty="0"/>
              <a:t>係咩，當</a:t>
            </a:r>
            <a:r>
              <a:rPr lang="en-US" altLang="zh-TW" dirty="0"/>
              <a:t>num == 0</a:t>
            </a:r>
            <a:r>
              <a:rPr lang="zh-TW" altLang="en-US" dirty="0"/>
              <a:t>個時，就</a:t>
            </a:r>
            <a:r>
              <a:rPr lang="en-US" altLang="zh-TW" dirty="0"/>
              <a:t>return 1</a:t>
            </a:r>
            <a:r>
              <a:rPr lang="zh-TW" altLang="en-US" dirty="0"/>
              <a:t>，記得</a:t>
            </a:r>
            <a:r>
              <a:rPr lang="en-US" altLang="zh-TW" dirty="0"/>
              <a:t>return</a:t>
            </a:r>
            <a:r>
              <a:rPr lang="zh-TW" altLang="en-US" dirty="0"/>
              <a:t>係</a:t>
            </a:r>
            <a:r>
              <a:rPr lang="en-US" altLang="zh-TW" dirty="0"/>
              <a:t>quit</a:t>
            </a:r>
            <a:r>
              <a:rPr lang="zh-TW" altLang="en-US" dirty="0"/>
              <a:t>個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係呢到，你要考慮兩個地方，呢個</a:t>
            </a:r>
            <a:r>
              <a:rPr lang="en-US" altLang="zh-TW" dirty="0"/>
              <a:t>recursion</a:t>
            </a:r>
            <a:r>
              <a:rPr lang="zh-TW" altLang="en-US" dirty="0"/>
              <a:t>係幾時</a:t>
            </a:r>
            <a:r>
              <a:rPr lang="en-US" altLang="zh-TW" dirty="0"/>
              <a:t>quit?</a:t>
            </a:r>
            <a:r>
              <a:rPr lang="zh-TW" altLang="en-US" dirty="0"/>
              <a:t>同埋</a:t>
            </a:r>
            <a:r>
              <a:rPr lang="en-US" altLang="zh-TW" dirty="0"/>
              <a:t>quit</a:t>
            </a:r>
            <a:r>
              <a:rPr lang="zh-TW" altLang="en-US" dirty="0"/>
              <a:t>個時係咩數值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到底係咩決定個</a:t>
            </a:r>
            <a:r>
              <a:rPr lang="en-US" altLang="zh-TW" dirty="0"/>
              <a:t>recursion quit</a:t>
            </a:r>
            <a:r>
              <a:rPr lang="zh-TW" altLang="en-US" dirty="0"/>
              <a:t>定唔</a:t>
            </a:r>
            <a:r>
              <a:rPr lang="en-US" altLang="zh-TW" dirty="0"/>
              <a:t>quit?</a:t>
            </a:r>
            <a:r>
              <a:rPr lang="zh-TW" altLang="en-US" dirty="0"/>
              <a:t>呢到好明顯係由</a:t>
            </a:r>
            <a:r>
              <a:rPr lang="en-US" altLang="zh-TW" dirty="0"/>
              <a:t>num</a:t>
            </a:r>
            <a:r>
              <a:rPr lang="zh-TW" altLang="en-US" dirty="0"/>
              <a:t>決定的。點解</a:t>
            </a:r>
            <a:r>
              <a:rPr lang="en-US" altLang="zh-TW" dirty="0"/>
              <a:t>?</a:t>
            </a:r>
            <a:r>
              <a:rPr lang="zh-TW" altLang="en-US" dirty="0"/>
              <a:t>因為</a:t>
            </a:r>
            <a:r>
              <a:rPr lang="en-US" altLang="zh-TW" dirty="0"/>
              <a:t>factorial</a:t>
            </a:r>
            <a:r>
              <a:rPr lang="zh-TW" altLang="en-US" dirty="0"/>
              <a:t>既作用就係由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</a:t>
            </a:r>
            <a:r>
              <a:rPr lang="zh-TW" altLang="en-US" dirty="0"/>
              <a:t>個數的相乘，咁</a:t>
            </a:r>
            <a:r>
              <a:rPr lang="en-US" altLang="zh-TW" dirty="0"/>
              <a:t>num</a:t>
            </a:r>
            <a:r>
              <a:rPr lang="zh-TW" altLang="en-US" dirty="0"/>
              <a:t>好明顯係要乘個個數。考慮番</a:t>
            </a:r>
            <a:r>
              <a:rPr lang="en-US" altLang="zh-TW" dirty="0"/>
              <a:t>factorial</a:t>
            </a:r>
            <a:r>
              <a:rPr lang="zh-TW" altLang="en-US" dirty="0"/>
              <a:t>最細既數係只會去到</a:t>
            </a:r>
            <a:r>
              <a:rPr lang="en-US" altLang="zh-TW" dirty="0"/>
              <a:t>0</a:t>
            </a:r>
            <a:r>
              <a:rPr lang="zh-TW" altLang="en-US" dirty="0"/>
              <a:t>，而唔會去到負數，咁好明顯</a:t>
            </a:r>
            <a:r>
              <a:rPr lang="en-US" altLang="zh-TW" dirty="0"/>
              <a:t>num</a:t>
            </a:r>
            <a:r>
              <a:rPr lang="zh-TW" altLang="en-US" dirty="0"/>
              <a:t>去到</a:t>
            </a:r>
            <a:r>
              <a:rPr lang="en-US" altLang="zh-TW" dirty="0"/>
              <a:t>0</a:t>
            </a:r>
            <a:r>
              <a:rPr lang="zh-TW" altLang="en-US" dirty="0"/>
              <a:t>個陣時就係要</a:t>
            </a:r>
            <a:r>
              <a:rPr lang="en-US" altLang="zh-TW" dirty="0"/>
              <a:t>quit la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92144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A6D9E-B8A0-4B77-8700-4F45F4A8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878E40-C40B-4E14-9452-8DBB8425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咁點解要係</a:t>
            </a:r>
            <a:r>
              <a:rPr lang="en-US" altLang="zh-TW" dirty="0"/>
              <a:t>return 1</a:t>
            </a:r>
            <a:r>
              <a:rPr lang="zh-TW" altLang="en-US" dirty="0"/>
              <a:t>呢</a:t>
            </a:r>
            <a:r>
              <a:rPr lang="en-US" altLang="zh-TW" dirty="0"/>
              <a:t>?</a:t>
            </a:r>
            <a:endParaRPr lang="zh-HK" altLang="en-US" dirty="0"/>
          </a:p>
          <a:p>
            <a:r>
              <a:rPr lang="zh-TW" altLang="en-US" dirty="0"/>
              <a:t>當你知道</a:t>
            </a:r>
            <a:r>
              <a:rPr lang="en-US" altLang="zh-TW" dirty="0"/>
              <a:t>factorial</a:t>
            </a:r>
            <a:r>
              <a:rPr lang="zh-TW" altLang="en-US" dirty="0"/>
              <a:t>最細係去到</a:t>
            </a:r>
            <a:r>
              <a:rPr lang="en-US" altLang="zh-TW" dirty="0"/>
              <a:t>0</a:t>
            </a:r>
            <a:r>
              <a:rPr lang="zh-TW" altLang="en-US" dirty="0"/>
              <a:t>個時，你就考慮下當</a:t>
            </a:r>
            <a:r>
              <a:rPr lang="en-US" altLang="zh-TW" dirty="0"/>
              <a:t>0</a:t>
            </a:r>
            <a:r>
              <a:rPr lang="zh-TW" altLang="en-US" dirty="0"/>
              <a:t>個陣，</a:t>
            </a:r>
            <a:r>
              <a:rPr lang="en-US" altLang="zh-TW" dirty="0"/>
              <a:t>factorial</a:t>
            </a:r>
            <a:r>
              <a:rPr lang="zh-TW" altLang="en-US" dirty="0"/>
              <a:t>會出咩數字了</a:t>
            </a:r>
            <a:r>
              <a:rPr lang="en-US" altLang="zh-TW" dirty="0"/>
              <a:t>? </a:t>
            </a:r>
            <a:r>
              <a:rPr lang="zh-TW" altLang="en-US" dirty="0"/>
              <a:t>就係</a:t>
            </a:r>
            <a:r>
              <a:rPr lang="en-US" altLang="zh-TW" dirty="0"/>
              <a:t>1</a:t>
            </a:r>
            <a:r>
              <a:rPr lang="zh-TW" altLang="en-US" dirty="0"/>
              <a:t>，所以你到點解</a:t>
            </a:r>
            <a:r>
              <a:rPr lang="en-US" altLang="zh-TW" dirty="0"/>
              <a:t>base case</a:t>
            </a:r>
            <a:r>
              <a:rPr lang="zh-TW" altLang="en-US" dirty="0"/>
              <a:t>會係</a:t>
            </a:r>
            <a:r>
              <a:rPr lang="en-US" altLang="zh-TW" dirty="0"/>
              <a:t>num == 0</a:t>
            </a:r>
            <a:r>
              <a:rPr lang="zh-TW" altLang="en-US" dirty="0"/>
              <a:t>同</a:t>
            </a:r>
            <a:r>
              <a:rPr lang="en-US" altLang="zh-TW" dirty="0"/>
              <a:t>return 1</a:t>
            </a:r>
            <a:r>
              <a:rPr lang="zh-TW" altLang="en-US" dirty="0"/>
              <a:t>了。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72770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C0898-C53E-4C73-9F68-FF468940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A3EA20-7555-417E-8888-B07DE9300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當你做到有關</a:t>
            </a:r>
            <a:r>
              <a:rPr lang="en-US" altLang="zh-TW" dirty="0"/>
              <a:t>recursion</a:t>
            </a:r>
            <a:r>
              <a:rPr lang="zh-TW" altLang="en-US" dirty="0"/>
              <a:t>既問題個時，要小心分拆每一個部份。</a:t>
            </a: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C6375A-0F0E-400C-A5AF-DE00F4DB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0775"/>
            <a:ext cx="39528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0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2F410-B058-4D8E-8C59-E9A4AE81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HK" dirty="0"/>
              <a:t>#include &lt;</a:t>
            </a:r>
            <a:r>
              <a:rPr lang="en-US" altLang="zh-HK" dirty="0" err="1"/>
              <a:t>stdio.h</a:t>
            </a:r>
            <a:r>
              <a:rPr lang="en-US" altLang="zh-HK" dirty="0"/>
              <a:t>&gt;</a:t>
            </a:r>
          </a:p>
          <a:p>
            <a:endParaRPr lang="en-US" altLang="zh-HK" dirty="0"/>
          </a:p>
          <a:p>
            <a:r>
              <a:rPr lang="en-US" altLang="zh-HK" dirty="0"/>
              <a:t>unsigned long fib(unsigned long);</a:t>
            </a:r>
          </a:p>
          <a:p>
            <a:endParaRPr lang="en-US" altLang="zh-HK" dirty="0"/>
          </a:p>
          <a:p>
            <a:r>
              <a:rPr lang="en-US" altLang="zh-HK" dirty="0"/>
              <a:t>int main() {</a:t>
            </a:r>
          </a:p>
          <a:p>
            <a:r>
              <a:rPr lang="en-US" altLang="zh-HK" dirty="0"/>
              <a:t>  for(int </a:t>
            </a:r>
            <a:r>
              <a:rPr lang="en-US" altLang="zh-HK" dirty="0" err="1"/>
              <a:t>i</a:t>
            </a:r>
            <a:r>
              <a:rPr lang="en-US" altLang="zh-HK" dirty="0"/>
              <a:t> = 0; </a:t>
            </a:r>
            <a:r>
              <a:rPr lang="en-US" altLang="zh-HK" dirty="0" err="1"/>
              <a:t>i</a:t>
            </a:r>
            <a:r>
              <a:rPr lang="en-US" altLang="zh-HK" dirty="0"/>
              <a:t> &lt;= 10; </a:t>
            </a:r>
            <a:r>
              <a:rPr lang="en-US" altLang="zh-HK" dirty="0" err="1"/>
              <a:t>i</a:t>
            </a:r>
            <a:r>
              <a:rPr lang="en-US" altLang="zh-HK" dirty="0"/>
              <a:t>++)</a:t>
            </a:r>
          </a:p>
          <a:p>
            <a:r>
              <a:rPr lang="en-US" altLang="zh-HK" dirty="0"/>
              <a:t>    </a:t>
            </a:r>
            <a:r>
              <a:rPr lang="en-US" altLang="zh-HK" dirty="0" err="1"/>
              <a:t>printf</a:t>
            </a:r>
            <a:r>
              <a:rPr lang="en-US" altLang="zh-HK" dirty="0"/>
              <a:t>("Position %d : %</a:t>
            </a:r>
            <a:r>
              <a:rPr lang="en-US" altLang="zh-HK" dirty="0" err="1"/>
              <a:t>lu</a:t>
            </a:r>
            <a:r>
              <a:rPr lang="en-US" altLang="zh-HK" dirty="0"/>
              <a:t>\n", </a:t>
            </a:r>
            <a:r>
              <a:rPr lang="en-US" altLang="zh-HK" dirty="0" err="1"/>
              <a:t>i</a:t>
            </a:r>
            <a:r>
              <a:rPr lang="en-US" altLang="zh-HK" dirty="0"/>
              <a:t>, fib(</a:t>
            </a:r>
            <a:r>
              <a:rPr lang="en-US" altLang="zh-HK" dirty="0" err="1"/>
              <a:t>i</a:t>
            </a:r>
            <a:r>
              <a:rPr lang="en-US" altLang="zh-HK" dirty="0"/>
              <a:t>));</a:t>
            </a:r>
          </a:p>
          <a:p>
            <a:r>
              <a:rPr lang="en-US" altLang="zh-HK" dirty="0"/>
              <a:t>  </a:t>
            </a:r>
            <a:r>
              <a:rPr lang="en-US" altLang="zh-HK" dirty="0" err="1"/>
              <a:t>printf</a:t>
            </a:r>
            <a:r>
              <a:rPr lang="en-US" altLang="zh-HK" dirty="0"/>
              <a:t>("</a:t>
            </a:r>
            <a:r>
              <a:rPr lang="en-US" altLang="zh-HK" dirty="0" err="1"/>
              <a:t>Posizion</a:t>
            </a:r>
            <a:r>
              <a:rPr lang="en-US" altLang="zh-HK" dirty="0"/>
              <a:t> 20 : %</a:t>
            </a:r>
            <a:r>
              <a:rPr lang="en-US" altLang="zh-HK" dirty="0" err="1"/>
              <a:t>lu</a:t>
            </a:r>
            <a:r>
              <a:rPr lang="en-US" altLang="zh-HK" dirty="0"/>
              <a:t>\n", fib(20));</a:t>
            </a:r>
          </a:p>
          <a:p>
            <a:r>
              <a:rPr lang="en-US" altLang="zh-HK" dirty="0"/>
              <a:t>  </a:t>
            </a:r>
            <a:r>
              <a:rPr lang="en-US" altLang="zh-HK" dirty="0" err="1"/>
              <a:t>printf</a:t>
            </a:r>
            <a:r>
              <a:rPr lang="en-US" altLang="zh-HK" dirty="0"/>
              <a:t>("</a:t>
            </a:r>
            <a:r>
              <a:rPr lang="en-US" altLang="zh-HK" dirty="0" err="1"/>
              <a:t>Posizion</a:t>
            </a:r>
            <a:r>
              <a:rPr lang="en-US" altLang="zh-HK" dirty="0"/>
              <a:t> 30 : %</a:t>
            </a:r>
            <a:r>
              <a:rPr lang="en-US" altLang="zh-HK" dirty="0" err="1"/>
              <a:t>lu</a:t>
            </a:r>
            <a:r>
              <a:rPr lang="en-US" altLang="zh-HK" dirty="0"/>
              <a:t>\n", fib(30));</a:t>
            </a:r>
          </a:p>
          <a:p>
            <a:endParaRPr lang="en-US" altLang="zh-HK" dirty="0"/>
          </a:p>
          <a:p>
            <a:r>
              <a:rPr lang="en-US" altLang="zh-HK" dirty="0"/>
              <a:t>  return 0;</a:t>
            </a:r>
          </a:p>
          <a:p>
            <a:r>
              <a:rPr lang="en-US" altLang="zh-HK" dirty="0"/>
              <a:t>}</a:t>
            </a:r>
          </a:p>
          <a:p>
            <a:endParaRPr lang="en-US" altLang="zh-HK" dirty="0"/>
          </a:p>
          <a:p>
            <a:r>
              <a:rPr lang="en-US" altLang="zh-HK" dirty="0"/>
              <a:t>//recursive function</a:t>
            </a:r>
          </a:p>
          <a:p>
            <a:r>
              <a:rPr lang="en-US" altLang="zh-HK" dirty="0"/>
              <a:t>unsigned long fib(unsigned long num) {</a:t>
            </a:r>
          </a:p>
          <a:p>
            <a:r>
              <a:rPr lang="en-US" altLang="zh-HK" dirty="0"/>
              <a:t>  if (num == 0 || num == 1) // base cases</a:t>
            </a:r>
          </a:p>
          <a:p>
            <a:r>
              <a:rPr lang="en-US" altLang="zh-HK" dirty="0"/>
              <a:t>    return num;</a:t>
            </a:r>
          </a:p>
          <a:p>
            <a:r>
              <a:rPr lang="en-US" altLang="zh-HK" dirty="0"/>
              <a:t>  else                      // recursive step</a:t>
            </a:r>
          </a:p>
          <a:p>
            <a:r>
              <a:rPr lang="en-US" altLang="zh-HK" dirty="0"/>
              <a:t>    return fib(num - 1) + fib(num - 2);</a:t>
            </a:r>
          </a:p>
          <a:p>
            <a:r>
              <a:rPr lang="en-US" altLang="zh-HK" dirty="0"/>
              <a:t>}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44942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589DFAA-3465-443F-BF99-0A8C96F4E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33350"/>
            <a:ext cx="95535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68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3EDE5-C05C-47FA-8119-96052324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FAF621-C318-4E3A-A0DF-55B3C2F3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基木你見到所有</a:t>
            </a:r>
            <a:r>
              <a:rPr lang="en-US" altLang="zh-TW" dirty="0"/>
              <a:t>recursion</a:t>
            </a:r>
            <a:r>
              <a:rPr lang="zh-TW" altLang="en-US" dirty="0"/>
              <a:t>都唔洗怕的，只要慢慢做就可以做到，小心啲唔好做錯，抄低曬所有既</a:t>
            </a:r>
            <a:r>
              <a:rPr lang="en-US" altLang="zh-TW" dirty="0"/>
              <a:t>step</a:t>
            </a:r>
            <a:r>
              <a:rPr lang="zh-TW" altLang="en-US" dirty="0"/>
              <a:t>，好似上一個圖咁去做，咁你就可以做到。</a:t>
            </a:r>
            <a:endParaRPr lang="en-US" altLang="zh-TW" dirty="0"/>
          </a:p>
          <a:p>
            <a:r>
              <a:rPr lang="zh-TW" altLang="en-US" dirty="0"/>
              <a:t>講番</a:t>
            </a:r>
            <a:r>
              <a:rPr lang="en-US" altLang="zh-TW" dirty="0"/>
              <a:t>recursion</a:t>
            </a:r>
            <a:r>
              <a:rPr lang="zh-TW" altLang="en-US" dirty="0"/>
              <a:t>，點解咁少人會用</a:t>
            </a:r>
            <a:r>
              <a:rPr lang="en-US" altLang="zh-TW" dirty="0"/>
              <a:t>recursion</a:t>
            </a:r>
            <a:r>
              <a:rPr lang="zh-TW" altLang="en-US" dirty="0"/>
              <a:t>，因為第一，諗個時都好難去諗，無啦啦叫人地</a:t>
            </a:r>
            <a:r>
              <a:rPr lang="en-US" altLang="zh-TW" dirty="0"/>
              <a:t>call</a:t>
            </a:r>
            <a:r>
              <a:rPr lang="zh-TW" altLang="en-US" dirty="0"/>
              <a:t>自己個</a:t>
            </a:r>
            <a:r>
              <a:rPr lang="en-US" altLang="zh-TW" dirty="0"/>
              <a:t>function</a:t>
            </a:r>
            <a:r>
              <a:rPr lang="zh-TW" altLang="en-US" dirty="0"/>
              <a:t>做咩喎</a:t>
            </a:r>
            <a:r>
              <a:rPr lang="en-US" altLang="zh-TW" dirty="0"/>
              <a:t>?</a:t>
            </a:r>
            <a:r>
              <a:rPr lang="zh-TW" altLang="en-US" dirty="0"/>
              <a:t>傻的嗎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現實上，所有</a:t>
            </a:r>
            <a:r>
              <a:rPr lang="en-US" altLang="zh-TW" dirty="0"/>
              <a:t>recursion</a:t>
            </a:r>
            <a:r>
              <a:rPr lang="zh-TW" altLang="en-US" dirty="0"/>
              <a:t>都做到既事，都可以用普通</a:t>
            </a:r>
            <a:r>
              <a:rPr lang="en-US" altLang="zh-TW" dirty="0"/>
              <a:t>looping</a:t>
            </a:r>
            <a:r>
              <a:rPr lang="zh-TW" altLang="en-US" dirty="0"/>
              <a:t>去做。所以大多數人都只會用普通</a:t>
            </a:r>
            <a:r>
              <a:rPr lang="en-US" altLang="zh-TW" dirty="0"/>
              <a:t>looping</a:t>
            </a:r>
            <a:r>
              <a:rPr lang="zh-TW" altLang="en-US" dirty="0"/>
              <a:t>去諗去解決而唔係用</a:t>
            </a:r>
            <a:r>
              <a:rPr lang="en-US" altLang="zh-TW" dirty="0"/>
              <a:t>recursion</a:t>
            </a:r>
            <a:r>
              <a:rPr lang="zh-TW" altLang="en-US" dirty="0"/>
              <a:t>去做。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21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2ECBB-4CD8-4A1A-8ACF-7C80FE7F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DEEBBB-A72D-4143-A2BD-F2B75FE6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上一課就完左</a:t>
            </a:r>
            <a:r>
              <a:rPr lang="en-US" altLang="zh-TW" dirty="0"/>
              <a:t>function</a:t>
            </a:r>
            <a:r>
              <a:rPr lang="zh-TW" altLang="en-US" dirty="0"/>
              <a:t>的基礎野了，今次就要進階少少。</a:t>
            </a:r>
            <a:endParaRPr lang="en-US" altLang="zh-TW" dirty="0"/>
          </a:p>
          <a:p>
            <a:r>
              <a:rPr lang="zh-TW" altLang="en-US" dirty="0"/>
              <a:t>不過，你要先知道</a:t>
            </a:r>
            <a:r>
              <a:rPr lang="en-US" altLang="zh-TW" dirty="0"/>
              <a:t>scope rules</a:t>
            </a:r>
          </a:p>
        </p:txBody>
      </p:sp>
    </p:spTree>
    <p:extLst>
      <p:ext uri="{BB962C8B-B14F-4D97-AF65-F5344CB8AC3E}">
        <p14:creationId xmlns:p14="http://schemas.microsoft.com/office/powerpoint/2010/main" val="955386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4E128A-C9C3-4F31-A2BD-5A89E47A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FA561A-27CB-4746-A33E-38AD8959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第二，用</a:t>
            </a:r>
            <a:r>
              <a:rPr lang="en-US" altLang="zh-TW" dirty="0"/>
              <a:t>recursion</a:t>
            </a:r>
            <a:r>
              <a:rPr lang="zh-TW" altLang="en-US" dirty="0"/>
              <a:t>會涉及到</a:t>
            </a:r>
            <a:r>
              <a:rPr lang="en-US" altLang="zh-TW" dirty="0"/>
              <a:t>memory space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試下理解下，基本上就係話，當你個</a:t>
            </a:r>
            <a:r>
              <a:rPr lang="en-US" altLang="zh-TW" dirty="0"/>
              <a:t>recursion loop</a:t>
            </a:r>
            <a:r>
              <a:rPr lang="zh-TW" altLang="en-US" dirty="0"/>
              <a:t>得越多次，你個電腦就會越慢。</a:t>
            </a:r>
            <a:endParaRPr lang="en-US" altLang="zh-TW" dirty="0"/>
          </a:p>
          <a:p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2A75F3-DA27-491F-A00C-A9B2CE441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6" y="2478444"/>
            <a:ext cx="10868024" cy="19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28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086F18-D62F-4EF8-BED2-E6480CA8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D25713-2A4A-4433-9B96-354FAEDB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基本上</a:t>
            </a:r>
            <a:r>
              <a:rPr lang="en-US" altLang="zh-TW" dirty="0"/>
              <a:t>function</a:t>
            </a:r>
            <a:r>
              <a:rPr lang="zh-TW" altLang="en-US" dirty="0"/>
              <a:t>就係得咁多，所有題目都係，越做越熟，你要慢慢去做，一個</a:t>
            </a:r>
            <a:r>
              <a:rPr lang="en-US" altLang="zh-TW" dirty="0" err="1"/>
              <a:t>setp</a:t>
            </a:r>
            <a:r>
              <a:rPr lang="zh-TW" altLang="en-US" dirty="0"/>
              <a:t>一個</a:t>
            </a:r>
            <a:r>
              <a:rPr lang="en-US" altLang="zh-TW" dirty="0"/>
              <a:t>step</a:t>
            </a:r>
            <a:r>
              <a:rPr lang="zh-TW" altLang="en-US" dirty="0"/>
              <a:t>都要小心留意，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唔好寫錯野就會做得啱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如果你想挑戰下自己，你可以將所有</a:t>
            </a:r>
            <a:r>
              <a:rPr lang="en-US" altLang="zh-TW" dirty="0"/>
              <a:t>recursion</a:t>
            </a:r>
            <a:r>
              <a:rPr lang="zh-TW" altLang="en-US" dirty="0"/>
              <a:t>都用普通</a:t>
            </a:r>
            <a:r>
              <a:rPr lang="en-US" altLang="zh-TW" dirty="0"/>
              <a:t>looping</a:t>
            </a:r>
            <a:r>
              <a:rPr lang="zh-TW" altLang="en-US" dirty="0"/>
              <a:t>重寫一次，寫得啱個話，基本上你普通</a:t>
            </a:r>
            <a:r>
              <a:rPr lang="en-US" altLang="zh-TW" dirty="0"/>
              <a:t>looping</a:t>
            </a:r>
            <a:r>
              <a:rPr lang="zh-TW" altLang="en-US" dirty="0"/>
              <a:t>都出師架了。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476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A41FE-972C-4F2B-B6B9-0560599F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Scope rules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A7440C-CF73-4CD6-9422-E023F0F9A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HK" dirty="0"/>
              <a:t>Scope</a:t>
            </a:r>
            <a:r>
              <a:rPr lang="zh-TW" altLang="en-US" dirty="0"/>
              <a:t>啫係話 </a:t>
            </a:r>
            <a:r>
              <a:rPr lang="en-US" altLang="zh-TW" dirty="0"/>
              <a:t>{ … }</a:t>
            </a:r>
            <a:r>
              <a:rPr lang="zh-TW" altLang="en-US" dirty="0"/>
              <a:t>，一個大括號。</a:t>
            </a:r>
            <a:endParaRPr lang="en-US" altLang="zh-TW" dirty="0"/>
          </a:p>
          <a:p>
            <a:r>
              <a:rPr lang="zh-TW" altLang="en-US" dirty="0"/>
              <a:t>咁你要知道，</a:t>
            </a:r>
            <a:r>
              <a:rPr lang="en-US" altLang="zh-TW" dirty="0"/>
              <a:t>variables</a:t>
            </a:r>
            <a:r>
              <a:rPr lang="zh-TW" altLang="en-US" dirty="0"/>
              <a:t>係唔同</a:t>
            </a:r>
            <a:r>
              <a:rPr lang="en-US" altLang="zh-TW" dirty="0"/>
              <a:t>scope</a:t>
            </a:r>
            <a:r>
              <a:rPr lang="zh-TW" altLang="en-US" dirty="0"/>
              <a:t>係有唔同既影響。</a:t>
            </a:r>
            <a:endParaRPr lang="en-US" altLang="zh-TW" dirty="0"/>
          </a:p>
          <a:p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238247-543C-41B7-ADF3-FC93D8673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31" y="2800350"/>
            <a:ext cx="87725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4C4C43-64F5-46C4-86C8-CB2212FD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FFF634-7564-4A37-BE37-7F30013DD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基本上，</a:t>
            </a:r>
            <a:r>
              <a:rPr lang="en-US" altLang="zh-TW" dirty="0"/>
              <a:t>defined</a:t>
            </a:r>
            <a:r>
              <a:rPr lang="zh-TW" altLang="en-US" dirty="0"/>
              <a:t>一個</a:t>
            </a:r>
            <a:r>
              <a:rPr lang="en-US" altLang="zh-TW" dirty="0"/>
              <a:t>variable</a:t>
            </a:r>
            <a:r>
              <a:rPr lang="zh-TW" altLang="en-US" dirty="0"/>
              <a:t>，咁呢個</a:t>
            </a:r>
            <a:r>
              <a:rPr lang="en-US" altLang="zh-TW" dirty="0"/>
              <a:t>variable</a:t>
            </a:r>
            <a:r>
              <a:rPr lang="zh-TW" altLang="en-US" dirty="0"/>
              <a:t>就只會屬於個一個</a:t>
            </a:r>
            <a:r>
              <a:rPr lang="en-US" altLang="zh-TW" dirty="0"/>
              <a:t>scope</a:t>
            </a:r>
            <a:r>
              <a:rPr lang="zh-TW" altLang="en-US" dirty="0"/>
              <a:t>，出左</a:t>
            </a:r>
            <a:r>
              <a:rPr lang="en-US" altLang="zh-TW" dirty="0"/>
              <a:t>scope</a:t>
            </a:r>
            <a:r>
              <a:rPr lang="zh-TW" altLang="en-US" dirty="0"/>
              <a:t>就唔會再有呢個</a:t>
            </a:r>
            <a:r>
              <a:rPr lang="en-US" altLang="zh-TW" dirty="0"/>
              <a:t>variable</a:t>
            </a:r>
            <a:r>
              <a:rPr lang="zh-TW" altLang="en-US" dirty="0"/>
              <a:t>既。</a:t>
            </a:r>
            <a:endParaRPr lang="en-US" altLang="zh-TW" dirty="0"/>
          </a:p>
          <a:p>
            <a:r>
              <a:rPr lang="zh-TW" altLang="en-US" dirty="0"/>
              <a:t>咁你要留意的係，好多時你地會唔小心</a:t>
            </a:r>
            <a:r>
              <a:rPr lang="en-US" altLang="zh-TW" dirty="0"/>
              <a:t>defined</a:t>
            </a:r>
            <a:r>
              <a:rPr lang="zh-TW" altLang="en-US" dirty="0"/>
              <a:t>左重名的</a:t>
            </a:r>
            <a:r>
              <a:rPr lang="en-US" altLang="zh-TW" dirty="0"/>
              <a:t>variables</a:t>
            </a:r>
            <a:r>
              <a:rPr lang="zh-TW" altLang="en-US" dirty="0"/>
              <a:t>，如果係同一個</a:t>
            </a:r>
            <a:r>
              <a:rPr lang="en-US" altLang="zh-TW" dirty="0"/>
              <a:t>scope</a:t>
            </a:r>
            <a:r>
              <a:rPr lang="zh-TW" altLang="en-US" dirty="0"/>
              <a:t>就有機會會出</a:t>
            </a:r>
            <a:r>
              <a:rPr lang="en-US" altLang="zh-TW" dirty="0"/>
              <a:t>compile error</a:t>
            </a:r>
            <a:r>
              <a:rPr lang="zh-TW" altLang="en-US" dirty="0"/>
              <a:t>，但如果係唔同</a:t>
            </a:r>
            <a:r>
              <a:rPr lang="en-US" altLang="zh-TW" dirty="0"/>
              <a:t>scope</a:t>
            </a:r>
            <a:r>
              <a:rPr lang="zh-TW" altLang="en-US" dirty="0"/>
              <a:t>，咁你就要小心分番清楚到底你依家用緊的</a:t>
            </a:r>
            <a:r>
              <a:rPr lang="en-US" altLang="zh-TW" dirty="0"/>
              <a:t>variable</a:t>
            </a:r>
            <a:r>
              <a:rPr lang="zh-TW" altLang="en-US" dirty="0"/>
              <a:t>係邊一個</a:t>
            </a:r>
            <a:r>
              <a:rPr lang="en-US" altLang="zh-TW" dirty="0"/>
              <a:t>scope</a:t>
            </a:r>
            <a:r>
              <a:rPr lang="zh-TW" altLang="en-US" dirty="0"/>
              <a:t>的值。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2308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3713160-C1EF-4D92-B6A5-A1575FB6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085" y="0"/>
            <a:ext cx="9633269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F80D67C-FB54-4D3D-9092-DBE2A3778563}"/>
              </a:ext>
            </a:extLst>
          </p:cNvPr>
          <p:cNvSpPr txBox="1"/>
          <p:nvPr/>
        </p:nvSpPr>
        <p:spPr>
          <a:xfrm>
            <a:off x="327646" y="243512"/>
            <a:ext cx="174375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咁呢到有一啲</a:t>
            </a:r>
            <a:r>
              <a:rPr lang="en-US" altLang="zh-TW" sz="2400" dirty="0"/>
              <a:t>common Errors</a:t>
            </a:r>
            <a:r>
              <a:rPr lang="zh-TW" altLang="en-US" sz="2400" dirty="0"/>
              <a:t>係同</a:t>
            </a:r>
            <a:r>
              <a:rPr lang="en-US" altLang="zh-TW" sz="2400" dirty="0"/>
              <a:t>scope</a:t>
            </a:r>
            <a:r>
              <a:rPr lang="zh-TW" altLang="en-US" sz="2400" dirty="0"/>
              <a:t>有關的，都係幾常犯的錯，所以你可以望望。</a:t>
            </a:r>
            <a:endParaRPr lang="en-US" altLang="zh-TW" sz="2400" dirty="0"/>
          </a:p>
          <a:p>
            <a:endParaRPr lang="en-US" altLang="zh-HK" sz="2400" dirty="0"/>
          </a:p>
          <a:p>
            <a:r>
              <a:rPr lang="zh-TW" altLang="en-US" sz="2400" dirty="0"/>
              <a:t>入面係用</a:t>
            </a:r>
            <a:r>
              <a:rPr lang="en-US" altLang="zh-TW" sz="2400" dirty="0"/>
              <a:t>C++</a:t>
            </a:r>
            <a:r>
              <a:rPr lang="zh-TW" altLang="en-US" sz="2400" dirty="0"/>
              <a:t> </a:t>
            </a:r>
            <a:r>
              <a:rPr lang="en-US" altLang="zh-TW" sz="2400" dirty="0"/>
              <a:t>programming</a:t>
            </a:r>
            <a:r>
              <a:rPr lang="zh-TW" altLang="en-US" sz="2400" dirty="0"/>
              <a:t> </a:t>
            </a:r>
            <a:r>
              <a:rPr lang="en-US" altLang="zh-TW" sz="2400" dirty="0"/>
              <a:t>language</a:t>
            </a:r>
            <a:r>
              <a:rPr lang="zh-TW" altLang="en-US" sz="2400" dirty="0"/>
              <a:t>寫的，唔係怕睇唔明，只要留要番錯係邊就得。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003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21173-E602-472A-9DF4-85F33F12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Function 2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40201A-2778-4C2C-AB98-300232A07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HK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2119F4-6BE6-46F6-BECE-F54F2D9C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04" y="1690688"/>
            <a:ext cx="7190792" cy="49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5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43F83-2ED1-4457-A6B3-5050CF40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B61329-DB2C-485A-9A9B-D91E52826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所謂</a:t>
            </a:r>
            <a:r>
              <a:rPr lang="en-US" altLang="zh-TW" dirty="0"/>
              <a:t>pass-by-value</a:t>
            </a:r>
            <a:r>
              <a:rPr lang="zh-TW" altLang="en-US" dirty="0"/>
              <a:t>呢就啫係你只係放個值入去個</a:t>
            </a:r>
            <a:r>
              <a:rPr lang="en-US" altLang="zh-TW" dirty="0"/>
              <a:t>function</a:t>
            </a:r>
            <a:r>
              <a:rPr lang="zh-TW" altLang="en-US" dirty="0"/>
              <a:t>既</a:t>
            </a:r>
            <a:r>
              <a:rPr lang="en-US" altLang="zh-TW" dirty="0"/>
              <a:t>parameter</a:t>
            </a:r>
            <a:r>
              <a:rPr lang="zh-TW" altLang="en-US" dirty="0"/>
              <a:t>到</a:t>
            </a:r>
            <a:endParaRPr lang="en-US" altLang="zh-TW" dirty="0"/>
          </a:p>
          <a:p>
            <a:r>
              <a:rPr lang="en-US" altLang="zh-HK" dirty="0"/>
              <a:t>E.g.</a:t>
            </a:r>
            <a:br>
              <a:rPr lang="en-US" altLang="zh-HK" dirty="0"/>
            </a:br>
            <a:r>
              <a:rPr lang="en-US" altLang="zh-HK" dirty="0"/>
              <a:t>void </a:t>
            </a:r>
            <a:r>
              <a:rPr lang="en-US" altLang="zh-HK" dirty="0" err="1"/>
              <a:t>func</a:t>
            </a:r>
            <a:r>
              <a:rPr lang="en-US" altLang="zh-HK" dirty="0"/>
              <a:t>(int </a:t>
            </a:r>
            <a:r>
              <a:rPr lang="en-US" altLang="zh-HK" dirty="0" err="1"/>
              <a:t>i</a:t>
            </a:r>
            <a:r>
              <a:rPr lang="en-US" altLang="zh-HK" dirty="0"/>
              <a:t>) {</a:t>
            </a:r>
            <a:br>
              <a:rPr lang="en-US" altLang="zh-HK" dirty="0"/>
            </a:br>
            <a:r>
              <a:rPr lang="en-US" altLang="zh-HK" dirty="0"/>
              <a:t>int j = I;</a:t>
            </a:r>
            <a:br>
              <a:rPr lang="en-US" altLang="zh-HK" dirty="0"/>
            </a:br>
            <a:r>
              <a:rPr lang="en-US" altLang="zh-TW" dirty="0"/>
              <a:t>. . .</a:t>
            </a:r>
            <a:br>
              <a:rPr lang="en-US" altLang="zh-HK" dirty="0"/>
            </a:br>
            <a:r>
              <a:rPr lang="en-US" altLang="zh-TW" dirty="0"/>
              <a:t>}</a:t>
            </a:r>
            <a:br>
              <a:rPr lang="en-US" altLang="zh-TW" dirty="0"/>
            </a:br>
            <a:r>
              <a:rPr lang="en-US" altLang="zh-TW" dirty="0"/>
              <a:t>int main(){</a:t>
            </a:r>
            <a:br>
              <a:rPr lang="en-US" altLang="zh-TW" dirty="0"/>
            </a:br>
            <a:r>
              <a:rPr lang="en-US" altLang="zh-TW" dirty="0"/>
              <a:t>int x = 6;</a:t>
            </a:r>
            <a:br>
              <a:rPr lang="en-US" altLang="zh-TW" dirty="0"/>
            </a:br>
            <a:r>
              <a:rPr lang="en-US" altLang="zh-TW" dirty="0" err="1"/>
              <a:t>Func</a:t>
            </a:r>
            <a:r>
              <a:rPr lang="en-US" altLang="zh-TW" dirty="0"/>
              <a:t>(x);</a:t>
            </a:r>
            <a:br>
              <a:rPr lang="en-US" altLang="zh-TW" dirty="0"/>
            </a:br>
            <a:r>
              <a:rPr lang="en-US" altLang="zh-TW" dirty="0"/>
              <a:t>return 0;</a:t>
            </a:r>
            <a:br>
              <a:rPr lang="en-US" altLang="zh-TW" dirty="0"/>
            </a:b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09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1D864-815E-476C-8AD3-C6F0600B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4236F6-2747-49D5-9C51-B9EA58BF6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你可以咁去理解，</a:t>
            </a:r>
            <a:r>
              <a:rPr lang="en-US" altLang="zh-TW" dirty="0"/>
              <a:t>function</a:t>
            </a:r>
            <a:r>
              <a:rPr lang="zh-TW" altLang="en-US" dirty="0"/>
              <a:t>係被人</a:t>
            </a:r>
            <a:r>
              <a:rPr lang="en-US" altLang="zh-TW" dirty="0"/>
              <a:t>call</a:t>
            </a:r>
            <a:r>
              <a:rPr lang="zh-TW" altLang="en-US" dirty="0"/>
              <a:t>個一刻就會首先</a:t>
            </a:r>
            <a:r>
              <a:rPr lang="en-US" altLang="zh-TW" dirty="0" err="1"/>
              <a:t>init</a:t>
            </a:r>
            <a:r>
              <a:rPr lang="zh-TW" altLang="en-US" dirty="0"/>
              <a:t>左一個 </a:t>
            </a:r>
            <a:r>
              <a:rPr lang="en-US" altLang="zh-TW" dirty="0"/>
              <a:t>I </a:t>
            </a:r>
            <a:r>
              <a:rPr lang="zh-TW" altLang="en-US" dirty="0"/>
              <a:t>，比</a:t>
            </a:r>
            <a:r>
              <a:rPr lang="en-US" altLang="zh-TW" dirty="0" err="1"/>
              <a:t>init</a:t>
            </a:r>
            <a:r>
              <a:rPr lang="zh-TW" altLang="en-US" dirty="0"/>
              <a:t>個 </a:t>
            </a:r>
            <a:r>
              <a:rPr lang="en-US" altLang="zh-TW" dirty="0"/>
              <a:t>j </a:t>
            </a:r>
            <a:r>
              <a:rPr lang="zh-TW" altLang="en-US" dirty="0"/>
              <a:t>仲早，咁然後，你係</a:t>
            </a:r>
            <a:r>
              <a:rPr lang="en-US" altLang="zh-TW" dirty="0"/>
              <a:t>call </a:t>
            </a:r>
            <a:r>
              <a:rPr lang="en-US" altLang="zh-TW" dirty="0" err="1"/>
              <a:t>func</a:t>
            </a:r>
            <a:r>
              <a:rPr lang="en-US" altLang="zh-TW" dirty="0"/>
              <a:t>()</a:t>
            </a:r>
            <a:r>
              <a:rPr lang="zh-TW" altLang="en-US" dirty="0"/>
              <a:t>個一刻，會</a:t>
            </a:r>
            <a:r>
              <a:rPr lang="en-US" altLang="zh-TW" dirty="0"/>
              <a:t>copy</a:t>
            </a:r>
            <a:r>
              <a:rPr lang="zh-TW" altLang="en-US" dirty="0"/>
              <a:t>左個</a:t>
            </a:r>
            <a:r>
              <a:rPr lang="en-US" altLang="zh-TW" dirty="0"/>
              <a:t>x</a:t>
            </a:r>
            <a:r>
              <a:rPr lang="zh-TW" altLang="en-US" dirty="0"/>
              <a:t>既值班</a:t>
            </a:r>
            <a:r>
              <a:rPr lang="en-US" altLang="zh-TW" dirty="0"/>
              <a:t>(</a:t>
            </a:r>
            <a:r>
              <a:rPr lang="zh-TW" altLang="en-US" dirty="0"/>
              <a:t>即係</a:t>
            </a:r>
            <a:r>
              <a:rPr lang="en-US" altLang="zh-TW" dirty="0"/>
              <a:t>6)</a:t>
            </a:r>
            <a:r>
              <a:rPr lang="zh-TW" altLang="en-US" dirty="0"/>
              <a:t>落去個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到，再之後會再</a:t>
            </a:r>
            <a:r>
              <a:rPr lang="en-US" altLang="zh-TW" dirty="0"/>
              <a:t>copy</a:t>
            </a:r>
            <a:r>
              <a:rPr lang="zh-TW" altLang="en-US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既值</a:t>
            </a:r>
            <a:r>
              <a:rPr lang="en-US" altLang="zh-TW" dirty="0"/>
              <a:t>(</a:t>
            </a:r>
            <a:r>
              <a:rPr lang="zh-TW" altLang="en-US" dirty="0"/>
              <a:t>即係</a:t>
            </a:r>
            <a:r>
              <a:rPr lang="en-US" altLang="zh-TW" dirty="0"/>
              <a:t>6)</a:t>
            </a:r>
            <a:r>
              <a:rPr lang="zh-TW" altLang="en-US" dirty="0"/>
              <a:t>去</a:t>
            </a:r>
            <a:r>
              <a:rPr lang="en-US" altLang="zh-TW" dirty="0"/>
              <a:t> j </a:t>
            </a:r>
            <a:r>
              <a:rPr lang="zh-TW" altLang="en-US" dirty="0"/>
              <a:t>到。</a:t>
            </a:r>
            <a:endParaRPr lang="en-US" altLang="zh-TW" dirty="0"/>
          </a:p>
          <a:p>
            <a:r>
              <a:rPr lang="zh-TW" altLang="en-US" dirty="0"/>
              <a:t>因為一般</a:t>
            </a:r>
            <a:r>
              <a:rPr lang="en-US" altLang="zh-TW" dirty="0"/>
              <a:t>function</a:t>
            </a:r>
            <a:r>
              <a:rPr lang="zh-TW" altLang="en-US" dirty="0"/>
              <a:t>既</a:t>
            </a:r>
            <a:r>
              <a:rPr lang="en-US" altLang="zh-TW" dirty="0"/>
              <a:t>parameter</a:t>
            </a:r>
            <a:r>
              <a:rPr lang="zh-TW" altLang="en-US" dirty="0"/>
              <a:t>都只係</a:t>
            </a:r>
            <a:r>
              <a:rPr lang="en-US" altLang="zh-TW" dirty="0"/>
              <a:t>copy</a:t>
            </a:r>
            <a:r>
              <a:rPr lang="zh-TW" altLang="en-US" dirty="0"/>
              <a:t>個值而已，所以係</a:t>
            </a:r>
            <a:r>
              <a:rPr lang="en-US" altLang="zh-TW" dirty="0"/>
              <a:t>pass-by-value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亦都因為</a:t>
            </a:r>
            <a:r>
              <a:rPr lang="en-US" altLang="zh-TW" dirty="0"/>
              <a:t>scope rules</a:t>
            </a:r>
            <a:r>
              <a:rPr lang="zh-TW" altLang="en-US" dirty="0"/>
              <a:t>既原因，咁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同 </a:t>
            </a:r>
            <a:r>
              <a:rPr lang="en-US" altLang="zh-TW" dirty="0"/>
              <a:t>j </a:t>
            </a:r>
            <a:r>
              <a:rPr lang="zh-TW" altLang="en-US" dirty="0"/>
              <a:t>都只係存在於</a:t>
            </a:r>
            <a:r>
              <a:rPr lang="en-US" altLang="zh-TW" dirty="0" err="1"/>
              <a:t>func</a:t>
            </a:r>
            <a:r>
              <a:rPr lang="en-US" altLang="zh-TW" dirty="0"/>
              <a:t>()</a:t>
            </a:r>
            <a:r>
              <a:rPr lang="zh-TW" altLang="en-US" dirty="0"/>
              <a:t>到，所以一出左個</a:t>
            </a:r>
            <a:r>
              <a:rPr lang="en-US" altLang="zh-TW" dirty="0" err="1"/>
              <a:t>func</a:t>
            </a:r>
            <a:r>
              <a:rPr lang="en-US" altLang="zh-TW" dirty="0"/>
              <a:t>()</a:t>
            </a:r>
            <a:r>
              <a:rPr lang="zh-TW" altLang="en-US" dirty="0"/>
              <a:t>就會冇左 </a:t>
            </a:r>
            <a:r>
              <a:rPr lang="en-US" altLang="zh-TW" dirty="0" err="1"/>
              <a:t>i</a:t>
            </a:r>
            <a:r>
              <a:rPr lang="en-US" altLang="zh-TW" dirty="0"/>
              <a:t> &amp; j 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397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2341</Words>
  <Application>Microsoft Office PowerPoint</Application>
  <PresentationFormat>寬螢幕</PresentationFormat>
  <Paragraphs>115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佈景主題</vt:lpstr>
      <vt:lpstr>Programming基礎篇7</vt:lpstr>
      <vt:lpstr>PowerPoint 簡報</vt:lpstr>
      <vt:lpstr>PowerPoint 簡報</vt:lpstr>
      <vt:lpstr>Scope rules</vt:lpstr>
      <vt:lpstr>PowerPoint 簡報</vt:lpstr>
      <vt:lpstr>PowerPoint 簡報</vt:lpstr>
      <vt:lpstr>Function 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Recursion</vt:lpstr>
      <vt:lpstr>PowerPoint 簡報</vt:lpstr>
      <vt:lpstr>PowerPoint 簡報</vt:lpstr>
      <vt:lpstr>我以一個例子去說明 n factorial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Programming基礎篇7</dc:title>
  <dc:creator>藝文 潘</dc:creator>
  <cp:lastModifiedBy>藝文 潘</cp:lastModifiedBy>
  <cp:revision>24</cp:revision>
  <dcterms:created xsi:type="dcterms:W3CDTF">2019-08-11T08:44:06Z</dcterms:created>
  <dcterms:modified xsi:type="dcterms:W3CDTF">2019-08-17T10:38:49Z</dcterms:modified>
</cp:coreProperties>
</file>