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6ec5087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6ec5087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an era of globalization, data privacy is an issue that is often debated. The term data privacy refers to the protection of private information from third party entities and the ability of individuals to choose which entities can access their private data</a:t>
            </a:r>
            <a:r>
              <a:rPr lang="en">
                <a:solidFill>
                  <a:schemeClr val="dk1"/>
                </a:solidFill>
                <a:highlight>
                  <a:srgbClr val="FFFFFF"/>
                </a:highlight>
              </a:rPr>
              <a:t> </a:t>
            </a:r>
            <a:r>
              <a:rPr lang="en">
                <a:solidFill>
                  <a:schemeClr val="dk1"/>
                </a:solidFill>
              </a:rPr>
              <a:t>(</a:t>
            </a:r>
            <a:r>
              <a:rPr i="1" lang="en">
                <a:solidFill>
                  <a:schemeClr val="dk1"/>
                </a:solidFill>
              </a:rPr>
              <a:t>What is data privacy?</a:t>
            </a:r>
            <a:r>
              <a:rPr lang="en">
                <a:solidFill>
                  <a:schemeClr val="dk1"/>
                </a:solidFill>
              </a:rPr>
              <a:t>). To paraphrase, corporations and the like cannot obtain or use your data without your direct consent, or at least they aren’t supposed to. According to article 1.6 of the ACM code of ethics, individuals must be made aware of what information is being collected and how it is being utilized and must give their permission before automated information collection can be established. Data collection should be minimized to only what is relevant, and any data gathered for a certain reason cannot be used in a context beyond said reason without consent. However, most corporations are not transparent with the type and quantity of data they collect from individuals. Thus, individuals are deceived into providing more information than they ever intended to give. By the time they are aware, their privacy has been breached and their data is being traded globally. In 2016, the British consulting firm Cambridge Analytica was accused of secretly housing data on 50 million Facebook user with consent. This information was obtained by an app created by Cambridge University’s Psychometrics Centre. Almost 300,000 people downloaded, granting access to their own data along with their friend’s data (Ma, 2019). Article 1.7 of the ACM code of ethics states that computing professionals should protect the confidentiality of collected information barring cases where the data collected indicates a violation of law, regulations, or ethical code of conduct. Nevertheless, companies like Facebook and Google have been accused of illegally selling consumer data to third party corporations with the any consent. The solution we plan to implement will rectify the ethical issues brought up, with no inconvenience to the user.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ec5087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ec5087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Problem definition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Beginning from the problem definition whenever we enter a website for shopping studying or reading news even when we download app. We found out that their policies are too long and hard to understand so we just simply accept it without much thinking. This creates the problem because we don’t really know what kind of data developers are actually collecting from us and for what purpose.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Gathering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Next going on to gathering information part . First is public part peoples that are involved in this issue are users of the internet that has no awareness on their data privacy.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Second is Developers and Government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According to PERSONAL DATA PROTECTION ACT 2010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 individual is entitled to be informed by a data user whether personal data of which that individual is the data subject is being processed by or on behalf of the data user.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However ,developer usually give a lot of hard and long text regarding to their cookies and privacy policies this make users feel annoying because people often won’t care about it and want to access to the content immediately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it is possible that developers could gain advantage of 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Applying guiding principle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applying guiding principle comes after information gathering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Users should be informed on all data they gave. This means that must be no process hidden from the user and developer should be honest and transparent to all users and developer also should not confuse users on policies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comply to ACM 1.3 MNCC 2 4  ACS 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systems that are robustly and usably secure must be designed and implemented so that benefits of the user are able to be protected to the greatest extent possible which correspond to  ACM 2. 9</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This guiding principle is called </a:t>
            </a:r>
            <a:r>
              <a:rPr b="1" i="1" lang="en">
                <a:solidFill>
                  <a:schemeClr val="dk1"/>
                </a:solidFill>
              </a:rPr>
              <a:t>The Deontology Approach which states that</a:t>
            </a:r>
            <a:r>
              <a:rPr lang="en">
                <a:solidFill>
                  <a:schemeClr val="dk1"/>
                </a:solidFill>
              </a:rPr>
              <a:t> morality of an action should be based on whether that action itself is right or wrong under a series of rules.</a:t>
            </a:r>
            <a:r>
              <a:rPr b="1" i="1" lang="en">
                <a:solidFill>
                  <a:schemeClr val="dk1"/>
                </a:solidFill>
              </a:rPr>
              <a:t> Which means that</a:t>
            </a:r>
            <a:r>
              <a:rPr lang="en">
                <a:solidFill>
                  <a:schemeClr val="dk1"/>
                </a:solidFill>
              </a:rPr>
              <a:t> it is our duty as the developers to be honest and follow the privacy law strictly. We will inform the user how their data is being used and how their data will help. Then, the user is given a choice to provide their data, or not. The privacy policy must be written in a clear and concise form and in a language that users can understand easily.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taking action comes after guiding principle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There are some potential solutions to solve this problem. For example create an app or browser.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app or browser is able to stop the website and explain in simple language about what the website will take from user and the potential consequences.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Also it will notify the user whenever data is being collected, how, and for what purpose after user agree it will make a record of it and store it in database. All users information should be deleted from the database when the user closes his/her account or delete the application.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User are given right to change the settings and will be warned of potential consequences on certain action. . As a responsible developer, we need to implement our own privacy policy and present transparent and clear terms and condition and policy on data collection to the user.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the reflection part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Through this problem users will have full knowledge and control over what data is being collected by the developers. Public cooperation is needed in order to prevent the misuse of the product and get the full benefits offered by the product.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complete the cycle and return back to the problem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6ec5087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6ec5087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Oral Script (</a:t>
            </a:r>
            <a:r>
              <a:rPr lang="en" sz="1200">
                <a:solidFill>
                  <a:schemeClr val="dk1"/>
                </a:solidFill>
              </a:rPr>
              <a:t>Explanation of how we used design thinking to design our solution)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Thank you Wah Yang, now I’ll be taking over and talking about how we used design thinking to design our solution.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Firstly, what’s design thinking process? Design thinking is a </a:t>
            </a:r>
            <a:r>
              <a:rPr b="1" lang="en">
                <a:solidFill>
                  <a:schemeClr val="dk1"/>
                </a:solidFill>
              </a:rPr>
              <a:t>human centered</a:t>
            </a:r>
            <a:r>
              <a:rPr lang="en">
                <a:solidFill>
                  <a:schemeClr val="dk1"/>
                </a:solidFill>
              </a:rPr>
              <a:t> approach used to </a:t>
            </a:r>
            <a:r>
              <a:rPr b="1" lang="en">
                <a:solidFill>
                  <a:schemeClr val="dk1"/>
                </a:solidFill>
              </a:rPr>
              <a:t>understand users</a:t>
            </a:r>
            <a:r>
              <a:rPr lang="en">
                <a:solidFill>
                  <a:schemeClr val="dk1"/>
                </a:solidFill>
              </a:rPr>
              <a:t>, </a:t>
            </a:r>
            <a:r>
              <a:rPr b="1" lang="en">
                <a:solidFill>
                  <a:schemeClr val="dk1"/>
                </a:solidFill>
              </a:rPr>
              <a:t>challenge assumptions</a:t>
            </a:r>
            <a:r>
              <a:rPr lang="en">
                <a:solidFill>
                  <a:schemeClr val="dk1"/>
                </a:solidFill>
              </a:rPr>
              <a:t> and </a:t>
            </a:r>
            <a:r>
              <a:rPr b="1" lang="en">
                <a:solidFill>
                  <a:schemeClr val="dk1"/>
                </a:solidFill>
              </a:rPr>
              <a:t>problems, </a:t>
            </a:r>
            <a:r>
              <a:rPr lang="en">
                <a:solidFill>
                  <a:schemeClr val="dk1"/>
                </a:solidFill>
              </a:rPr>
              <a:t>to create a </a:t>
            </a:r>
            <a:r>
              <a:rPr b="1" lang="en">
                <a:solidFill>
                  <a:schemeClr val="dk1"/>
                </a:solidFill>
              </a:rPr>
              <a:t>solution</a:t>
            </a:r>
            <a:r>
              <a:rPr lang="en">
                <a:solidFill>
                  <a:schemeClr val="dk1"/>
                </a:solidFill>
              </a:rPr>
              <a:t>. So… the design thinking process normally contains 5 stages, Empathize, Define, Ideate, Prototype and lastly Testing.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case since we didn’t implement prototype or testing stage when designing our solution therefore, it won’t be included in this presentation.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how have we used design thinking to design our solution?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we have implemented the use of design thinking into the 3 workshops discussion to help design our solution.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first implementation of design thinking was during the solution design workshop 1, where we implemented the use of Empathize, Define and lastly Ideate stage. We initially started with Ideate stage where we brainstormed about the different ethical issues gathered during assignment 1 individually which we then discussed on what ethical issue should we used as the basis for the possible solution.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Since the Ideate stage uses information gathered from the previous stages which are empathize and define stage, we will be including those 2 stages into the design thinking stages used. The empathize stage includes the initial research that was conducted in Assignment 1 about the topic that was chosen to better understand the perspective of audience and how the users could benefit from the help. Which is then followed by the define stage where the research accumulated from empathize stage will be used to synthesize ethical problems based on the unmet needs of the audience. Since these 2 stages were mostly done during assignment 1, we already had some solid background knowledge which is why we started with Ideate stage first.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workshop 2, the design thinking that was used is Ideate. Since this workshop is considered as a follow up, we used Ideate to brainstorm more about the solution chosen and used it as a method of progress check during the discussion of how the solution has been shaped out by the ethical problem chosen.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Lastly, design thinking was implemented into workshop 3 where we used Ideate again to brainstorm and discuss about the final solution created.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9a6e864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9a6e864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7916"/>
              </a:lnSpc>
              <a:spcBef>
                <a:spcPts val="0"/>
              </a:spcBef>
              <a:spcAft>
                <a:spcPts val="0"/>
              </a:spcAft>
              <a:buNone/>
            </a:pPr>
            <a:r>
              <a:rPr lang="en" sz="1200">
                <a:solidFill>
                  <a:schemeClr val="dk1"/>
                </a:solidFill>
                <a:highlight>
                  <a:srgbClr val="FFFFFF"/>
                </a:highlight>
                <a:latin typeface="Calibri"/>
                <a:ea typeface="Calibri"/>
                <a:cs typeface="Calibri"/>
                <a:sym typeface="Calibri"/>
              </a:rPr>
              <a:t>This is the initial phase where we find a group of 6 and form a group. Most of us feel happy and excited that we managed to form a group then we appointed Shailesh as our group leader as he is the tallest. This is when we bonded to get to know one another. Shailesh talked about our goals for assignment 2a. Then the first agenda we discussed was that we agree on the same topic for assignment 1. This part of the stage is when we tend to argue with each other but we manage to avoid this as all of us are passive people and we get along with each other. We did have disagreements on the ethical issue topic which was solved by a majority vote that was between unemployment and data privacy. At this part of the stage, we divided our workload between ourselves. Each section has a ‘leader’ responsible for it. This is when we share the leadership between each other. At this point, we already trust each other to handle their work and we learn to support each other when there is a problem as fast as possible. However, we did shift back to the storming stages when we needed to build a blog, discuss the design thinking and ethical reasoning framework. Some parts we were unsure of we asked Mrs Penny for guidance. This part of the stage is where we are at the peak of our effectiveness as a team. Khai Bin filled in some of Shailesh’s work which is the design and organisation of our slides. We manage as a group to solve some confusion of En ming’s and Wah Yang’s parts, which is the design thinking and ethical reasoning framework. Once that was done, it was easier for the rest of the team to complete our own tasks. At this point, we were pushing each other to focus to finish our parts as this is our last push before the deadline. This part of the stage is where we were finishing our tasks. We finalised our work then we edited our work and put in the slides. Our group leader then concludes the assignment then each member submits their work to moodle. The team felt very relieved after submitting our assignment. </a:t>
            </a:r>
            <a:endParaRPr sz="1200">
              <a:solidFill>
                <a:schemeClr val="dk1"/>
              </a:solidFill>
              <a:highlight>
                <a:srgbClr val="FFFFFF"/>
              </a:highlight>
              <a:latin typeface="Calibri"/>
              <a:ea typeface="Calibri"/>
              <a:cs typeface="Calibri"/>
              <a:sym typeface="Calibri"/>
            </a:endParaRPr>
          </a:p>
          <a:p>
            <a:pPr indent="0" lvl="0" marL="457200" rtl="0" algn="l">
              <a:lnSpc>
                <a:spcPct val="107916"/>
              </a:lnSpc>
              <a:spcBef>
                <a:spcPts val="0"/>
              </a:spcBef>
              <a:spcAft>
                <a:spcPts val="0"/>
              </a:spcAft>
              <a:buNone/>
            </a:pPr>
            <a:r>
              <a:t/>
            </a:r>
            <a:endParaRPr sz="1200">
              <a:solidFill>
                <a:schemeClr val="dk1"/>
              </a:solidFill>
              <a:highlight>
                <a:srgbClr val="FFFFFF"/>
              </a:highlight>
              <a:latin typeface="Calibri"/>
              <a:ea typeface="Calibri"/>
              <a:cs typeface="Calibri"/>
              <a:sym typeface="Calibri"/>
            </a:endParaRPr>
          </a:p>
          <a:p>
            <a:pPr indent="0" lvl="0" marL="457200" rtl="0" algn="l">
              <a:lnSpc>
                <a:spcPct val="107916"/>
              </a:lnSpc>
              <a:spcBef>
                <a:spcPts val="0"/>
              </a:spcBef>
              <a:spcAft>
                <a:spcPts val="0"/>
              </a:spcAft>
              <a:buNone/>
            </a:pPr>
            <a:r>
              <a:t/>
            </a:r>
            <a:endParaRPr sz="1200">
              <a:solidFill>
                <a:schemeClr val="dk1"/>
              </a:solidFill>
              <a:highlight>
                <a:srgbClr val="FFFFFF"/>
              </a:highlight>
              <a:latin typeface="Calibri"/>
              <a:ea typeface="Calibri"/>
              <a:cs typeface="Calibri"/>
              <a:sym typeface="Calibri"/>
            </a:endParaRPr>
          </a:p>
          <a:p>
            <a:pPr indent="0" lvl="0" marL="457200" rtl="0" algn="l">
              <a:lnSpc>
                <a:spcPct val="107916"/>
              </a:lnSpc>
              <a:spcBef>
                <a:spcPts val="0"/>
              </a:spcBef>
              <a:spcAft>
                <a:spcPts val="0"/>
              </a:spcAft>
              <a:buClr>
                <a:schemeClr val="dk1"/>
              </a:buClr>
              <a:buSzPts val="1100"/>
              <a:buFont typeface="Arial"/>
              <a:buNone/>
            </a:pPr>
            <a:r>
              <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6ec5087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6ec5087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(Definition of the solution, by Hanif)</a:t>
            </a:r>
            <a:endParaRPr sz="1200">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We are now finally at the final stage of our presentation where I, Hanif, will present the definition of our solution.</a:t>
            </a:r>
            <a:endParaRPr sz="1200">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To recap the ethical issue, corporations collect personal data from their user in order to train their AI, improving the user experience and refining their marketing strategy. However, multiple corporations are not transparent with the type and quantity of data they collect and others have been accused of illegally selling their user’s data. </a:t>
            </a:r>
            <a:r>
              <a:rPr lang="en" sz="1200">
                <a:latin typeface="Calibri"/>
                <a:ea typeface="Calibri"/>
                <a:cs typeface="Calibri"/>
                <a:sym typeface="Calibri"/>
              </a:rPr>
              <a:t>In response to the data privacy issue caused by AI, we have collectively decided as a team to develop an application that will provide users with concise information about how their data is going to be collected, how it is going to be used, and the level of trustworthiness of the company trying to collect the data. </a:t>
            </a:r>
            <a:r>
              <a:rPr lang="en" sz="1200">
                <a:latin typeface="Calibri"/>
                <a:ea typeface="Calibri"/>
                <a:cs typeface="Calibri"/>
                <a:sym typeface="Calibri"/>
              </a:rPr>
              <a:t>We found that the best way to implement our application is by having all of the information in a pop up message box that appears </a:t>
            </a:r>
            <a:r>
              <a:rPr lang="en" sz="1200">
                <a:solidFill>
                  <a:schemeClr val="dk1"/>
                </a:solidFill>
                <a:latin typeface="Calibri"/>
                <a:ea typeface="Calibri"/>
                <a:cs typeface="Calibri"/>
                <a:sym typeface="Calibri"/>
              </a:rPr>
              <a:t>before the user give consent to collect their data</a:t>
            </a:r>
            <a:r>
              <a:rPr lang="en" sz="1200">
                <a:latin typeface="Calibri"/>
                <a:ea typeface="Calibri"/>
                <a:cs typeface="Calibri"/>
                <a:sym typeface="Calibri"/>
              </a:rPr>
              <a:t>. Firstly, our solution will include utilizing AI to extract the main parts that users care about, reducing a 10-minute privacy policy documentation to less than a minute, eliminating misconceptions about the policies and discouraging users from entirely skipping the policies.</a:t>
            </a:r>
            <a:r>
              <a:rPr lang="en" sz="1200">
                <a:latin typeface="Calibri"/>
                <a:ea typeface="Calibri"/>
                <a:cs typeface="Calibri"/>
                <a:sym typeface="Calibri"/>
              </a:rPr>
              <a:t> Secondly, the trustworthiness level, which is determined by the company’s total data breaches and most recent data breach of the company, as well as who the company shares their data with, can assist users in deciding whether it is worth risking their personal data. To increase the transparency between users and corporations, our application will not only enable its users to track which personal information and how much of it is being collected, but also how they are being used to benefit both parties. From here, the user can report an issue if, for example, a sensitive personal information is being collected or that it doesn’t benefit the user.  </a:t>
            </a:r>
            <a:r>
              <a:rPr lang="en" sz="1200">
                <a:solidFill>
                  <a:schemeClr val="dk1"/>
                </a:solidFill>
                <a:latin typeface="Calibri"/>
                <a:ea typeface="Calibri"/>
                <a:cs typeface="Calibri"/>
                <a:sym typeface="Calibri"/>
              </a:rPr>
              <a:t>Finally, we will have a firewall system whose main purpose is to prevent sketchy websites from collecting user data without their permission.</a:t>
            </a:r>
            <a:endParaRPr sz="1200">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I will now pass it to my partner, Khai Bhin, where he will explain why our solution is effective.</a:t>
            </a:r>
            <a:endParaRPr sz="12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9394f5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9394f5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Thanks, Hanif. </a:t>
            </a:r>
            <a:r>
              <a:rPr lang="en">
                <a:solidFill>
                  <a:schemeClr val="dk1"/>
                </a:solidFill>
              </a:rPr>
              <a:t>Moving on to why our solution, the data privacy app is effective. First off, the app protects the user’s privacy effectively because it provides user with more control</a:t>
            </a:r>
            <a:r>
              <a:rPr lang="en">
                <a:solidFill>
                  <a:schemeClr val="dk1"/>
                </a:solidFill>
                <a:highlight>
                  <a:schemeClr val="lt1"/>
                </a:highlight>
              </a:rPr>
              <a:t> over their personal data and preventing businesses and companies from sharing users personal information without user’s permission. Secondly, users will be notified of every single request to access their data and informations. This prevents any unauthorized usage and access to users data. Let’s say you accidentally grant permission or you changed your mind about sharing your data to an organizations, the app can discontinue any current data being accessed anytime if the user wishes. Furthermore, in order to enhance data privacy, which brings us to the next point, the app will encrypt all sensitive data into random characters when sending to the receiving party and of course the decrypt key will be given to the receiver only to protect its data integrity.The app also has features such as logs so that users can keep track of the movement of their data, such as who accessed the data, what kind of data and so on. Finally, this app also discourage organizations from blindly  selling users’ data to other third party organizations because they know they will get sued or fined if they were caught red handed.</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Thats all that is from us, thanks for listening.</a:t>
            </a:r>
            <a:endParaRPr>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be956cee9_3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be956cee9_3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11.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5.png"/><Relationship Id="rId9"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27775" y="365425"/>
            <a:ext cx="61713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300">
                <a:latin typeface="Impact"/>
                <a:ea typeface="Impact"/>
                <a:cs typeface="Impact"/>
                <a:sym typeface="Impact"/>
              </a:rPr>
              <a:t>Securing Data Privacy</a:t>
            </a:r>
            <a:endParaRPr sz="5300">
              <a:latin typeface="Impact"/>
              <a:ea typeface="Impact"/>
              <a:cs typeface="Impact"/>
              <a:sym typeface="Impact"/>
            </a:endParaRPr>
          </a:p>
        </p:txBody>
      </p:sp>
      <p:sp>
        <p:nvSpPr>
          <p:cNvPr id="55" name="Google Shape;55;p13"/>
          <p:cNvSpPr txBox="1"/>
          <p:nvPr>
            <p:ph idx="1" type="subTitle"/>
          </p:nvPr>
        </p:nvSpPr>
        <p:spPr>
          <a:xfrm>
            <a:off x="5740100" y="3885375"/>
            <a:ext cx="3015900" cy="889200"/>
          </a:xfrm>
          <a:prstGeom prst="rect">
            <a:avLst/>
          </a:prstGeom>
        </p:spPr>
        <p:txBody>
          <a:bodyPr anchorCtr="0" anchor="t" bIns="91425" lIns="91425" spcFirstLastPara="1" rIns="91425" wrap="square" tIns="91425">
            <a:normAutofit/>
          </a:bodyPr>
          <a:lstStyle/>
          <a:p>
            <a:pPr indent="0" lvl="0" marL="0" rtl="0" algn="ctr">
              <a:lnSpc>
                <a:spcPct val="60000"/>
              </a:lnSpc>
              <a:spcBef>
                <a:spcPts val="0"/>
              </a:spcBef>
              <a:spcAft>
                <a:spcPts val="0"/>
              </a:spcAft>
              <a:buSzPts val="935"/>
              <a:buNone/>
            </a:pPr>
            <a:r>
              <a:rPr lang="en" sz="1500"/>
              <a:t>Group 6 :  Shailesh, </a:t>
            </a:r>
            <a:r>
              <a:rPr lang="en" sz="1500"/>
              <a:t>Wah Yang</a:t>
            </a:r>
            <a:r>
              <a:rPr lang="en" sz="1500"/>
              <a:t>,</a:t>
            </a:r>
            <a:endParaRPr sz="1500"/>
          </a:p>
          <a:p>
            <a:pPr indent="0" lvl="0" marL="0" rtl="0" algn="ctr">
              <a:lnSpc>
                <a:spcPct val="60000"/>
              </a:lnSpc>
              <a:spcBef>
                <a:spcPts val="0"/>
              </a:spcBef>
              <a:spcAft>
                <a:spcPts val="0"/>
              </a:spcAft>
              <a:buSzPts val="935"/>
              <a:buNone/>
            </a:pPr>
            <a:r>
              <a:rPr lang="en" sz="1500"/>
              <a:t> </a:t>
            </a:r>
            <a:endParaRPr sz="1500"/>
          </a:p>
          <a:p>
            <a:pPr indent="0" lvl="0" marL="0" rtl="0" algn="ctr">
              <a:lnSpc>
                <a:spcPct val="60000"/>
              </a:lnSpc>
              <a:spcBef>
                <a:spcPts val="0"/>
              </a:spcBef>
              <a:spcAft>
                <a:spcPts val="0"/>
              </a:spcAft>
              <a:buSzPts val="935"/>
              <a:buNone/>
            </a:pPr>
            <a:r>
              <a:rPr lang="en" sz="1500"/>
              <a:t>          En Ming, Jesse, </a:t>
            </a:r>
            <a:endParaRPr sz="1500"/>
          </a:p>
          <a:p>
            <a:pPr indent="0" lvl="0" marL="0" rtl="0" algn="ctr">
              <a:lnSpc>
                <a:spcPct val="60000"/>
              </a:lnSpc>
              <a:spcBef>
                <a:spcPts val="0"/>
              </a:spcBef>
              <a:spcAft>
                <a:spcPts val="0"/>
              </a:spcAft>
              <a:buSzPts val="935"/>
              <a:buNone/>
            </a:pPr>
            <a:r>
              <a:t/>
            </a:r>
            <a:endParaRPr sz="1500"/>
          </a:p>
          <a:p>
            <a:pPr indent="0" lvl="0" marL="914400" rtl="0" algn="l">
              <a:lnSpc>
                <a:spcPct val="60000"/>
              </a:lnSpc>
              <a:spcBef>
                <a:spcPts val="0"/>
              </a:spcBef>
              <a:spcAft>
                <a:spcPts val="0"/>
              </a:spcAft>
              <a:buSzPts val="935"/>
              <a:buNone/>
            </a:pPr>
            <a:r>
              <a:rPr lang="en" sz="1500"/>
              <a:t>  Hanif</a:t>
            </a:r>
            <a:r>
              <a:rPr lang="en" sz="1500"/>
              <a:t>, </a:t>
            </a:r>
            <a:r>
              <a:rPr lang="en" sz="1500"/>
              <a:t>Khai Bhin</a:t>
            </a:r>
            <a:endParaRPr sz="1500"/>
          </a:p>
        </p:txBody>
      </p:sp>
      <p:pic>
        <p:nvPicPr>
          <p:cNvPr id="56" name="Google Shape;56;p13"/>
          <p:cNvPicPr preferRelativeResize="0"/>
          <p:nvPr/>
        </p:nvPicPr>
        <p:blipFill>
          <a:blip r:embed="rId3">
            <a:alphaModFix/>
          </a:blip>
          <a:stretch>
            <a:fillRect/>
          </a:stretch>
        </p:blipFill>
        <p:spPr>
          <a:xfrm>
            <a:off x="1" y="0"/>
            <a:ext cx="3235749" cy="2370186"/>
          </a:xfrm>
          <a:prstGeom prst="rect">
            <a:avLst/>
          </a:prstGeom>
          <a:noFill/>
          <a:ln>
            <a:noFill/>
          </a:ln>
        </p:spPr>
      </p:pic>
      <p:pic>
        <p:nvPicPr>
          <p:cNvPr id="57" name="Google Shape;57;p13"/>
          <p:cNvPicPr preferRelativeResize="0"/>
          <p:nvPr/>
        </p:nvPicPr>
        <p:blipFill>
          <a:blip r:embed="rId4">
            <a:alphaModFix/>
          </a:blip>
          <a:stretch>
            <a:fillRect/>
          </a:stretch>
        </p:blipFill>
        <p:spPr>
          <a:xfrm>
            <a:off x="121300" y="2881200"/>
            <a:ext cx="1619250" cy="161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50875"/>
            <a:ext cx="8520600" cy="60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620"/>
              <a:t>Ethical Issue: Data Privacy</a:t>
            </a:r>
            <a:endParaRPr b="1" sz="2620"/>
          </a:p>
        </p:txBody>
      </p:sp>
      <p:sp>
        <p:nvSpPr>
          <p:cNvPr id="63" name="Google Shape;63;p14"/>
          <p:cNvSpPr txBox="1"/>
          <p:nvPr>
            <p:ph idx="1" type="body"/>
          </p:nvPr>
        </p:nvSpPr>
        <p:spPr>
          <a:xfrm>
            <a:off x="311700" y="757125"/>
            <a:ext cx="8520600" cy="109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Definition</a:t>
            </a:r>
            <a:r>
              <a:rPr lang="en">
                <a:solidFill>
                  <a:schemeClr val="dk1"/>
                </a:solidFill>
              </a:rPr>
              <a:t>:</a:t>
            </a:r>
            <a:r>
              <a:rPr lang="en">
                <a:solidFill>
                  <a:schemeClr val="dk1"/>
                </a:solidFill>
              </a:rPr>
              <a:t> Data privacy is the protection of private information from third party entities and the ability of individuals to choose which entities can access their private data</a:t>
            </a:r>
            <a:endParaRPr>
              <a:solidFill>
                <a:schemeClr val="dk1"/>
              </a:solidFill>
            </a:endParaRPr>
          </a:p>
        </p:txBody>
      </p:sp>
      <p:sp>
        <p:nvSpPr>
          <p:cNvPr id="64" name="Google Shape;64;p14"/>
          <p:cNvSpPr txBox="1"/>
          <p:nvPr>
            <p:ph idx="1" type="body"/>
          </p:nvPr>
        </p:nvSpPr>
        <p:spPr>
          <a:xfrm>
            <a:off x="311700" y="2490575"/>
            <a:ext cx="4063800" cy="2292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ACM Article 1.6: Individuals must be made aware of what information is being collected and how is is being utilized, and must give their permission before automated information collection can be established</a:t>
            </a:r>
            <a:endParaRPr>
              <a:solidFill>
                <a:schemeClr val="dk1"/>
              </a:solidFill>
            </a:endParaRPr>
          </a:p>
        </p:txBody>
      </p:sp>
      <p:sp>
        <p:nvSpPr>
          <p:cNvPr id="65" name="Google Shape;65;p14"/>
          <p:cNvSpPr txBox="1"/>
          <p:nvPr>
            <p:ph idx="1" type="body"/>
          </p:nvPr>
        </p:nvSpPr>
        <p:spPr>
          <a:xfrm>
            <a:off x="4768500" y="2490575"/>
            <a:ext cx="4063800" cy="2292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ACM Article 1.7:  Computing professionals should protect the confidentiality of collected information barring cases where the data collected indicates a violation of law, regulations or ethical code of conduct</a:t>
            </a:r>
            <a:endParaRPr>
              <a:solidFill>
                <a:schemeClr val="dk1"/>
              </a:solidFill>
            </a:endParaRPr>
          </a:p>
        </p:txBody>
      </p:sp>
      <p:sp>
        <p:nvSpPr>
          <p:cNvPr id="66" name="Google Shape;66;p14"/>
          <p:cNvSpPr txBox="1"/>
          <p:nvPr>
            <p:ph type="title"/>
          </p:nvPr>
        </p:nvSpPr>
        <p:spPr>
          <a:xfrm>
            <a:off x="311700" y="1970675"/>
            <a:ext cx="4063800" cy="51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Respect Privacy</a:t>
            </a:r>
            <a:endParaRPr sz="2200"/>
          </a:p>
        </p:txBody>
      </p:sp>
      <p:sp>
        <p:nvSpPr>
          <p:cNvPr id="67" name="Google Shape;67;p14"/>
          <p:cNvSpPr txBox="1"/>
          <p:nvPr>
            <p:ph type="title"/>
          </p:nvPr>
        </p:nvSpPr>
        <p:spPr>
          <a:xfrm>
            <a:off x="4768500" y="1970675"/>
            <a:ext cx="4063800" cy="51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Honor Confidentiality</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2024000" y="0"/>
            <a:ext cx="55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15"/>
          <p:cNvSpPr/>
          <p:nvPr/>
        </p:nvSpPr>
        <p:spPr>
          <a:xfrm>
            <a:off x="709775" y="1677488"/>
            <a:ext cx="1979100" cy="943500"/>
          </a:xfrm>
          <a:prstGeom prst="rect">
            <a:avLst/>
          </a:prstGeom>
          <a:solidFill>
            <a:schemeClr val="lt2"/>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rPr>
              <a:t>-User will be more aware of what kind of data they gave out.</a:t>
            </a:r>
            <a:endParaRPr>
              <a:solidFill>
                <a:schemeClr val="dk1"/>
              </a:solidFill>
            </a:endParaRPr>
          </a:p>
          <a:p>
            <a:pPr indent="0" lvl="0" marL="0" rtl="0" algn="l">
              <a:spcBef>
                <a:spcPts val="0"/>
              </a:spcBef>
              <a:spcAft>
                <a:spcPts val="0"/>
              </a:spcAft>
              <a:buNone/>
            </a:pPr>
            <a:r>
              <a:t/>
            </a:r>
            <a:endParaRPr sz="1100"/>
          </a:p>
        </p:txBody>
      </p:sp>
      <p:sp>
        <p:nvSpPr>
          <p:cNvPr id="74" name="Google Shape;74;p15"/>
          <p:cNvSpPr txBox="1"/>
          <p:nvPr/>
        </p:nvSpPr>
        <p:spPr>
          <a:xfrm>
            <a:off x="1036700" y="1337625"/>
            <a:ext cx="17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Reflection</a:t>
            </a:r>
            <a:endParaRPr/>
          </a:p>
        </p:txBody>
      </p:sp>
      <p:sp>
        <p:nvSpPr>
          <p:cNvPr id="75" name="Google Shape;75;p15"/>
          <p:cNvSpPr txBox="1"/>
          <p:nvPr/>
        </p:nvSpPr>
        <p:spPr>
          <a:xfrm>
            <a:off x="957175" y="2888025"/>
            <a:ext cx="2496900" cy="68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Generating, Evaluating and taking action</a:t>
            </a:r>
            <a:endParaRPr b="1" sz="1100">
              <a:solidFill>
                <a:schemeClr val="dk1"/>
              </a:solidFill>
            </a:endParaRPr>
          </a:p>
          <a:p>
            <a:pPr indent="0" lvl="0" marL="0" rtl="0" algn="l">
              <a:spcBef>
                <a:spcPts val="0"/>
              </a:spcBef>
              <a:spcAft>
                <a:spcPts val="0"/>
              </a:spcAft>
              <a:buNone/>
            </a:pPr>
            <a:r>
              <a:t/>
            </a:r>
            <a:endParaRPr sz="700"/>
          </a:p>
        </p:txBody>
      </p:sp>
      <p:sp>
        <p:nvSpPr>
          <p:cNvPr id="76" name="Google Shape;76;p15"/>
          <p:cNvSpPr txBox="1"/>
          <p:nvPr/>
        </p:nvSpPr>
        <p:spPr>
          <a:xfrm>
            <a:off x="3732000" y="1261125"/>
            <a:ext cx="1680000" cy="5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Problem definition</a:t>
            </a:r>
            <a:endParaRPr sz="1300">
              <a:solidFill>
                <a:schemeClr val="dk1"/>
              </a:solidFill>
            </a:endParaRPr>
          </a:p>
          <a:p>
            <a:pPr indent="0" lvl="0" marL="0" rtl="0" algn="l">
              <a:spcBef>
                <a:spcPts val="0"/>
              </a:spcBef>
              <a:spcAft>
                <a:spcPts val="0"/>
              </a:spcAft>
              <a:buNone/>
            </a:pPr>
            <a:r>
              <a:t/>
            </a:r>
            <a:endParaRPr sz="900"/>
          </a:p>
        </p:txBody>
      </p:sp>
      <p:sp>
        <p:nvSpPr>
          <p:cNvPr id="77" name="Google Shape;77;p15"/>
          <p:cNvSpPr/>
          <p:nvPr/>
        </p:nvSpPr>
        <p:spPr>
          <a:xfrm>
            <a:off x="3590125" y="1694738"/>
            <a:ext cx="1841100" cy="1058700"/>
          </a:xfrm>
          <a:prstGeom prst="rect">
            <a:avLst/>
          </a:prstGeom>
          <a:solidFill>
            <a:schemeClr val="lt2"/>
          </a:solid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Users don’t know what data is being collected and how is it collected and what are the possible consequences.</a:t>
            </a:r>
            <a:endParaRPr sz="1100">
              <a:solidFill>
                <a:schemeClr val="dk1"/>
              </a:solidFill>
            </a:endParaRPr>
          </a:p>
          <a:p>
            <a:pPr indent="0" lvl="0" marL="0" rtl="0" algn="l">
              <a:spcBef>
                <a:spcPts val="0"/>
              </a:spcBef>
              <a:spcAft>
                <a:spcPts val="0"/>
              </a:spcAft>
              <a:buNone/>
            </a:pPr>
            <a:r>
              <a:t/>
            </a:r>
            <a:endParaRPr sz="700"/>
          </a:p>
        </p:txBody>
      </p:sp>
      <p:sp>
        <p:nvSpPr>
          <p:cNvPr id="78" name="Google Shape;78;p15"/>
          <p:cNvSpPr txBox="1"/>
          <p:nvPr/>
        </p:nvSpPr>
        <p:spPr>
          <a:xfrm>
            <a:off x="7042125" y="1152475"/>
            <a:ext cx="216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Gathering information</a:t>
            </a:r>
            <a:endParaRPr/>
          </a:p>
        </p:txBody>
      </p:sp>
      <p:sp>
        <p:nvSpPr>
          <p:cNvPr id="79" name="Google Shape;79;p15"/>
          <p:cNvSpPr/>
          <p:nvPr/>
        </p:nvSpPr>
        <p:spPr>
          <a:xfrm>
            <a:off x="6800475" y="1497038"/>
            <a:ext cx="2266800" cy="1501500"/>
          </a:xfrm>
          <a:prstGeom prst="rect">
            <a:avLst/>
          </a:prstGeom>
          <a:solidFill>
            <a:schemeClr val="lt2"/>
          </a:solid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Stakeholders:</a:t>
            </a:r>
            <a:endParaRPr sz="13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Public :Internet user</a:t>
            </a:r>
            <a:endParaRPr sz="13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Developers: Content provider</a:t>
            </a:r>
            <a:endParaRPr sz="13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rPr>
              <a:t>Government law: Personal Data Protection Act 2010</a:t>
            </a:r>
            <a:endParaRPr sz="1300">
              <a:solidFill>
                <a:schemeClr val="dk1"/>
              </a:solidFill>
            </a:endParaRPr>
          </a:p>
          <a:p>
            <a:pPr indent="0" lvl="0" marL="0" rtl="0" algn="l">
              <a:spcBef>
                <a:spcPts val="0"/>
              </a:spcBef>
              <a:spcAft>
                <a:spcPts val="0"/>
              </a:spcAft>
              <a:buNone/>
            </a:pPr>
            <a:r>
              <a:t/>
            </a:r>
            <a:endParaRPr sz="900"/>
          </a:p>
        </p:txBody>
      </p:sp>
      <p:sp>
        <p:nvSpPr>
          <p:cNvPr id="80" name="Google Shape;80;p15"/>
          <p:cNvSpPr txBox="1"/>
          <p:nvPr/>
        </p:nvSpPr>
        <p:spPr>
          <a:xfrm>
            <a:off x="4936400" y="2983425"/>
            <a:ext cx="26109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Applying guiding principle</a:t>
            </a:r>
            <a:endParaRPr>
              <a:solidFill>
                <a:schemeClr val="dk1"/>
              </a:solidFill>
            </a:endParaRPr>
          </a:p>
          <a:p>
            <a:pPr indent="0" lvl="0" marL="0" rtl="0" algn="l">
              <a:spcBef>
                <a:spcPts val="0"/>
              </a:spcBef>
              <a:spcAft>
                <a:spcPts val="0"/>
              </a:spcAft>
              <a:buNone/>
            </a:pPr>
            <a:r>
              <a:t/>
            </a:r>
            <a:endParaRPr sz="1000"/>
          </a:p>
        </p:txBody>
      </p:sp>
      <p:sp>
        <p:nvSpPr>
          <p:cNvPr id="81" name="Google Shape;81;p15"/>
          <p:cNvSpPr/>
          <p:nvPr/>
        </p:nvSpPr>
        <p:spPr>
          <a:xfrm>
            <a:off x="4499150" y="3432000"/>
            <a:ext cx="3417600" cy="1392300"/>
          </a:xfrm>
          <a:prstGeom prst="rect">
            <a:avLst/>
          </a:prstGeom>
          <a:solidFill>
            <a:schemeClr val="lt2"/>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rPr>
              <a:t>-Users should be informed in detail on what kind of data they gave.</a:t>
            </a:r>
            <a:endParaRPr>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rPr>
              <a:t>-Benefit of user will be in the first priority in any case. </a:t>
            </a:r>
            <a:endParaRPr>
              <a:solidFill>
                <a:schemeClr val="dk1"/>
              </a:solidFill>
            </a:endParaRPr>
          </a:p>
          <a:p>
            <a:pPr indent="0" lvl="0" marL="0" rtl="0" algn="l">
              <a:spcBef>
                <a:spcPts val="0"/>
              </a:spcBef>
              <a:spcAft>
                <a:spcPts val="0"/>
              </a:spcAft>
              <a:buNone/>
            </a:pPr>
            <a:r>
              <a:t/>
            </a:r>
            <a:endParaRPr sz="1200"/>
          </a:p>
        </p:txBody>
      </p:sp>
      <p:sp>
        <p:nvSpPr>
          <p:cNvPr id="82" name="Google Shape;82;p15"/>
          <p:cNvSpPr/>
          <p:nvPr/>
        </p:nvSpPr>
        <p:spPr>
          <a:xfrm rot="10800000">
            <a:off x="7916750" y="3014625"/>
            <a:ext cx="736800" cy="1320600"/>
          </a:xfrm>
          <a:prstGeom prst="bentArrow">
            <a:avLst>
              <a:gd fmla="val 25000" name="adj1"/>
              <a:gd fmla="val 25000" name="adj2"/>
              <a:gd fmla="val 25000" name="adj3"/>
              <a:gd fmla="val 43750" name="adj4"/>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463525" y="3982950"/>
            <a:ext cx="1035600" cy="2904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2688875" y="1977788"/>
            <a:ext cx="908100" cy="290400"/>
          </a:xfrm>
          <a:prstGeom prst="rightArrow">
            <a:avLst>
              <a:gd fmla="val 50000" name="adj1"/>
              <a:gd fmla="val 50000" name="adj2"/>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5400000">
            <a:off x="-615275" y="2813125"/>
            <a:ext cx="2384400" cy="532500"/>
          </a:xfrm>
          <a:prstGeom prst="uturnArrow">
            <a:avLst>
              <a:gd fmla="val 25000" name="adj1"/>
              <a:gd fmla="val 25000" name="adj2"/>
              <a:gd fmla="val 25000" name="adj3"/>
              <a:gd fmla="val 43750" name="adj4"/>
              <a:gd fmla="val 75000" name="adj5"/>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5442675" y="2024000"/>
            <a:ext cx="1357800" cy="400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1495850" y="0"/>
            <a:ext cx="6248124" cy="1320624"/>
          </a:xfrm>
          <a:prstGeom prst="cloud">
            <a:avLst/>
          </a:prstGeom>
          <a:solidFill>
            <a:srgbClr val="6D9EEB"/>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sz="2100">
                <a:solidFill>
                  <a:schemeClr val="dk1"/>
                </a:solidFill>
              </a:rPr>
              <a:t>Ethical reasoning framework</a:t>
            </a:r>
            <a:r>
              <a:rPr lang="en" sz="3100">
                <a:solidFill>
                  <a:schemeClr val="dk1"/>
                </a:solidFill>
              </a:rPr>
              <a:t> </a:t>
            </a:r>
            <a:endParaRPr sz="31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None/>
            </a:pPr>
            <a:r>
              <a:t/>
            </a:r>
            <a:endParaRPr sz="500"/>
          </a:p>
        </p:txBody>
      </p:sp>
      <p:sp>
        <p:nvSpPr>
          <p:cNvPr id="88" name="Google Shape;88;p15"/>
          <p:cNvSpPr/>
          <p:nvPr/>
        </p:nvSpPr>
        <p:spPr>
          <a:xfrm>
            <a:off x="843175" y="3405900"/>
            <a:ext cx="2610900" cy="1444500"/>
          </a:xfrm>
          <a:prstGeom prst="rect">
            <a:avLst/>
          </a:prstGeom>
          <a:solidFill>
            <a:schemeClr val="lt2"/>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Potential solution</a:t>
            </a:r>
            <a:endParaRPr sz="1200">
              <a:solidFill>
                <a:schemeClr val="dk1"/>
              </a:solidFill>
            </a:endParaRPr>
          </a:p>
          <a:p>
            <a:pPr indent="0" lvl="0" marL="0" rtl="0" algn="l">
              <a:spcBef>
                <a:spcPts val="0"/>
              </a:spcBef>
              <a:spcAft>
                <a:spcPts val="0"/>
              </a:spcAft>
              <a:buNone/>
            </a:pPr>
            <a:r>
              <a:rPr lang="en" sz="1200">
                <a:solidFill>
                  <a:schemeClr val="dk1"/>
                </a:solidFill>
              </a:rPr>
              <a:t>-Inform users about privacy policy in simple language</a:t>
            </a:r>
            <a:endParaRPr sz="1200">
              <a:solidFill>
                <a:schemeClr val="dk1"/>
              </a:solidFill>
            </a:endParaRPr>
          </a:p>
          <a:p>
            <a:pPr indent="0" lvl="0" marL="0" rtl="0" algn="l">
              <a:spcBef>
                <a:spcPts val="0"/>
              </a:spcBef>
              <a:spcAft>
                <a:spcPts val="0"/>
              </a:spcAft>
              <a:buNone/>
            </a:pPr>
            <a:r>
              <a:rPr lang="en" sz="1200">
                <a:solidFill>
                  <a:schemeClr val="dk1"/>
                </a:solidFill>
              </a:rPr>
              <a:t>-Monitor user’s application and app</a:t>
            </a:r>
            <a:endParaRPr sz="1200">
              <a:solidFill>
                <a:schemeClr val="dk1"/>
              </a:solidFill>
            </a:endParaRPr>
          </a:p>
          <a:p>
            <a:pPr indent="0" lvl="0" marL="0" rtl="0" algn="l">
              <a:spcBef>
                <a:spcPts val="0"/>
              </a:spcBef>
              <a:spcAft>
                <a:spcPts val="0"/>
              </a:spcAft>
              <a:buNone/>
            </a:pPr>
            <a:r>
              <a:rPr lang="en" sz="1200">
                <a:solidFill>
                  <a:schemeClr val="dk1"/>
                </a:solidFill>
              </a:rPr>
              <a:t>-Stop suspicious information collecting action and report it to user</a:t>
            </a:r>
            <a:endParaRPr sz="12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6"/>
          <p:cNvPicPr preferRelativeResize="0"/>
          <p:nvPr/>
        </p:nvPicPr>
        <p:blipFill rotWithShape="1">
          <a:blip r:embed="rId3">
            <a:alphaModFix/>
          </a:blip>
          <a:srcRect b="396" l="0" r="0" t="386"/>
          <a:stretch/>
        </p:blipFill>
        <p:spPr>
          <a:xfrm>
            <a:off x="579425" y="656125"/>
            <a:ext cx="1480101" cy="1489224"/>
          </a:xfrm>
          <a:prstGeom prst="rect">
            <a:avLst/>
          </a:prstGeom>
          <a:noFill/>
          <a:ln>
            <a:noFill/>
          </a:ln>
        </p:spPr>
      </p:pic>
      <p:pic>
        <p:nvPicPr>
          <p:cNvPr id="94" name="Google Shape;94;p16"/>
          <p:cNvPicPr preferRelativeResize="0"/>
          <p:nvPr/>
        </p:nvPicPr>
        <p:blipFill rotWithShape="1">
          <a:blip r:embed="rId4">
            <a:alphaModFix/>
          </a:blip>
          <a:srcRect b="396" l="0" r="0" t="386"/>
          <a:stretch/>
        </p:blipFill>
        <p:spPr>
          <a:xfrm>
            <a:off x="2640700" y="2569813"/>
            <a:ext cx="1480101" cy="1489224"/>
          </a:xfrm>
          <a:prstGeom prst="rect">
            <a:avLst/>
          </a:prstGeom>
          <a:noFill/>
          <a:ln>
            <a:noFill/>
          </a:ln>
        </p:spPr>
      </p:pic>
      <p:pic>
        <p:nvPicPr>
          <p:cNvPr id="95" name="Google Shape;95;p16"/>
          <p:cNvPicPr preferRelativeResize="0"/>
          <p:nvPr/>
        </p:nvPicPr>
        <p:blipFill rotWithShape="1">
          <a:blip r:embed="rId5">
            <a:alphaModFix/>
          </a:blip>
          <a:srcRect b="2024" l="0" r="0" t="2024"/>
          <a:stretch/>
        </p:blipFill>
        <p:spPr>
          <a:xfrm>
            <a:off x="5005025" y="577225"/>
            <a:ext cx="1507300" cy="1489224"/>
          </a:xfrm>
          <a:prstGeom prst="rect">
            <a:avLst/>
          </a:prstGeom>
          <a:noFill/>
          <a:ln>
            <a:noFill/>
          </a:ln>
        </p:spPr>
      </p:pic>
      <p:sp>
        <p:nvSpPr>
          <p:cNvPr id="96" name="Google Shape;96;p16"/>
          <p:cNvSpPr txBox="1"/>
          <p:nvPr/>
        </p:nvSpPr>
        <p:spPr>
          <a:xfrm>
            <a:off x="1725125" y="132925"/>
            <a:ext cx="367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Design Thinking Process</a:t>
            </a:r>
            <a:endParaRPr b="1" sz="2200"/>
          </a:p>
        </p:txBody>
      </p:sp>
      <p:sp>
        <p:nvSpPr>
          <p:cNvPr id="97" name="Google Shape;97;p16"/>
          <p:cNvSpPr txBox="1"/>
          <p:nvPr/>
        </p:nvSpPr>
        <p:spPr>
          <a:xfrm>
            <a:off x="701988" y="2142013"/>
            <a:ext cx="1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EMPATHIZE</a:t>
            </a:r>
            <a:endParaRPr b="1"/>
          </a:p>
        </p:txBody>
      </p:sp>
      <p:sp>
        <p:nvSpPr>
          <p:cNvPr id="98" name="Google Shape;98;p16"/>
          <p:cNvSpPr txBox="1"/>
          <p:nvPr/>
        </p:nvSpPr>
        <p:spPr>
          <a:xfrm>
            <a:off x="2937788" y="656113"/>
            <a:ext cx="8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DEFINE</a:t>
            </a:r>
            <a:endParaRPr b="1"/>
          </a:p>
        </p:txBody>
      </p:sp>
      <p:sp>
        <p:nvSpPr>
          <p:cNvPr id="99" name="Google Shape;99;p16"/>
          <p:cNvSpPr txBox="1"/>
          <p:nvPr/>
        </p:nvSpPr>
        <p:spPr>
          <a:xfrm>
            <a:off x="5324950" y="2129350"/>
            <a:ext cx="8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IDEATE</a:t>
            </a:r>
            <a:endParaRPr b="1"/>
          </a:p>
        </p:txBody>
      </p:sp>
      <p:sp>
        <p:nvSpPr>
          <p:cNvPr id="100" name="Google Shape;100;p16"/>
          <p:cNvSpPr txBox="1"/>
          <p:nvPr/>
        </p:nvSpPr>
        <p:spPr>
          <a:xfrm>
            <a:off x="40775" y="2414800"/>
            <a:ext cx="2326800" cy="1421100"/>
          </a:xfrm>
          <a:prstGeom prst="rect">
            <a:avLst/>
          </a:prstGeom>
          <a:noFill/>
          <a:ln>
            <a:noFill/>
          </a:ln>
        </p:spPr>
        <p:txBody>
          <a:bodyPr anchorCtr="0" anchor="t" bIns="91425" lIns="91425" spcFirstLastPara="1" rIns="91425" wrap="square" tIns="91425">
            <a:spAutoFit/>
          </a:bodyPr>
          <a:lstStyle/>
          <a:p>
            <a:pPr indent="-190500" lvl="0" marL="457200" rtl="0" algn="l">
              <a:lnSpc>
                <a:spcPct val="100000"/>
              </a:lnSpc>
              <a:spcBef>
                <a:spcPts val="0"/>
              </a:spcBef>
              <a:spcAft>
                <a:spcPts val="0"/>
              </a:spcAft>
              <a:buSzPts val="1200"/>
              <a:buChar char="●"/>
            </a:pPr>
            <a:r>
              <a:rPr lang="en" sz="1200"/>
              <a:t>Understanding the </a:t>
            </a:r>
            <a:r>
              <a:rPr b="1" lang="en" sz="1200"/>
              <a:t>perspective of audience</a:t>
            </a:r>
            <a:endParaRPr b="1" sz="1200"/>
          </a:p>
          <a:p>
            <a:pPr indent="-190500" lvl="0" marL="457200" rtl="0" algn="l">
              <a:spcBef>
                <a:spcPts val="1000"/>
              </a:spcBef>
              <a:spcAft>
                <a:spcPts val="1000"/>
              </a:spcAft>
              <a:buSzPts val="1200"/>
              <a:buChar char="●"/>
            </a:pPr>
            <a:r>
              <a:rPr b="1" lang="en" sz="1200"/>
              <a:t>Research</a:t>
            </a:r>
            <a:r>
              <a:rPr lang="en" sz="1200"/>
              <a:t> on the topic and how users could </a:t>
            </a:r>
            <a:r>
              <a:rPr b="1" lang="en" sz="1200"/>
              <a:t>benefit</a:t>
            </a:r>
            <a:r>
              <a:rPr lang="en" sz="1200"/>
              <a:t> from the help</a:t>
            </a:r>
            <a:endParaRPr sz="1200"/>
          </a:p>
        </p:txBody>
      </p:sp>
      <p:sp>
        <p:nvSpPr>
          <p:cNvPr id="101" name="Google Shape;101;p16"/>
          <p:cNvSpPr txBox="1"/>
          <p:nvPr/>
        </p:nvSpPr>
        <p:spPr>
          <a:xfrm>
            <a:off x="1945000" y="921125"/>
            <a:ext cx="2627100" cy="1421100"/>
          </a:xfrm>
          <a:prstGeom prst="rect">
            <a:avLst/>
          </a:prstGeom>
          <a:noFill/>
          <a:ln>
            <a:noFill/>
          </a:ln>
        </p:spPr>
        <p:txBody>
          <a:bodyPr anchorCtr="0" anchor="t" bIns="91425" lIns="91425" spcFirstLastPara="1" rIns="91425" wrap="square" tIns="91425">
            <a:spAutoFit/>
          </a:bodyPr>
          <a:lstStyle/>
          <a:p>
            <a:pPr indent="-190500" lvl="0" marL="457200" rtl="0" algn="l">
              <a:spcBef>
                <a:spcPts val="0"/>
              </a:spcBef>
              <a:spcAft>
                <a:spcPts val="0"/>
              </a:spcAft>
              <a:buSzPts val="1200"/>
              <a:buChar char="●"/>
            </a:pPr>
            <a:r>
              <a:rPr b="1" lang="en" sz="1200"/>
              <a:t>Information Accumulated</a:t>
            </a:r>
            <a:r>
              <a:rPr lang="en" sz="1200"/>
              <a:t> from Empathize stage</a:t>
            </a:r>
            <a:endParaRPr sz="1200"/>
          </a:p>
          <a:p>
            <a:pPr indent="-190500" lvl="0" marL="457200" rtl="0" algn="l">
              <a:spcBef>
                <a:spcPts val="1000"/>
              </a:spcBef>
              <a:spcAft>
                <a:spcPts val="1000"/>
              </a:spcAft>
              <a:buSzPts val="1200"/>
              <a:buChar char="●"/>
            </a:pPr>
            <a:r>
              <a:rPr lang="en" sz="1200"/>
              <a:t>Analyze observations to </a:t>
            </a:r>
            <a:r>
              <a:rPr b="1" lang="en" sz="1200"/>
              <a:t>synthesize ethical problems</a:t>
            </a:r>
            <a:r>
              <a:rPr lang="en" sz="1200"/>
              <a:t> based on the </a:t>
            </a:r>
            <a:r>
              <a:rPr b="1" lang="en" sz="1200"/>
              <a:t>unmet needs</a:t>
            </a:r>
            <a:r>
              <a:rPr lang="en" sz="1200"/>
              <a:t> of audience</a:t>
            </a:r>
            <a:endParaRPr sz="1200"/>
          </a:p>
        </p:txBody>
      </p:sp>
      <p:sp>
        <p:nvSpPr>
          <p:cNvPr id="102" name="Google Shape;102;p16"/>
          <p:cNvSpPr txBox="1"/>
          <p:nvPr/>
        </p:nvSpPr>
        <p:spPr>
          <a:xfrm>
            <a:off x="3964525" y="2414800"/>
            <a:ext cx="3533100" cy="1734300"/>
          </a:xfrm>
          <a:prstGeom prst="rect">
            <a:avLst/>
          </a:prstGeom>
          <a:noFill/>
          <a:ln>
            <a:noFill/>
          </a:ln>
        </p:spPr>
        <p:txBody>
          <a:bodyPr anchorCtr="0" anchor="t" bIns="91425" lIns="91425" spcFirstLastPara="1" rIns="91425" wrap="square" tIns="91425">
            <a:spAutoFit/>
          </a:bodyPr>
          <a:lstStyle/>
          <a:p>
            <a:pPr indent="-190500" lvl="0" marL="457200" rtl="0" algn="l">
              <a:spcBef>
                <a:spcPts val="0"/>
              </a:spcBef>
              <a:spcAft>
                <a:spcPts val="0"/>
              </a:spcAft>
              <a:buSzPts val="1200"/>
              <a:buChar char="●"/>
            </a:pPr>
            <a:r>
              <a:rPr b="1" lang="en" sz="1200"/>
              <a:t>Out of the box </a:t>
            </a:r>
            <a:r>
              <a:rPr lang="en" sz="1200"/>
              <a:t>creative ideas which flows between </a:t>
            </a:r>
            <a:r>
              <a:rPr b="1" lang="en" sz="1200"/>
              <a:t>generation</a:t>
            </a:r>
            <a:r>
              <a:rPr lang="en" sz="1200"/>
              <a:t> and </a:t>
            </a:r>
            <a:r>
              <a:rPr b="1" lang="en" sz="1200"/>
              <a:t>evaluation</a:t>
            </a:r>
            <a:r>
              <a:rPr lang="en" sz="1200"/>
              <a:t> </a:t>
            </a:r>
            <a:endParaRPr sz="1200"/>
          </a:p>
          <a:p>
            <a:pPr indent="-190500" lvl="0" marL="457200" rtl="0" algn="l">
              <a:spcBef>
                <a:spcPts val="1000"/>
              </a:spcBef>
              <a:spcAft>
                <a:spcPts val="0"/>
              </a:spcAft>
              <a:buSzPts val="1200"/>
              <a:buChar char="●"/>
            </a:pPr>
            <a:r>
              <a:rPr lang="en" sz="1200"/>
              <a:t>Use of </a:t>
            </a:r>
            <a:r>
              <a:rPr b="1" lang="en" sz="1200"/>
              <a:t>Solid background knowledge</a:t>
            </a:r>
            <a:r>
              <a:rPr lang="en" sz="1200"/>
              <a:t> from previous phases</a:t>
            </a:r>
            <a:endParaRPr sz="1200"/>
          </a:p>
          <a:p>
            <a:pPr indent="-190500" lvl="0" marL="457200" rtl="0" algn="l">
              <a:spcBef>
                <a:spcPts val="1000"/>
              </a:spcBef>
              <a:spcAft>
                <a:spcPts val="1000"/>
              </a:spcAft>
              <a:buSzPts val="1200"/>
              <a:buChar char="●"/>
            </a:pPr>
            <a:r>
              <a:rPr b="1" lang="en" sz="1200"/>
              <a:t>Brainstorming</a:t>
            </a:r>
            <a:r>
              <a:rPr lang="en" sz="1200"/>
              <a:t> between the different ethical problems and a possible      </a:t>
            </a:r>
            <a:r>
              <a:rPr b="1" lang="en" sz="1200"/>
              <a:t>solution</a:t>
            </a:r>
            <a:endParaRPr b="1" sz="1200"/>
          </a:p>
        </p:txBody>
      </p:sp>
      <p:sp>
        <p:nvSpPr>
          <p:cNvPr id="103" name="Google Shape;103;p16"/>
          <p:cNvSpPr txBox="1"/>
          <p:nvPr/>
        </p:nvSpPr>
        <p:spPr>
          <a:xfrm>
            <a:off x="7059250" y="577225"/>
            <a:ext cx="1995600" cy="204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Design thinking stages used in workshops</a:t>
            </a:r>
            <a:endParaRPr sz="1200"/>
          </a:p>
          <a:p>
            <a:pPr indent="0" lvl="0" marL="0" rtl="0" algn="ctr">
              <a:spcBef>
                <a:spcPts val="1000"/>
              </a:spcBef>
              <a:spcAft>
                <a:spcPts val="0"/>
              </a:spcAft>
              <a:buNone/>
            </a:pPr>
            <a:r>
              <a:rPr b="1" lang="en" sz="1200"/>
              <a:t>Workshop 1:</a:t>
            </a:r>
            <a:r>
              <a:rPr lang="en" sz="1200"/>
              <a:t> Empathize, Define, Ideate</a:t>
            </a:r>
            <a:endParaRPr sz="1200"/>
          </a:p>
          <a:p>
            <a:pPr indent="0" lvl="0" marL="0" rtl="0" algn="ctr">
              <a:spcBef>
                <a:spcPts val="1000"/>
              </a:spcBef>
              <a:spcAft>
                <a:spcPts val="0"/>
              </a:spcAft>
              <a:buNone/>
            </a:pPr>
            <a:r>
              <a:rPr b="1" lang="en" sz="1200"/>
              <a:t>Workshop 2:</a:t>
            </a:r>
            <a:r>
              <a:rPr lang="en" sz="1200"/>
              <a:t> </a:t>
            </a:r>
            <a:endParaRPr sz="1200"/>
          </a:p>
          <a:p>
            <a:pPr indent="0" lvl="0" marL="0" rtl="0" algn="ctr">
              <a:spcBef>
                <a:spcPts val="0"/>
              </a:spcBef>
              <a:spcAft>
                <a:spcPts val="0"/>
              </a:spcAft>
              <a:buNone/>
            </a:pPr>
            <a:r>
              <a:rPr lang="en" sz="1200"/>
              <a:t>Ideate</a:t>
            </a:r>
            <a:endParaRPr sz="1200"/>
          </a:p>
          <a:p>
            <a:pPr indent="0" lvl="0" marL="0" rtl="0" algn="ctr">
              <a:spcBef>
                <a:spcPts val="1000"/>
              </a:spcBef>
              <a:spcAft>
                <a:spcPts val="0"/>
              </a:spcAft>
              <a:buNone/>
            </a:pPr>
            <a:r>
              <a:rPr b="1" lang="en" sz="1200"/>
              <a:t>Workshop 3:</a:t>
            </a:r>
            <a:endParaRPr sz="1200"/>
          </a:p>
          <a:p>
            <a:pPr indent="0" lvl="0" marL="0" rtl="0" algn="ctr">
              <a:spcBef>
                <a:spcPts val="0"/>
              </a:spcBef>
              <a:spcAft>
                <a:spcPts val="0"/>
              </a:spcAft>
              <a:buNone/>
            </a:pPr>
            <a:r>
              <a:rPr lang="en" sz="1200"/>
              <a:t>Ideate</a:t>
            </a:r>
            <a:endParaRPr b="1" sz="1200"/>
          </a:p>
        </p:txBody>
      </p:sp>
      <p:sp>
        <p:nvSpPr>
          <p:cNvPr id="104" name="Google Shape;104;p16"/>
          <p:cNvSpPr txBox="1"/>
          <p:nvPr/>
        </p:nvSpPr>
        <p:spPr>
          <a:xfrm>
            <a:off x="811899" y="4244000"/>
            <a:ext cx="1737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Assignment 1 has covered Empathize and Define </a:t>
            </a:r>
            <a:endParaRPr sz="1200"/>
          </a:p>
        </p:txBody>
      </p:sp>
      <p:sp>
        <p:nvSpPr>
          <p:cNvPr id="105" name="Google Shape;105;p16"/>
          <p:cNvSpPr/>
          <p:nvPr/>
        </p:nvSpPr>
        <p:spPr>
          <a:xfrm rot="-5400000">
            <a:off x="454825" y="4126975"/>
            <a:ext cx="470700" cy="492600"/>
          </a:xfrm>
          <a:prstGeom prst="bentArrow">
            <a:avLst>
              <a:gd fmla="val 25000" name="adj1"/>
              <a:gd fmla="val 25000" name="adj2"/>
              <a:gd fmla="val 25000" name="adj3"/>
              <a:gd fmla="val 4375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flipH="1" rot="5400000">
            <a:off x="2469075" y="4122025"/>
            <a:ext cx="470700" cy="502500"/>
          </a:xfrm>
          <a:prstGeom prst="bentArrow">
            <a:avLst>
              <a:gd fmla="val 25000" name="adj1"/>
              <a:gd fmla="val 25000" name="adj2"/>
              <a:gd fmla="val 25000" name="adj3"/>
              <a:gd fmla="val 43750" name="adj4"/>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3700000" y="4419675"/>
            <a:ext cx="441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 </a:t>
            </a:r>
            <a:r>
              <a:rPr b="1" lang="en" sz="1200"/>
              <a:t>human centered</a:t>
            </a:r>
            <a:r>
              <a:rPr lang="en" sz="1200"/>
              <a:t> approach used to </a:t>
            </a:r>
            <a:r>
              <a:rPr b="1" lang="en" sz="1200"/>
              <a:t>understand users</a:t>
            </a:r>
            <a:r>
              <a:rPr lang="en" sz="1200"/>
              <a:t>, </a:t>
            </a:r>
            <a:r>
              <a:rPr b="1" lang="en" sz="1200"/>
              <a:t>challenge assumptions</a:t>
            </a:r>
            <a:r>
              <a:rPr lang="en" sz="1200"/>
              <a:t> and </a:t>
            </a:r>
            <a:r>
              <a:rPr b="1" lang="en" sz="1200"/>
              <a:t>problems </a:t>
            </a:r>
            <a:r>
              <a:rPr lang="en" sz="1200"/>
              <a:t>to create a </a:t>
            </a:r>
            <a:r>
              <a:rPr b="1" lang="en" sz="1200"/>
              <a:t>solution</a:t>
            </a:r>
            <a:r>
              <a:rPr lang="en" sz="1200">
                <a:solidFill>
                  <a:srgbClr val="2B2B2B"/>
                </a:solidFill>
              </a:rPr>
              <a:t>.</a:t>
            </a:r>
            <a:endParaRPr sz="1200"/>
          </a:p>
        </p:txBody>
      </p:sp>
      <p:pic>
        <p:nvPicPr>
          <p:cNvPr id="108" name="Google Shape;108;p16"/>
          <p:cNvPicPr preferRelativeResize="0"/>
          <p:nvPr/>
        </p:nvPicPr>
        <p:blipFill rotWithShape="1">
          <a:blip r:embed="rId6">
            <a:alphaModFix/>
          </a:blip>
          <a:srcRect b="0" l="970" r="970" t="0"/>
          <a:stretch/>
        </p:blipFill>
        <p:spPr>
          <a:xfrm>
            <a:off x="7337487" y="2624425"/>
            <a:ext cx="1538981" cy="1548875"/>
          </a:xfrm>
          <a:prstGeom prst="rect">
            <a:avLst/>
          </a:prstGeom>
          <a:noFill/>
          <a:ln>
            <a:noFill/>
          </a:ln>
        </p:spPr>
      </p:pic>
      <p:sp>
        <p:nvSpPr>
          <p:cNvPr id="109" name="Google Shape;109;p16"/>
          <p:cNvSpPr txBox="1"/>
          <p:nvPr/>
        </p:nvSpPr>
        <p:spPr>
          <a:xfrm>
            <a:off x="7862700" y="0"/>
            <a:ext cx="1281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000000"/>
                </a:solidFill>
              </a:rPr>
              <a:t>(</a:t>
            </a:r>
            <a:r>
              <a:rPr lang="en" sz="1300">
                <a:solidFill>
                  <a:srgbClr val="2B2B2B"/>
                </a:solidFill>
              </a:rPr>
              <a:t>Dam, 2021)</a:t>
            </a:r>
            <a:endParaRPr/>
          </a:p>
        </p:txBody>
      </p:sp>
      <p:sp>
        <p:nvSpPr>
          <p:cNvPr id="110" name="Google Shape;110;p16"/>
          <p:cNvSpPr txBox="1"/>
          <p:nvPr/>
        </p:nvSpPr>
        <p:spPr>
          <a:xfrm>
            <a:off x="5125225" y="4149100"/>
            <a:ext cx="1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DEFINITION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39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on the teamwork process</a:t>
            </a:r>
            <a:endParaRPr/>
          </a:p>
        </p:txBody>
      </p:sp>
      <p:sp>
        <p:nvSpPr>
          <p:cNvPr id="116" name="Google Shape;116;p17"/>
          <p:cNvSpPr txBox="1"/>
          <p:nvPr/>
        </p:nvSpPr>
        <p:spPr>
          <a:xfrm>
            <a:off x="624000" y="964400"/>
            <a:ext cx="2731200" cy="1092600"/>
          </a:xfrm>
          <a:prstGeom prst="rect">
            <a:avLst/>
          </a:prstGeom>
          <a:noFill/>
          <a:ln>
            <a:noFill/>
          </a:ln>
        </p:spPr>
        <p:txBody>
          <a:bodyPr anchorCtr="0" anchor="t" bIns="91425" lIns="91425" spcFirstLastPara="1" rIns="91425" wrap="square" tIns="91425">
            <a:spAutoFit/>
          </a:bodyPr>
          <a:lstStyle/>
          <a:p>
            <a:pPr indent="0" lvl="0" marL="0" rtl="0" algn="l">
              <a:lnSpc>
                <a:spcPct val="97916"/>
              </a:lnSpc>
              <a:spcBef>
                <a:spcPts val="0"/>
              </a:spcBef>
              <a:spcAft>
                <a:spcPts val="0"/>
              </a:spcAft>
              <a:buNone/>
            </a:pPr>
            <a:r>
              <a:rPr b="1" lang="en" sz="1829">
                <a:solidFill>
                  <a:schemeClr val="dk2"/>
                </a:solidFill>
              </a:rPr>
              <a:t>Forming</a:t>
            </a:r>
            <a:endParaRPr b="1" sz="830">
              <a:solidFill>
                <a:schemeClr val="dk2"/>
              </a:solidFill>
            </a:endParaRPr>
          </a:p>
          <a:p>
            <a:pPr indent="-311150" lvl="0" marL="457200" rtl="0" algn="l">
              <a:lnSpc>
                <a:spcPct val="107916"/>
              </a:lnSpc>
              <a:spcBef>
                <a:spcPts val="0"/>
              </a:spcBef>
              <a:spcAft>
                <a:spcPts val="0"/>
              </a:spcAft>
              <a:buClr>
                <a:schemeClr val="dk1"/>
              </a:buClr>
              <a:buSzPts val="1300"/>
              <a:buChar char="●"/>
            </a:pPr>
            <a:r>
              <a:rPr lang="en" sz="1300">
                <a:solidFill>
                  <a:schemeClr val="dk1"/>
                </a:solidFill>
              </a:rPr>
              <a:t>Initial phase where we form a group.</a:t>
            </a:r>
            <a:endParaRPr sz="1300">
              <a:solidFill>
                <a:schemeClr val="dk1"/>
              </a:solidFill>
            </a:endParaRPr>
          </a:p>
          <a:p>
            <a:pPr indent="-311150" lvl="0" marL="457200" rtl="0" algn="l">
              <a:lnSpc>
                <a:spcPct val="107916"/>
              </a:lnSpc>
              <a:spcBef>
                <a:spcPts val="0"/>
              </a:spcBef>
              <a:spcAft>
                <a:spcPts val="0"/>
              </a:spcAft>
              <a:buClr>
                <a:schemeClr val="dk1"/>
              </a:buClr>
              <a:buSzPts val="1300"/>
              <a:buChar char="●"/>
            </a:pPr>
            <a:r>
              <a:rPr lang="en" sz="1300">
                <a:solidFill>
                  <a:schemeClr val="dk1"/>
                </a:solidFill>
              </a:rPr>
              <a:t>Appointed a leader.</a:t>
            </a:r>
            <a:endParaRPr sz="1500"/>
          </a:p>
        </p:txBody>
      </p:sp>
      <p:sp>
        <p:nvSpPr>
          <p:cNvPr id="117" name="Google Shape;117;p17"/>
          <p:cNvSpPr txBox="1"/>
          <p:nvPr/>
        </p:nvSpPr>
        <p:spPr>
          <a:xfrm>
            <a:off x="487800" y="2302850"/>
            <a:ext cx="3003600" cy="1244100"/>
          </a:xfrm>
          <a:prstGeom prst="rect">
            <a:avLst/>
          </a:prstGeom>
          <a:noFill/>
          <a:ln>
            <a:noFill/>
          </a:ln>
        </p:spPr>
        <p:txBody>
          <a:bodyPr anchorCtr="0" anchor="t" bIns="91425" lIns="91425" spcFirstLastPara="1" rIns="91425" wrap="square" tIns="91425">
            <a:spAutoFit/>
          </a:bodyPr>
          <a:lstStyle/>
          <a:p>
            <a:pPr indent="0" lvl="0" marL="0" rtl="0" algn="l">
              <a:lnSpc>
                <a:spcPct val="97916"/>
              </a:lnSpc>
              <a:spcBef>
                <a:spcPts val="0"/>
              </a:spcBef>
              <a:spcAft>
                <a:spcPts val="0"/>
              </a:spcAft>
              <a:buClr>
                <a:schemeClr val="dk1"/>
              </a:buClr>
              <a:buSzPts val="1100"/>
              <a:buFont typeface="Arial"/>
              <a:buNone/>
            </a:pPr>
            <a:r>
              <a:rPr b="1" lang="en" sz="1829">
                <a:solidFill>
                  <a:schemeClr val="dk2"/>
                </a:solidFill>
              </a:rPr>
              <a:t>Storming</a:t>
            </a:r>
            <a:endParaRPr b="1" sz="1829">
              <a:solidFill>
                <a:schemeClr val="dk2"/>
              </a:solidFill>
            </a:endParaRPr>
          </a:p>
          <a:p>
            <a:pPr indent="-311150" lvl="0" marL="457200" rtl="0" algn="l">
              <a:lnSpc>
                <a:spcPct val="97916"/>
              </a:lnSpc>
              <a:spcBef>
                <a:spcPts val="0"/>
              </a:spcBef>
              <a:spcAft>
                <a:spcPts val="0"/>
              </a:spcAft>
              <a:buClr>
                <a:schemeClr val="dk2"/>
              </a:buClr>
              <a:buSzPts val="1300"/>
              <a:buChar char="●"/>
            </a:pPr>
            <a:r>
              <a:rPr lang="en" sz="1300">
                <a:solidFill>
                  <a:schemeClr val="dk2"/>
                </a:solidFill>
              </a:rPr>
              <a:t>Deciding the topic between unemployment and data privacy</a:t>
            </a:r>
            <a:endParaRPr sz="1300">
              <a:solidFill>
                <a:schemeClr val="dk2"/>
              </a:solidFill>
            </a:endParaRPr>
          </a:p>
          <a:p>
            <a:pPr indent="-311150" lvl="0" marL="457200" rtl="0" algn="l">
              <a:lnSpc>
                <a:spcPct val="97916"/>
              </a:lnSpc>
              <a:spcBef>
                <a:spcPts val="0"/>
              </a:spcBef>
              <a:spcAft>
                <a:spcPts val="0"/>
              </a:spcAft>
              <a:buClr>
                <a:schemeClr val="dk2"/>
              </a:buClr>
              <a:buSzPts val="1300"/>
              <a:buChar char="●"/>
            </a:pPr>
            <a:r>
              <a:rPr lang="en" sz="1300">
                <a:solidFill>
                  <a:schemeClr val="dk2"/>
                </a:solidFill>
              </a:rPr>
              <a:t>Arguments were avoided as much as possible</a:t>
            </a:r>
            <a:endParaRPr/>
          </a:p>
        </p:txBody>
      </p:sp>
      <p:sp>
        <p:nvSpPr>
          <p:cNvPr id="118" name="Google Shape;118;p17"/>
          <p:cNvSpPr txBox="1"/>
          <p:nvPr/>
        </p:nvSpPr>
        <p:spPr>
          <a:xfrm>
            <a:off x="624000" y="3673250"/>
            <a:ext cx="3003600" cy="1244100"/>
          </a:xfrm>
          <a:prstGeom prst="rect">
            <a:avLst/>
          </a:prstGeom>
          <a:noFill/>
          <a:ln>
            <a:noFill/>
          </a:ln>
        </p:spPr>
        <p:txBody>
          <a:bodyPr anchorCtr="0" anchor="t" bIns="91425" lIns="91425" spcFirstLastPara="1" rIns="91425" wrap="square" tIns="91425">
            <a:spAutoFit/>
          </a:bodyPr>
          <a:lstStyle/>
          <a:p>
            <a:pPr indent="0" lvl="0" marL="0" rtl="0" algn="l">
              <a:lnSpc>
                <a:spcPct val="97916"/>
              </a:lnSpc>
              <a:spcBef>
                <a:spcPts val="0"/>
              </a:spcBef>
              <a:spcAft>
                <a:spcPts val="0"/>
              </a:spcAft>
              <a:buNone/>
            </a:pPr>
            <a:r>
              <a:rPr b="1" lang="en" sz="1829">
                <a:solidFill>
                  <a:schemeClr val="dk2"/>
                </a:solidFill>
              </a:rPr>
              <a:t>Norming</a:t>
            </a:r>
            <a:endParaRPr b="1" sz="1829">
              <a:solidFill>
                <a:schemeClr val="dk2"/>
              </a:solidFill>
            </a:endParaRPr>
          </a:p>
          <a:p>
            <a:pPr indent="-311150" lvl="0" marL="457200" rtl="0" algn="l">
              <a:lnSpc>
                <a:spcPct val="97916"/>
              </a:lnSpc>
              <a:spcBef>
                <a:spcPts val="0"/>
              </a:spcBef>
              <a:spcAft>
                <a:spcPts val="0"/>
              </a:spcAft>
              <a:buClr>
                <a:schemeClr val="dk2"/>
              </a:buClr>
              <a:buSzPts val="1300"/>
              <a:buChar char="●"/>
            </a:pPr>
            <a:r>
              <a:rPr lang="en" sz="1300">
                <a:solidFill>
                  <a:schemeClr val="dk2"/>
                </a:solidFill>
              </a:rPr>
              <a:t>Workload were divided among ourselves</a:t>
            </a:r>
            <a:endParaRPr sz="1300">
              <a:solidFill>
                <a:schemeClr val="dk2"/>
              </a:solidFill>
            </a:endParaRPr>
          </a:p>
          <a:p>
            <a:pPr indent="-311150" lvl="0" marL="457200" rtl="0" algn="l">
              <a:lnSpc>
                <a:spcPct val="97916"/>
              </a:lnSpc>
              <a:spcBef>
                <a:spcPts val="0"/>
              </a:spcBef>
              <a:spcAft>
                <a:spcPts val="0"/>
              </a:spcAft>
              <a:buClr>
                <a:schemeClr val="dk2"/>
              </a:buClr>
              <a:buSzPts val="1300"/>
              <a:buChar char="●"/>
            </a:pPr>
            <a:r>
              <a:rPr lang="en" sz="1300">
                <a:solidFill>
                  <a:schemeClr val="dk2"/>
                </a:solidFill>
              </a:rPr>
              <a:t>Switch between storming and norming stage</a:t>
            </a:r>
            <a:endParaRPr sz="1300"/>
          </a:p>
        </p:txBody>
      </p:sp>
      <p:sp>
        <p:nvSpPr>
          <p:cNvPr id="119" name="Google Shape;119;p17"/>
          <p:cNvSpPr txBox="1"/>
          <p:nvPr/>
        </p:nvSpPr>
        <p:spPr>
          <a:xfrm>
            <a:off x="4581363" y="900200"/>
            <a:ext cx="3325200" cy="1308300"/>
          </a:xfrm>
          <a:prstGeom prst="rect">
            <a:avLst/>
          </a:prstGeom>
          <a:noFill/>
          <a:ln>
            <a:noFill/>
          </a:ln>
        </p:spPr>
        <p:txBody>
          <a:bodyPr anchorCtr="0" anchor="t" bIns="91425" lIns="91425" spcFirstLastPara="1" rIns="91425" wrap="square" tIns="91425">
            <a:spAutoFit/>
          </a:bodyPr>
          <a:lstStyle/>
          <a:p>
            <a:pPr indent="0" lvl="0" marL="0" rtl="0" algn="l">
              <a:lnSpc>
                <a:spcPct val="97916"/>
              </a:lnSpc>
              <a:spcBef>
                <a:spcPts val="0"/>
              </a:spcBef>
              <a:spcAft>
                <a:spcPts val="0"/>
              </a:spcAft>
              <a:buNone/>
            </a:pPr>
            <a:r>
              <a:rPr b="1" lang="en" sz="1829">
                <a:solidFill>
                  <a:schemeClr val="dk2"/>
                </a:solidFill>
              </a:rPr>
              <a:t>Performing</a:t>
            </a:r>
            <a:endParaRPr b="1" sz="1829">
              <a:solidFill>
                <a:schemeClr val="dk2"/>
              </a:solidFill>
            </a:endParaRPr>
          </a:p>
          <a:p>
            <a:pPr indent="-311150" lvl="0" marL="457200" rtl="0" algn="l">
              <a:lnSpc>
                <a:spcPct val="107916"/>
              </a:lnSpc>
              <a:spcBef>
                <a:spcPts val="0"/>
              </a:spcBef>
              <a:spcAft>
                <a:spcPts val="0"/>
              </a:spcAft>
              <a:buClr>
                <a:schemeClr val="dk1"/>
              </a:buClr>
              <a:buSzPts val="1300"/>
              <a:buChar char="●"/>
            </a:pPr>
            <a:r>
              <a:rPr lang="en" sz="1300">
                <a:solidFill>
                  <a:schemeClr val="dk1"/>
                </a:solidFill>
              </a:rPr>
              <a:t>The peak of our effectiveness as a team</a:t>
            </a:r>
            <a:endParaRPr sz="1300">
              <a:solidFill>
                <a:schemeClr val="dk1"/>
              </a:solidFill>
            </a:endParaRPr>
          </a:p>
          <a:p>
            <a:pPr indent="-311150" lvl="0" marL="457200" rtl="0" algn="l">
              <a:lnSpc>
                <a:spcPct val="107916"/>
              </a:lnSpc>
              <a:spcBef>
                <a:spcPts val="0"/>
              </a:spcBef>
              <a:spcAft>
                <a:spcPts val="0"/>
              </a:spcAft>
              <a:buClr>
                <a:schemeClr val="dk1"/>
              </a:buClr>
              <a:buSzPts val="1300"/>
              <a:buChar char="●"/>
            </a:pPr>
            <a:r>
              <a:rPr lang="en" sz="1300">
                <a:solidFill>
                  <a:schemeClr val="dk1"/>
                </a:solidFill>
              </a:rPr>
              <a:t>Helping each other with individual tasks</a:t>
            </a:r>
            <a:endParaRPr sz="1300"/>
          </a:p>
        </p:txBody>
      </p:sp>
      <p:sp>
        <p:nvSpPr>
          <p:cNvPr id="120" name="Google Shape;120;p17"/>
          <p:cNvSpPr txBox="1"/>
          <p:nvPr/>
        </p:nvSpPr>
        <p:spPr>
          <a:xfrm>
            <a:off x="4526675" y="2260900"/>
            <a:ext cx="3325200" cy="861300"/>
          </a:xfrm>
          <a:prstGeom prst="rect">
            <a:avLst/>
          </a:prstGeom>
          <a:noFill/>
          <a:ln>
            <a:noFill/>
          </a:ln>
        </p:spPr>
        <p:txBody>
          <a:bodyPr anchorCtr="0" anchor="t" bIns="91425" lIns="91425" spcFirstLastPara="1" rIns="91425" wrap="square" tIns="91425">
            <a:spAutoFit/>
          </a:bodyPr>
          <a:lstStyle/>
          <a:p>
            <a:pPr indent="0" lvl="0" marL="0" rtl="0" algn="l">
              <a:lnSpc>
                <a:spcPct val="97916"/>
              </a:lnSpc>
              <a:spcBef>
                <a:spcPts val="0"/>
              </a:spcBef>
              <a:spcAft>
                <a:spcPts val="0"/>
              </a:spcAft>
              <a:buNone/>
            </a:pPr>
            <a:r>
              <a:rPr b="1" lang="en" sz="1829">
                <a:solidFill>
                  <a:schemeClr val="dk2"/>
                </a:solidFill>
              </a:rPr>
              <a:t>Adjourning</a:t>
            </a:r>
            <a:endParaRPr b="1" sz="1829">
              <a:solidFill>
                <a:schemeClr val="dk2"/>
              </a:solidFill>
            </a:endParaRPr>
          </a:p>
          <a:p>
            <a:pPr indent="-313055" lvl="0" marL="457200" rtl="0" algn="l">
              <a:lnSpc>
                <a:spcPct val="97916"/>
              </a:lnSpc>
              <a:spcBef>
                <a:spcPts val="0"/>
              </a:spcBef>
              <a:spcAft>
                <a:spcPts val="0"/>
              </a:spcAft>
              <a:buClr>
                <a:schemeClr val="dk2"/>
              </a:buClr>
              <a:buSzPts val="1330"/>
              <a:buChar char="●"/>
            </a:pPr>
            <a:r>
              <a:rPr lang="en" sz="1330">
                <a:solidFill>
                  <a:schemeClr val="dk2"/>
                </a:solidFill>
              </a:rPr>
              <a:t>Concluding each other’s work</a:t>
            </a:r>
            <a:endParaRPr sz="1330">
              <a:solidFill>
                <a:schemeClr val="dk2"/>
              </a:solidFill>
            </a:endParaRPr>
          </a:p>
          <a:p>
            <a:pPr indent="-313055" lvl="0" marL="457200" rtl="0" algn="l">
              <a:lnSpc>
                <a:spcPct val="97916"/>
              </a:lnSpc>
              <a:spcBef>
                <a:spcPts val="0"/>
              </a:spcBef>
              <a:spcAft>
                <a:spcPts val="0"/>
              </a:spcAft>
              <a:buClr>
                <a:schemeClr val="dk2"/>
              </a:buClr>
              <a:buSzPts val="1330"/>
              <a:buChar char="●"/>
            </a:pPr>
            <a:r>
              <a:rPr lang="en" sz="1330">
                <a:solidFill>
                  <a:schemeClr val="dk2"/>
                </a:solidFill>
              </a:rPr>
              <a:t>Submitting the deliverables</a:t>
            </a:r>
            <a:endParaRPr/>
          </a:p>
        </p:txBody>
      </p:sp>
      <p:sp>
        <p:nvSpPr>
          <p:cNvPr id="121" name="Google Shape;121;p17"/>
          <p:cNvSpPr txBox="1"/>
          <p:nvPr/>
        </p:nvSpPr>
        <p:spPr>
          <a:xfrm>
            <a:off x="6702900" y="319200"/>
            <a:ext cx="24411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2"/>
                </a:solidFill>
              </a:rPr>
              <a:t>(</a:t>
            </a:r>
            <a:r>
              <a:rPr lang="en" sz="1200">
                <a:solidFill>
                  <a:schemeClr val="dk2"/>
                </a:solidFill>
              </a:rPr>
              <a:t>Collaborative on-line research and learning , 2020)</a:t>
            </a:r>
            <a:endParaRPr/>
          </a:p>
        </p:txBody>
      </p:sp>
      <p:pic>
        <p:nvPicPr>
          <p:cNvPr id="122" name="Google Shape;122;p17"/>
          <p:cNvPicPr preferRelativeResize="0"/>
          <p:nvPr/>
        </p:nvPicPr>
        <p:blipFill>
          <a:blip r:embed="rId3">
            <a:alphaModFix/>
          </a:blip>
          <a:stretch>
            <a:fillRect/>
          </a:stretch>
        </p:blipFill>
        <p:spPr>
          <a:xfrm>
            <a:off x="4526680" y="3174600"/>
            <a:ext cx="3434570" cy="1742750"/>
          </a:xfrm>
          <a:prstGeom prst="rect">
            <a:avLst/>
          </a:prstGeom>
          <a:noFill/>
          <a:ln>
            <a:noFill/>
          </a:ln>
        </p:spPr>
      </p:pic>
      <p:cxnSp>
        <p:nvCxnSpPr>
          <p:cNvPr id="123" name="Google Shape;123;p17"/>
          <p:cNvCxnSpPr/>
          <p:nvPr/>
        </p:nvCxnSpPr>
        <p:spPr>
          <a:xfrm>
            <a:off x="1987350" y="2008400"/>
            <a:ext cx="4500" cy="4275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a:off x="6160200" y="2208500"/>
            <a:ext cx="7800" cy="3603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p:nvPr/>
        </p:nvCxnSpPr>
        <p:spPr>
          <a:xfrm>
            <a:off x="1987950" y="3500425"/>
            <a:ext cx="7800" cy="4647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a:stCxn id="118" idx="3"/>
            <a:endCxn id="119" idx="1"/>
          </p:cNvCxnSpPr>
          <p:nvPr/>
        </p:nvCxnSpPr>
        <p:spPr>
          <a:xfrm flipH="1" rot="10800000">
            <a:off x="3627600" y="1554500"/>
            <a:ext cx="953700" cy="2740800"/>
          </a:xfrm>
          <a:prstGeom prst="curvedConnector3">
            <a:avLst>
              <a:gd fmla="val 50003"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132" name="Google Shape;132;p18"/>
          <p:cNvSpPr txBox="1"/>
          <p:nvPr>
            <p:ph idx="1" type="body"/>
          </p:nvPr>
        </p:nvSpPr>
        <p:spPr>
          <a:xfrm>
            <a:off x="311700" y="1017725"/>
            <a:ext cx="6763200" cy="3646500"/>
          </a:xfrm>
          <a:prstGeom prst="rect">
            <a:avLst/>
          </a:prstGeom>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Developing a data privacy app </a:t>
            </a:r>
            <a:r>
              <a:rPr lang="en" sz="1600"/>
              <a:t>(What it does)</a:t>
            </a:r>
            <a:endParaRPr>
              <a:solidFill>
                <a:schemeClr val="dk1"/>
              </a:solidFill>
            </a:endParaRPr>
          </a:p>
          <a:p>
            <a:pPr indent="0" lvl="0" marL="0" rtl="0" algn="l">
              <a:lnSpc>
                <a:spcPct val="100000"/>
              </a:lnSpc>
              <a:spcBef>
                <a:spcPts val="1200"/>
              </a:spcBef>
              <a:spcAft>
                <a:spcPts val="0"/>
              </a:spcAft>
              <a:buNone/>
            </a:pPr>
            <a:r>
              <a:t/>
            </a:r>
            <a:endParaRPr sz="1600"/>
          </a:p>
          <a:p>
            <a:pPr indent="457200" lvl="0" marL="457200" rtl="0" algn="l">
              <a:lnSpc>
                <a:spcPct val="130000"/>
              </a:lnSpc>
              <a:spcBef>
                <a:spcPts val="0"/>
              </a:spcBef>
              <a:spcAft>
                <a:spcPts val="0"/>
              </a:spcAft>
              <a:buNone/>
            </a:pPr>
            <a:r>
              <a:rPr lang="en" sz="1400"/>
              <a:t>Informs the users about how their data </a:t>
            </a:r>
            <a:r>
              <a:rPr lang="en" sz="1400"/>
              <a:t>is going to be collected</a:t>
            </a:r>
            <a:endParaRPr sz="1400"/>
          </a:p>
          <a:p>
            <a:pPr indent="457200" lvl="0" marL="457200" rtl="0" algn="l">
              <a:lnSpc>
                <a:spcPct val="130000"/>
              </a:lnSpc>
              <a:spcBef>
                <a:spcPts val="0"/>
              </a:spcBef>
              <a:spcAft>
                <a:spcPts val="0"/>
              </a:spcAft>
              <a:buNone/>
            </a:pPr>
            <a:r>
              <a:rPr lang="en" sz="1400"/>
              <a:t>and how it is going to be used</a:t>
            </a:r>
            <a:endParaRPr sz="1400"/>
          </a:p>
          <a:p>
            <a:pPr indent="457200" lvl="0" marL="457200" rtl="0" algn="l">
              <a:lnSpc>
                <a:spcPct val="130000"/>
              </a:lnSpc>
              <a:spcBef>
                <a:spcPts val="0"/>
              </a:spcBef>
              <a:spcAft>
                <a:spcPts val="0"/>
              </a:spcAft>
              <a:buNone/>
            </a:pPr>
            <a:r>
              <a:t/>
            </a:r>
            <a:endParaRPr sz="1400"/>
          </a:p>
          <a:p>
            <a:pPr indent="0" lvl="0" marL="914400" rtl="0" algn="l">
              <a:lnSpc>
                <a:spcPct val="130000"/>
              </a:lnSpc>
              <a:spcBef>
                <a:spcPts val="0"/>
              </a:spcBef>
              <a:spcAft>
                <a:spcPts val="0"/>
              </a:spcAft>
              <a:buNone/>
            </a:pPr>
            <a:r>
              <a:rPr lang="en" sz="1400"/>
              <a:t>Calculate the level of trustworthiness of the corporation/website </a:t>
            </a:r>
            <a:endParaRPr sz="1400"/>
          </a:p>
          <a:p>
            <a:pPr indent="0" lvl="0" marL="914400" rtl="0" algn="l">
              <a:lnSpc>
                <a:spcPct val="130000"/>
              </a:lnSpc>
              <a:spcBef>
                <a:spcPts val="0"/>
              </a:spcBef>
              <a:spcAft>
                <a:spcPts val="0"/>
              </a:spcAft>
              <a:buNone/>
            </a:pPr>
            <a:r>
              <a:rPr lang="en" sz="1400"/>
              <a:t>trying to collect the data</a:t>
            </a:r>
            <a:endParaRPr sz="1400"/>
          </a:p>
          <a:p>
            <a:pPr indent="457200" lvl="0" marL="457200" rtl="0" algn="l">
              <a:lnSpc>
                <a:spcPct val="130000"/>
              </a:lnSpc>
              <a:spcBef>
                <a:spcPts val="0"/>
              </a:spcBef>
              <a:spcAft>
                <a:spcPts val="0"/>
              </a:spcAft>
              <a:buNone/>
            </a:pPr>
            <a:r>
              <a:t/>
            </a:r>
            <a:endParaRPr sz="1400"/>
          </a:p>
          <a:p>
            <a:pPr indent="0" lvl="0" marL="914400" rtl="0" algn="l">
              <a:lnSpc>
                <a:spcPct val="130000"/>
              </a:lnSpc>
              <a:spcBef>
                <a:spcPts val="0"/>
              </a:spcBef>
              <a:spcAft>
                <a:spcPts val="0"/>
              </a:spcAft>
              <a:buNone/>
            </a:pPr>
            <a:r>
              <a:rPr lang="en" sz="1400"/>
              <a:t>Enable users to track and get notified of what data is being collected </a:t>
            </a:r>
            <a:endParaRPr sz="1400"/>
          </a:p>
          <a:p>
            <a:pPr indent="0" lvl="0" marL="914400" rtl="0" algn="l">
              <a:lnSpc>
                <a:spcPct val="130000"/>
              </a:lnSpc>
              <a:spcBef>
                <a:spcPts val="0"/>
              </a:spcBef>
              <a:spcAft>
                <a:spcPts val="0"/>
              </a:spcAft>
              <a:buNone/>
            </a:pPr>
            <a:r>
              <a:rPr lang="en" sz="1400"/>
              <a:t>and how it is being used to benefit both parties</a:t>
            </a:r>
            <a:endParaRPr sz="1400"/>
          </a:p>
          <a:p>
            <a:pPr indent="0" lvl="0" marL="914400" rtl="0" algn="l">
              <a:lnSpc>
                <a:spcPct val="130000"/>
              </a:lnSpc>
              <a:spcBef>
                <a:spcPts val="0"/>
              </a:spcBef>
              <a:spcAft>
                <a:spcPts val="0"/>
              </a:spcAft>
              <a:buNone/>
            </a:pPr>
            <a:r>
              <a:t/>
            </a:r>
            <a:endParaRPr sz="1400"/>
          </a:p>
          <a:p>
            <a:pPr indent="457200" lvl="0" marL="457200" rtl="0" algn="l">
              <a:lnSpc>
                <a:spcPct val="130000"/>
              </a:lnSpc>
              <a:spcBef>
                <a:spcPts val="0"/>
              </a:spcBef>
              <a:spcAft>
                <a:spcPts val="0"/>
              </a:spcAft>
              <a:buClr>
                <a:schemeClr val="dk1"/>
              </a:buClr>
              <a:buSzPts val="1100"/>
              <a:buFont typeface="Arial"/>
              <a:buNone/>
            </a:pPr>
            <a:r>
              <a:rPr lang="en" sz="1400"/>
              <a:t>Firewall to prevent websites from collecting user data without </a:t>
            </a:r>
            <a:endParaRPr sz="1400"/>
          </a:p>
          <a:p>
            <a:pPr indent="457200" lvl="0" marL="457200" rtl="0" algn="l">
              <a:lnSpc>
                <a:spcPct val="130000"/>
              </a:lnSpc>
              <a:spcBef>
                <a:spcPts val="0"/>
              </a:spcBef>
              <a:spcAft>
                <a:spcPts val="0"/>
              </a:spcAft>
              <a:buClr>
                <a:schemeClr val="dk1"/>
              </a:buClr>
              <a:buSzPts val="1100"/>
              <a:buFont typeface="Arial"/>
              <a:buNone/>
            </a:pPr>
            <a:r>
              <a:rPr lang="en" sz="1400"/>
              <a:t>permission</a:t>
            </a:r>
            <a:endParaRPr sz="1400"/>
          </a:p>
        </p:txBody>
      </p:sp>
      <p:pic>
        <p:nvPicPr>
          <p:cNvPr id="133" name="Google Shape;133;p18"/>
          <p:cNvPicPr preferRelativeResize="0"/>
          <p:nvPr/>
        </p:nvPicPr>
        <p:blipFill rotWithShape="1">
          <a:blip r:embed="rId3">
            <a:alphaModFix/>
          </a:blip>
          <a:srcRect b="0" l="-3300" r="3299" t="0"/>
          <a:stretch/>
        </p:blipFill>
        <p:spPr>
          <a:xfrm>
            <a:off x="6450525" y="944638"/>
            <a:ext cx="2381775" cy="3254226"/>
          </a:xfrm>
          <a:prstGeom prst="rect">
            <a:avLst/>
          </a:prstGeom>
          <a:noFill/>
          <a:ln>
            <a:noFill/>
          </a:ln>
        </p:spPr>
      </p:pic>
      <p:pic>
        <p:nvPicPr>
          <p:cNvPr id="134" name="Google Shape;134;p18"/>
          <p:cNvPicPr preferRelativeResize="0"/>
          <p:nvPr/>
        </p:nvPicPr>
        <p:blipFill>
          <a:blip r:embed="rId4">
            <a:alphaModFix/>
          </a:blip>
          <a:stretch>
            <a:fillRect/>
          </a:stretch>
        </p:blipFill>
        <p:spPr>
          <a:xfrm>
            <a:off x="412125" y="3892175"/>
            <a:ext cx="765450" cy="765450"/>
          </a:xfrm>
          <a:prstGeom prst="rect">
            <a:avLst/>
          </a:prstGeom>
          <a:noFill/>
          <a:ln>
            <a:noFill/>
          </a:ln>
        </p:spPr>
      </p:pic>
      <p:pic>
        <p:nvPicPr>
          <p:cNvPr id="135" name="Google Shape;135;p18"/>
          <p:cNvPicPr preferRelativeResize="0"/>
          <p:nvPr/>
        </p:nvPicPr>
        <p:blipFill>
          <a:blip r:embed="rId5">
            <a:alphaModFix/>
          </a:blip>
          <a:stretch>
            <a:fillRect/>
          </a:stretch>
        </p:blipFill>
        <p:spPr>
          <a:xfrm>
            <a:off x="412125" y="1717850"/>
            <a:ext cx="765450" cy="737096"/>
          </a:xfrm>
          <a:prstGeom prst="rect">
            <a:avLst/>
          </a:prstGeom>
          <a:noFill/>
          <a:ln>
            <a:noFill/>
          </a:ln>
        </p:spPr>
      </p:pic>
      <p:pic>
        <p:nvPicPr>
          <p:cNvPr id="136" name="Google Shape;136;p18"/>
          <p:cNvPicPr preferRelativeResize="0"/>
          <p:nvPr/>
        </p:nvPicPr>
        <p:blipFill>
          <a:blip r:embed="rId6">
            <a:alphaModFix/>
          </a:blip>
          <a:stretch>
            <a:fillRect/>
          </a:stretch>
        </p:blipFill>
        <p:spPr>
          <a:xfrm>
            <a:off x="426300" y="3223700"/>
            <a:ext cx="737100" cy="737100"/>
          </a:xfrm>
          <a:prstGeom prst="rect">
            <a:avLst/>
          </a:prstGeom>
          <a:noFill/>
          <a:ln>
            <a:noFill/>
          </a:ln>
        </p:spPr>
      </p:pic>
      <p:pic>
        <p:nvPicPr>
          <p:cNvPr id="137" name="Google Shape;137;p18"/>
          <p:cNvPicPr preferRelativeResize="0"/>
          <p:nvPr/>
        </p:nvPicPr>
        <p:blipFill>
          <a:blip r:embed="rId7">
            <a:alphaModFix/>
          </a:blip>
          <a:stretch>
            <a:fillRect/>
          </a:stretch>
        </p:blipFill>
        <p:spPr>
          <a:xfrm>
            <a:off x="412125" y="2454950"/>
            <a:ext cx="765450" cy="76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9"/>
          <p:cNvSpPr txBox="1"/>
          <p:nvPr>
            <p:ph idx="1" type="body"/>
          </p:nvPr>
        </p:nvSpPr>
        <p:spPr>
          <a:xfrm>
            <a:off x="311700" y="1017725"/>
            <a:ext cx="6427200" cy="38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Developing a data privacy app </a:t>
            </a:r>
            <a:r>
              <a:rPr lang="en" sz="1600"/>
              <a:t>(Why it’s effective)</a:t>
            </a:r>
            <a:endParaRPr sz="1600">
              <a:highlight>
                <a:schemeClr val="dk1"/>
              </a:highlight>
            </a:endParaRPr>
          </a:p>
          <a:p>
            <a:pPr indent="457200" lvl="0" marL="457200" rtl="0" algn="l">
              <a:lnSpc>
                <a:spcPct val="130000"/>
              </a:lnSpc>
              <a:spcBef>
                <a:spcPts val="1200"/>
              </a:spcBef>
              <a:spcAft>
                <a:spcPts val="0"/>
              </a:spcAft>
              <a:buNone/>
            </a:pPr>
            <a:r>
              <a:rPr lang="en" sz="1400"/>
              <a:t>It protects the user’s privacy effectively</a:t>
            </a:r>
            <a:endParaRPr sz="1400"/>
          </a:p>
          <a:p>
            <a:pPr indent="457200" lvl="0" marL="457200" rtl="0" algn="l">
              <a:lnSpc>
                <a:spcPct val="130000"/>
              </a:lnSpc>
              <a:spcBef>
                <a:spcPts val="0"/>
              </a:spcBef>
              <a:spcAft>
                <a:spcPts val="0"/>
              </a:spcAft>
              <a:buNone/>
            </a:pPr>
            <a:r>
              <a:t/>
            </a:r>
            <a:endParaRPr sz="1400"/>
          </a:p>
          <a:p>
            <a:pPr indent="457200" lvl="0" marL="457200" rtl="0" algn="l">
              <a:lnSpc>
                <a:spcPct val="130000"/>
              </a:lnSpc>
              <a:spcBef>
                <a:spcPts val="0"/>
              </a:spcBef>
              <a:spcAft>
                <a:spcPts val="0"/>
              </a:spcAft>
              <a:buNone/>
            </a:pPr>
            <a:r>
              <a:rPr lang="en" sz="1400"/>
              <a:t>Users will know any request to access user’s data</a:t>
            </a:r>
            <a:endParaRPr sz="1400"/>
          </a:p>
          <a:p>
            <a:pPr indent="457200" lvl="0" marL="457200" rtl="0" algn="l">
              <a:lnSpc>
                <a:spcPct val="130000"/>
              </a:lnSpc>
              <a:spcBef>
                <a:spcPts val="0"/>
              </a:spcBef>
              <a:spcAft>
                <a:spcPts val="0"/>
              </a:spcAft>
              <a:buNone/>
            </a:pPr>
            <a:r>
              <a:t/>
            </a:r>
            <a:endParaRPr sz="1400"/>
          </a:p>
          <a:p>
            <a:pPr indent="0" lvl="0" marL="914400" rtl="0" algn="l">
              <a:lnSpc>
                <a:spcPct val="130000"/>
              </a:lnSpc>
              <a:spcBef>
                <a:spcPts val="0"/>
              </a:spcBef>
              <a:spcAft>
                <a:spcPts val="0"/>
              </a:spcAft>
              <a:buNone/>
            </a:pPr>
            <a:r>
              <a:rPr lang="en" sz="1400"/>
              <a:t>The app encrypts sensitive information into random characters so that only authorized parties can use user’s data</a:t>
            </a:r>
            <a:endParaRPr sz="1400"/>
          </a:p>
          <a:p>
            <a:pPr indent="457200" lvl="0" marL="914400" rtl="0" algn="l">
              <a:lnSpc>
                <a:spcPct val="130000"/>
              </a:lnSpc>
              <a:spcBef>
                <a:spcPts val="0"/>
              </a:spcBef>
              <a:spcAft>
                <a:spcPts val="0"/>
              </a:spcAft>
              <a:buNone/>
            </a:pPr>
            <a:r>
              <a:t/>
            </a:r>
            <a:endParaRPr sz="1400"/>
          </a:p>
          <a:p>
            <a:pPr indent="0" lvl="0" marL="914400" rtl="0" algn="l">
              <a:lnSpc>
                <a:spcPct val="130000"/>
              </a:lnSpc>
              <a:spcBef>
                <a:spcPts val="0"/>
              </a:spcBef>
              <a:spcAft>
                <a:spcPts val="0"/>
              </a:spcAft>
              <a:buNone/>
            </a:pPr>
            <a:r>
              <a:rPr lang="en" sz="1400"/>
              <a:t>The app contains features such as logs so that users can check who and what data was accessed.</a:t>
            </a:r>
            <a:endParaRPr sz="1400"/>
          </a:p>
          <a:p>
            <a:pPr indent="0" lvl="0" marL="914400" rtl="0" algn="l">
              <a:lnSpc>
                <a:spcPct val="130000"/>
              </a:lnSpc>
              <a:spcBef>
                <a:spcPts val="0"/>
              </a:spcBef>
              <a:spcAft>
                <a:spcPts val="0"/>
              </a:spcAft>
              <a:buNone/>
            </a:pPr>
            <a:r>
              <a:t/>
            </a:r>
            <a:endParaRPr sz="1400"/>
          </a:p>
          <a:p>
            <a:pPr indent="0" lvl="0" marL="914400" rtl="0" algn="l">
              <a:lnSpc>
                <a:spcPct val="130000"/>
              </a:lnSpc>
              <a:spcBef>
                <a:spcPts val="0"/>
              </a:spcBef>
              <a:spcAft>
                <a:spcPts val="0"/>
              </a:spcAft>
              <a:buNone/>
            </a:pPr>
            <a:r>
              <a:rPr lang="en" sz="1400"/>
              <a:t>Discourage organizations from blindly selling their users data to other third party organizations.</a:t>
            </a:r>
            <a:endParaRPr sz="1400"/>
          </a:p>
        </p:txBody>
      </p:sp>
      <p:sp>
        <p:nvSpPr>
          <p:cNvPr id="143" name="Google Shape;14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a:t>
            </a:r>
            <a:r>
              <a:rPr lang="en"/>
              <a:t> solution</a:t>
            </a:r>
            <a:r>
              <a:rPr lang="en"/>
              <a:t> (cont.)</a:t>
            </a:r>
            <a:endParaRPr/>
          </a:p>
        </p:txBody>
      </p:sp>
      <p:pic>
        <p:nvPicPr>
          <p:cNvPr id="144" name="Google Shape;144;p19"/>
          <p:cNvPicPr preferRelativeResize="0"/>
          <p:nvPr/>
        </p:nvPicPr>
        <p:blipFill rotWithShape="1">
          <a:blip r:embed="rId4">
            <a:alphaModFix/>
          </a:blip>
          <a:srcRect b="2999" l="-3600" r="3600" t="-3000"/>
          <a:stretch/>
        </p:blipFill>
        <p:spPr>
          <a:xfrm>
            <a:off x="5855100" y="236075"/>
            <a:ext cx="2977200" cy="2858112"/>
          </a:xfrm>
          <a:prstGeom prst="rect">
            <a:avLst/>
          </a:prstGeom>
          <a:noFill/>
          <a:ln>
            <a:noFill/>
          </a:ln>
        </p:spPr>
      </p:pic>
      <p:pic>
        <p:nvPicPr>
          <p:cNvPr id="145" name="Google Shape;145;p19"/>
          <p:cNvPicPr preferRelativeResize="0"/>
          <p:nvPr/>
        </p:nvPicPr>
        <p:blipFill>
          <a:blip r:embed="rId5">
            <a:alphaModFix/>
          </a:blip>
          <a:stretch>
            <a:fillRect/>
          </a:stretch>
        </p:blipFill>
        <p:spPr>
          <a:xfrm>
            <a:off x="493600" y="1412925"/>
            <a:ext cx="668800" cy="668800"/>
          </a:xfrm>
          <a:prstGeom prst="rect">
            <a:avLst/>
          </a:prstGeom>
          <a:noFill/>
          <a:ln>
            <a:noFill/>
          </a:ln>
        </p:spPr>
      </p:pic>
      <p:pic>
        <p:nvPicPr>
          <p:cNvPr id="146" name="Google Shape;146;p19"/>
          <p:cNvPicPr preferRelativeResize="0"/>
          <p:nvPr/>
        </p:nvPicPr>
        <p:blipFill>
          <a:blip r:embed="rId6">
            <a:alphaModFix/>
          </a:blip>
          <a:stretch>
            <a:fillRect/>
          </a:stretch>
        </p:blipFill>
        <p:spPr>
          <a:xfrm>
            <a:off x="493600" y="2017357"/>
            <a:ext cx="668800" cy="668800"/>
          </a:xfrm>
          <a:prstGeom prst="rect">
            <a:avLst/>
          </a:prstGeom>
          <a:noFill/>
          <a:ln>
            <a:noFill/>
          </a:ln>
        </p:spPr>
      </p:pic>
      <p:pic>
        <p:nvPicPr>
          <p:cNvPr id="147" name="Google Shape;147;p19"/>
          <p:cNvPicPr preferRelativeResize="0"/>
          <p:nvPr/>
        </p:nvPicPr>
        <p:blipFill>
          <a:blip r:embed="rId7">
            <a:alphaModFix/>
          </a:blip>
          <a:stretch>
            <a:fillRect/>
          </a:stretch>
        </p:blipFill>
        <p:spPr>
          <a:xfrm>
            <a:off x="493600" y="2643307"/>
            <a:ext cx="668800" cy="668800"/>
          </a:xfrm>
          <a:prstGeom prst="rect">
            <a:avLst/>
          </a:prstGeom>
          <a:noFill/>
          <a:ln>
            <a:noFill/>
          </a:ln>
        </p:spPr>
      </p:pic>
      <p:pic>
        <p:nvPicPr>
          <p:cNvPr id="148" name="Google Shape;148;p19"/>
          <p:cNvPicPr preferRelativeResize="0"/>
          <p:nvPr/>
        </p:nvPicPr>
        <p:blipFill>
          <a:blip r:embed="rId8">
            <a:alphaModFix/>
          </a:blip>
          <a:stretch>
            <a:fillRect/>
          </a:stretch>
        </p:blipFill>
        <p:spPr>
          <a:xfrm>
            <a:off x="493600" y="3406357"/>
            <a:ext cx="668800" cy="668800"/>
          </a:xfrm>
          <a:prstGeom prst="rect">
            <a:avLst/>
          </a:prstGeom>
          <a:noFill/>
          <a:ln>
            <a:noFill/>
          </a:ln>
        </p:spPr>
      </p:pic>
      <p:pic>
        <p:nvPicPr>
          <p:cNvPr id="149" name="Google Shape;149;p19"/>
          <p:cNvPicPr preferRelativeResize="0"/>
          <p:nvPr/>
        </p:nvPicPr>
        <p:blipFill>
          <a:blip r:embed="rId9">
            <a:alphaModFix/>
          </a:blip>
          <a:stretch>
            <a:fillRect/>
          </a:stretch>
        </p:blipFill>
        <p:spPr>
          <a:xfrm>
            <a:off x="466137" y="4169407"/>
            <a:ext cx="723725" cy="72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278925" y="100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55" name="Google Shape;155;p20"/>
          <p:cNvSpPr txBox="1"/>
          <p:nvPr>
            <p:ph idx="1" type="body"/>
          </p:nvPr>
        </p:nvSpPr>
        <p:spPr>
          <a:xfrm>
            <a:off x="311700" y="673600"/>
            <a:ext cx="8520600" cy="4470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AutoNum type="arabicPeriod"/>
            </a:pPr>
            <a:r>
              <a:rPr lang="en" sz="1200">
                <a:solidFill>
                  <a:schemeClr val="dk1"/>
                </a:solidFill>
              </a:rPr>
              <a:t>Collaborative on-line research and learning. (2020). </a:t>
            </a:r>
            <a:r>
              <a:rPr lang="en" sz="1200">
                <a:solidFill>
                  <a:schemeClr val="dk1"/>
                </a:solidFill>
              </a:rPr>
              <a:t>Collaborative on-line research and learning. Retrieved May 12, 2022, from https://www.wcupa.edu/coral/tuckmanStagesGroupDelvelopment.aspx#:~:text=These%20stages%20are%20commonly%20known,more%20collaborative%20or%20shared%20leadership.</a:t>
            </a:r>
            <a:endParaRPr sz="1200">
              <a:solidFill>
                <a:schemeClr val="dk1"/>
              </a:solidFill>
            </a:endParaRPr>
          </a:p>
          <a:p>
            <a:pPr indent="-298450" lvl="0" marL="457200" rtl="0" algn="l">
              <a:spcBef>
                <a:spcPts val="1000"/>
              </a:spcBef>
              <a:spcAft>
                <a:spcPts val="0"/>
              </a:spcAft>
              <a:buClr>
                <a:schemeClr val="dk1"/>
              </a:buClr>
              <a:buSzPts val="1100"/>
              <a:buAutoNum type="arabicPeriod"/>
            </a:pPr>
            <a:r>
              <a:rPr lang="en" sz="1100">
                <a:solidFill>
                  <a:schemeClr val="dk1"/>
                </a:solidFill>
              </a:rPr>
              <a:t>Tuckman's theory: Five stages of team development. </a:t>
            </a:r>
            <a:r>
              <a:rPr lang="en" sz="1100">
                <a:solidFill>
                  <a:schemeClr val="dk1"/>
                </a:solidFill>
              </a:rPr>
              <a:t>(2021). Tuckman's theory: Five stages of team development. Retrieved May 12, 2022, from https://www.freshbooks.com/hub/other/tuckmans-theory</a:t>
            </a:r>
            <a:endParaRPr sz="1100">
              <a:solidFill>
                <a:schemeClr val="dk1"/>
              </a:solidFill>
            </a:endParaRPr>
          </a:p>
          <a:p>
            <a:pPr indent="-298450" lvl="0" marL="457200" rtl="0" algn="l">
              <a:spcBef>
                <a:spcPts val="1000"/>
              </a:spcBef>
              <a:spcAft>
                <a:spcPts val="0"/>
              </a:spcAft>
              <a:buClr>
                <a:schemeClr val="dk1"/>
              </a:buClr>
              <a:buSzPts val="1100"/>
              <a:buAutoNum type="arabicPeriod"/>
            </a:pPr>
            <a:r>
              <a:rPr lang="en" sz="1100">
                <a:solidFill>
                  <a:schemeClr val="dk1"/>
                </a:solidFill>
              </a:rPr>
              <a:t>Manoj, I., &amp; Chukkala, S. (n.d.). Data Security in Web and Mobile Applications [Web log post]. Retrieved from https://blog.vsoftconsulting.com/blog/data-security-in-web-and-mobile-applications#:~:text=It%20encrypts%20sensitive%20information%20by,an%20SSL%20certificate%20is%20accessed.</a:t>
            </a:r>
            <a:endParaRPr sz="1100">
              <a:solidFill>
                <a:schemeClr val="dk1"/>
              </a:solidFill>
            </a:endParaRPr>
          </a:p>
          <a:p>
            <a:pPr indent="-298450" lvl="0" marL="457200" rtl="0" algn="l">
              <a:spcBef>
                <a:spcPts val="1000"/>
              </a:spcBef>
              <a:spcAft>
                <a:spcPts val="0"/>
              </a:spcAft>
              <a:buClr>
                <a:schemeClr val="dk1"/>
              </a:buClr>
              <a:buSzPts val="1100"/>
              <a:buAutoNum type="arabicPeriod"/>
            </a:pPr>
            <a:r>
              <a:rPr lang="en" sz="1100">
                <a:solidFill>
                  <a:schemeClr val="dk1"/>
                </a:solidFill>
              </a:rPr>
              <a:t>ACM Code of Ethics and Professional Conduct. (1992). Communications of the ACM, 35(5), 94-99. doi:10.1145/129875.129885</a:t>
            </a:r>
            <a:endParaRPr sz="1100">
              <a:solidFill>
                <a:schemeClr val="dk1"/>
              </a:solidFill>
            </a:endParaRPr>
          </a:p>
          <a:p>
            <a:pPr indent="-298450" lvl="0" marL="457200" rtl="0" algn="l">
              <a:spcBef>
                <a:spcPts val="1000"/>
              </a:spcBef>
              <a:spcAft>
                <a:spcPts val="0"/>
              </a:spcAft>
              <a:buClr>
                <a:schemeClr val="dk1"/>
              </a:buClr>
              <a:buSzPts val="1100"/>
              <a:buAutoNum type="arabicPeriod"/>
            </a:pPr>
            <a:r>
              <a:rPr lang="en" sz="1100">
                <a:solidFill>
                  <a:schemeClr val="dk1"/>
                </a:solidFill>
              </a:rPr>
              <a:t>Ma, A. (2019, August 23). Facebook understood how dangerous the trump-linked data firm Cambridge Analytica could be much earlier than it previously said. here's everything that's happened up until now. Retrieved May 8, 2022, from https://www.businessinsider.com/cambridge-analytica-a-guide-to-the-trump-linked-data-firm-that-harvested-50-million-facebook-profiles-2018-3#what-did-cambridge-analytica-do-1</a:t>
            </a:r>
            <a:endParaRPr sz="1100">
              <a:solidFill>
                <a:schemeClr val="dk1"/>
              </a:solidFill>
            </a:endParaRPr>
          </a:p>
          <a:p>
            <a:pPr indent="-298450" lvl="0" marL="457200" rtl="0" algn="l">
              <a:spcBef>
                <a:spcPts val="1000"/>
              </a:spcBef>
              <a:spcAft>
                <a:spcPts val="0"/>
              </a:spcAft>
              <a:buClr>
                <a:schemeClr val="dk1"/>
              </a:buClr>
              <a:buSzPts val="1100"/>
              <a:buAutoNum type="arabicPeriod"/>
            </a:pPr>
            <a:r>
              <a:rPr lang="en" sz="1100">
                <a:solidFill>
                  <a:schemeClr val="dk1"/>
                </a:solidFill>
              </a:rPr>
              <a:t>What is data privacy? (n.d.). Retrieved May 12, 2022, from https://www.cloudflare.com/learning/privacy/what-is-data-privacy</a:t>
            </a:r>
            <a:r>
              <a:rPr lang="en" sz="1100">
                <a:solidFill>
                  <a:schemeClr val="dk1"/>
                </a:solidFill>
              </a:rPr>
              <a:t>/</a:t>
            </a:r>
            <a:endParaRPr sz="1100">
              <a:solidFill>
                <a:schemeClr val="dk1"/>
              </a:solidFill>
            </a:endParaRPr>
          </a:p>
          <a:p>
            <a:pPr indent="-298450" lvl="0" marL="457200" rtl="0" algn="l">
              <a:spcBef>
                <a:spcPts val="1000"/>
              </a:spcBef>
              <a:spcAft>
                <a:spcPts val="1000"/>
              </a:spcAft>
              <a:buClr>
                <a:schemeClr val="dk1"/>
              </a:buClr>
              <a:buSzPts val="1100"/>
              <a:buAutoNum type="arabicPeriod"/>
            </a:pPr>
            <a:r>
              <a:rPr lang="en" sz="1100">
                <a:solidFill>
                  <a:schemeClr val="dk1"/>
                </a:solidFill>
              </a:rPr>
              <a:t>Dam, R.K. (2021). 5 Stages in the Design Thinking Process. Retrieved from https://www.interaction-design.org/literature/article/5-stages-in-the-design-thinking-process</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