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60" r:id="rId7"/>
    <p:sldId id="342" r:id="rId8"/>
    <p:sldId id="350" r:id="rId9"/>
    <p:sldId id="352" r:id="rId10"/>
    <p:sldId id="353" r:id="rId11"/>
    <p:sldId id="354" r:id="rId12"/>
    <p:sldId id="355" r:id="rId13"/>
    <p:sldId id="356" r:id="rId14"/>
    <p:sldId id="359" r:id="rId15"/>
    <p:sldId id="357" r:id="rId16"/>
    <p:sldId id="3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4967" autoAdjust="0"/>
  </p:normalViewPr>
  <p:slideViewPr>
    <p:cSldViewPr snapToGrid="0">
      <p:cViewPr varScale="1">
        <p:scale>
          <a:sx n="98" d="100"/>
          <a:sy n="98" d="100"/>
        </p:scale>
        <p:origin x="408" y="31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66B9-91A5-3126-5C25-F963EAF1B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026C9-3EE5-416A-5E49-50376A6CD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0B59B-9610-208F-1653-F350953C3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17AD3-699A-BE5B-8350-BF8E54737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9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38526-0FED-3B5A-E1FB-7EEFF499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6BF9A8-31C1-9405-296E-7DFDFF925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D574EE-EE9E-765C-4248-AE347B605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71275-5E3D-41E5-7C73-46E98E6BD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A502C-1C50-3397-57E7-1E14C79A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D29A0-CBDA-62E9-42B2-2C1EE662E7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B00B7-39B2-0202-B684-96E7A7841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C0820-329F-E86C-F33C-B91378209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7E44-DFC9-925D-25B5-E9956E44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D35DC1-D537-5299-60F8-C42AC8C4A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0EA8C8-2945-D334-B83A-367ED222D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74BE3-B456-FB71-DCE1-B189F0A0E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F4A5C-F14F-7833-E852-C74E3C21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93E66-94E7-0BCD-F985-56D688B14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B667A-3B29-7CAA-327C-0BE18A9ED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8F140-204C-66B3-B8CF-CD0BA7C78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93DA9-691D-7AAA-BA45-F49FBC7D7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5805A-36AB-313E-21D5-688FD5033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F387E-97C0-88FB-8CF3-F80524583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E1DC-3A4E-C3A8-3F67-570B7CBA2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6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A91AD-8D84-40FC-91A3-BDB290218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14CD0-9F40-4156-3F30-D8763C72D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A19D8-5DBB-05EA-400F-E2BC4381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F973-DD63-3F14-765D-DE82E5369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4EAFE-0F20-3748-DDB8-21F63846B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8F5F3-EA93-B4A1-F018-1B918363F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95D8B-25E6-0E7F-A8AE-3127A2236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CF5F0-3999-9F14-42B9-D32E068A6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0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56D8E-4B95-ED20-6FA7-1AB6638C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A9244-26F5-B547-8C05-6ABA09A7F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78DC6-68B6-37FA-F09F-074EB8B5B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6ED49-2F68-CF0B-8CAB-5A93FE086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0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71C31-91B2-A11C-CB3E-01ADCB6C6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FFB4CD-F5EA-0F42-49C7-AB013EE59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9DFFA-FC01-82B0-6DB4-0CEA76979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3579-0D0D-589B-8ED1-80F2013D2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0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A5A5E96B-0632-3D9F-5063-508D34BB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39B1-B7D3-3D9C-F1C5-7C4C60934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54E1814-B831-9DDA-2326-6D76AB04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204AEA15-E9F9-64E3-96A1-FBC988D8B9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3BF5E0-C245-8A98-7E9B-9B96F792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473" y="2122227"/>
            <a:ext cx="7463653" cy="43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0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9F776-7BE4-8069-54E5-FFAE56C21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12A9516-5AB9-6202-DC37-1E83A2E4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256D0056-B064-7ACD-84B1-8362C61FB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5E57CD-A24B-2B81-B88B-87DF32081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042" y="2437490"/>
            <a:ext cx="6284663" cy="37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6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F4817-3E09-468A-E35F-BC9F4860E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A144196-CF28-8E19-C687-6B32CF98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C17FFAB3-FFA2-97D9-B35A-354DFCD495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8BDD2-5EB2-DF52-0064-E217A464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3149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AFC10-735C-F8E1-7D0C-7843838EC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6E21C-2CF1-3898-12F6-65DA7406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83C2DD59-6251-6FF0-0E0F-0CBDB00E42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AFDF-50C0-4E15-9382-B88F3889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8468" y="3170460"/>
            <a:ext cx="5918068" cy="3144965"/>
          </a:xfrm>
        </p:spPr>
        <p:txBody>
          <a:bodyPr/>
          <a:lstStyle/>
          <a:p>
            <a:r>
              <a:rPr lang="en-US" dirty="0"/>
              <a:t>A few key points</a:t>
            </a:r>
          </a:p>
          <a:p>
            <a:r>
              <a:rPr lang="en-US" dirty="0"/>
              <a:t>What it is</a:t>
            </a:r>
          </a:p>
          <a:p>
            <a:r>
              <a:rPr lang="en-US" dirty="0"/>
              <a:t>	Why it’s important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Demos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9FA9A-E6BE-C97E-3476-F39341EB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45347F-EA50-6049-F0E0-E020AE9E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key points (WIP)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DCE80185-B05D-567F-3F02-7DA54C796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8FA9971-F608-7D93-55AF-1B09A112C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2310" y="3295240"/>
            <a:ext cx="947025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Empowerment over replacement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 is here to supercharge our skills, not take our jobs.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Mindset matters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Continuous learning is critical to leveraging AI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Powerful but not magic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Amazing capabilities, but there’s a learning curve.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 is everything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 output quality depends on what you feed it.</a:t>
            </a:r>
          </a:p>
        </p:txBody>
      </p:sp>
    </p:spTree>
    <p:extLst>
      <p:ext uri="{BB962C8B-B14F-4D97-AF65-F5344CB8AC3E}">
        <p14:creationId xmlns:p14="http://schemas.microsoft.com/office/powerpoint/2010/main" val="2406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4492E-9C61-7182-FC29-367649358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294" y="3927189"/>
            <a:ext cx="1325563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B310A-F747-103B-B3D9-0AAD544FCE4A}"/>
              </a:ext>
            </a:extLst>
          </p:cNvPr>
          <p:cNvSpPr txBox="1"/>
          <p:nvPr/>
        </p:nvSpPr>
        <p:spPr>
          <a:xfrm>
            <a:off x="9476892" y="3579291"/>
            <a:ext cx="174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Generative AI Model</a:t>
            </a:r>
            <a:endParaRPr lang="en-US" sz="12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FFE4411-20E3-E475-BCF9-DF9EC5A4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69" y="4003687"/>
            <a:ext cx="28302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D2FB6B-4E8F-C020-1E64-06DFC7E20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615" y="4080182"/>
            <a:ext cx="1172570" cy="1172570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0377ED8C-28E7-D6CC-698B-DF52856B5377}"/>
              </a:ext>
            </a:extLst>
          </p:cNvPr>
          <p:cNvSpPr/>
          <p:nvPr/>
        </p:nvSpPr>
        <p:spPr>
          <a:xfrm>
            <a:off x="2976400" y="4461750"/>
            <a:ext cx="1091821" cy="409433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34DD290-234F-F6A4-D1A4-C56A8A8E3FBA}"/>
              </a:ext>
            </a:extLst>
          </p:cNvPr>
          <p:cNvSpPr/>
          <p:nvPr/>
        </p:nvSpPr>
        <p:spPr>
          <a:xfrm>
            <a:off x="7413383" y="4461749"/>
            <a:ext cx="1091821" cy="409433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7D039-2CDF-3EB1-F326-CFD422B54DFE}"/>
              </a:ext>
            </a:extLst>
          </p:cNvPr>
          <p:cNvSpPr txBox="1"/>
          <p:nvPr/>
        </p:nvSpPr>
        <p:spPr>
          <a:xfrm>
            <a:off x="5021827" y="3509926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Agent/Orchestration Layer</a:t>
            </a:r>
          </a:p>
          <a:p>
            <a:pPr algn="ctr"/>
            <a:r>
              <a:rPr lang="en-US" sz="1200" b="1" dirty="0"/>
              <a:t>+ IDE/Codebase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98795-B310-7CB6-1C4E-BD6961C29302}"/>
              </a:ext>
            </a:extLst>
          </p:cNvPr>
          <p:cNvSpPr txBox="1"/>
          <p:nvPr/>
        </p:nvSpPr>
        <p:spPr>
          <a:xfrm>
            <a:off x="1640847" y="3579292"/>
            <a:ext cx="526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User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8E9B-E156-6EEE-0682-6009C0DC8CD8}"/>
              </a:ext>
            </a:extLst>
          </p:cNvPr>
          <p:cNvSpPr txBox="1"/>
          <p:nvPr/>
        </p:nvSpPr>
        <p:spPr>
          <a:xfrm>
            <a:off x="2976400" y="4871182"/>
            <a:ext cx="156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Question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Task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50D2C8-FE7C-738D-FCBE-68F896B398B2}"/>
              </a:ext>
            </a:extLst>
          </p:cNvPr>
          <p:cNvSpPr txBox="1"/>
          <p:nvPr/>
        </p:nvSpPr>
        <p:spPr>
          <a:xfrm>
            <a:off x="7413383" y="4871182"/>
            <a:ext cx="156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Task creation and orchestration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Context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Architect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A1973-72B9-D708-6855-2750AC5B3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835EFC2-F921-FC0E-5EDD-6B6785F0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it’s important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78CF1267-FA34-A98D-CC9C-FE12A72949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3CB4362-E421-5A67-92AC-2E65837A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94560"/>
            <a:ext cx="7498080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Capabilities and quality of output increasing rapidly (models and tooling)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tech companies already generating substantial % of code with AI </a:t>
            </a:r>
            <a:r>
              <a:rPr lang="en-US" dirty="0">
                <a:highlight>
                  <a:srgbClr val="FFFF00"/>
                </a:highlight>
              </a:rPr>
              <a:t>(add “as of NOW” stats)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Dramatically increases productivity (with caveats)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reliance 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for more build vs. buy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Build, market, sell our own products /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Something about not falling behind (we need to be able to attract the right talent)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2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CB2D-58A0-D5F3-5566-3C122E284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C132FDB-E757-86C0-7E69-968754E3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FAFC674D-1979-C23C-2E2B-504C0675B7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61F08-8859-6C02-A045-5B90FDB8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" dirty="0"/>
              <a:t>Build a web application called "PRODUCTIZER" with the following specifications: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**Core Functionality:**</a:t>
            </a:r>
            <a:br>
              <a:rPr lang="en-US" sz="600" dirty="0"/>
            </a:br>
            <a:r>
              <a:rPr lang="en-US" sz="600" dirty="0"/>
              <a:t>- Create an AI-powered product analysis tool that takes product context as input and generates comprehensive product summaries</a:t>
            </a:r>
            <a:br>
              <a:rPr lang="en-US" sz="600" dirty="0"/>
            </a:br>
            <a:r>
              <a:rPr lang="en-US" sz="600" dirty="0"/>
              <a:t>- The output should include: features, key technologies, high-level architectures, multi-tenancy factors, and other relevant product details</a:t>
            </a:r>
            <a:br>
              <a:rPr lang="en-US" sz="600" dirty="0"/>
            </a:br>
            <a:r>
              <a:rPr lang="en-US" sz="600" dirty="0"/>
              <a:t>- Use Anthropic Claude Sonnet 4 as the LLM for processing and analysis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**Technical Stack:**</a:t>
            </a:r>
            <a:br>
              <a:rPr lang="en-US" sz="600" dirty="0"/>
            </a:br>
            <a:r>
              <a:rPr lang="en-US" sz="600" dirty="0"/>
              <a:t>- Backend: Node.js with Express framework</a:t>
            </a:r>
            <a:br>
              <a:rPr lang="en-US" sz="600" dirty="0"/>
            </a:br>
            <a:r>
              <a:rPr lang="en-US" sz="600" dirty="0"/>
              <a:t>- Frontend: Vanilla JavaScript with TypeScript</a:t>
            </a:r>
            <a:br>
              <a:rPr lang="en-US" sz="600" dirty="0"/>
            </a:br>
            <a:r>
              <a:rPr lang="en-US" sz="600" dirty="0"/>
              <a:t>- No HTTPS required (demo/development environment)</a:t>
            </a:r>
            <a:br>
              <a:rPr lang="en-US" sz="600" dirty="0"/>
            </a:br>
            <a:r>
              <a:rPr lang="en-US" sz="600" dirty="0"/>
              <a:t>- Simple text input interface initially (single </a:t>
            </a:r>
            <a:r>
              <a:rPr lang="en-US" sz="600" dirty="0" err="1"/>
              <a:t>textarea</a:t>
            </a:r>
            <a:r>
              <a:rPr lang="en-US" sz="600" dirty="0"/>
              <a:t> for product context input)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**UI/UX Design:**</a:t>
            </a:r>
            <a:br>
              <a:rPr lang="en-US" sz="600" dirty="0"/>
            </a:br>
            <a:r>
              <a:rPr lang="en-US" sz="600" dirty="0"/>
              <a:t>- Theme: Monster or dinosaur "chomping through" product context</a:t>
            </a:r>
            <a:br>
              <a:rPr lang="en-US" sz="600" dirty="0"/>
            </a:br>
            <a:r>
              <a:rPr lang="en-US" sz="600" dirty="0"/>
              <a:t>- Visual metaphor: The app should feel like a creature consuming and digesting product information to produce insights</a:t>
            </a:r>
            <a:br>
              <a:rPr lang="en-US" sz="600" dirty="0"/>
            </a:br>
            <a:r>
              <a:rPr lang="en-US" sz="600" dirty="0"/>
              <a:t>- Consider monster/dinosaur imagery, animations, or visual elements that reinforce this theme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**Development Approach:**</a:t>
            </a:r>
            <a:br>
              <a:rPr lang="en-US" sz="600" dirty="0"/>
            </a:br>
            <a:r>
              <a:rPr lang="en-US" sz="600" dirty="0"/>
              <a:t>- Start with basic functionality: text input → AI processing → formatted output display</a:t>
            </a:r>
            <a:br>
              <a:rPr lang="en-US" sz="600" dirty="0"/>
            </a:br>
            <a:r>
              <a:rPr lang="en-US" sz="600" dirty="0"/>
              <a:t>- Structure the codebase to easily accommodate future enhancements</a:t>
            </a:r>
            <a:br>
              <a:rPr lang="en-US" sz="600" dirty="0"/>
            </a:br>
            <a:r>
              <a:rPr lang="en-US" sz="600" dirty="0"/>
              <a:t>- Plan for future features like document upload (Word docs, PDFs, etc.) but don't implement yet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**Project Setup:**</a:t>
            </a:r>
            <a:br>
              <a:rPr lang="en-US" sz="600" dirty="0"/>
            </a:br>
            <a:r>
              <a:rPr lang="en-US" sz="600" dirty="0"/>
              <a:t>- Initialize as a new Node.js project with proper TypeScript configuration</a:t>
            </a:r>
            <a:br>
              <a:rPr lang="en-US" sz="600" dirty="0"/>
            </a:br>
            <a:r>
              <a:rPr lang="en-US" sz="600" dirty="0"/>
              <a:t>- Set up Express server with appropriate routes for the AI processing</a:t>
            </a:r>
            <a:br>
              <a:rPr lang="en-US" sz="600" dirty="0"/>
            </a:br>
            <a:r>
              <a:rPr lang="en-US" sz="600" dirty="0"/>
              <a:t>- Create a clean, responsive frontend interface</a:t>
            </a:r>
            <a:br>
              <a:rPr lang="en-US" sz="600" dirty="0"/>
            </a:br>
            <a:r>
              <a:rPr lang="en-US" sz="600" dirty="0"/>
              <a:t>- Implement proper error handling and loading states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**Deliverables:**</a:t>
            </a:r>
            <a:br>
              <a:rPr lang="en-US" sz="600" dirty="0"/>
            </a:br>
            <a:r>
              <a:rPr lang="en-US" sz="600" dirty="0"/>
              <a:t>1. Working web application with text input and AI-generated product summaries</a:t>
            </a:r>
            <a:br>
              <a:rPr lang="en-US" sz="600" dirty="0"/>
            </a:br>
            <a:r>
              <a:rPr lang="en-US" sz="600" dirty="0"/>
              <a:t>2. Monster/dinosaur themed UI that's both functional and engaging</a:t>
            </a:r>
            <a:br>
              <a:rPr lang="en-US" sz="600" dirty="0"/>
            </a:br>
            <a:r>
              <a:rPr lang="en-US" sz="600" dirty="0"/>
              <a:t>3. Clean, maintainable code structure ready for future enhancements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57F0A5-C9B3-3BE0-B0F6-D5ADD4932D2B}"/>
              </a:ext>
            </a:extLst>
          </p:cNvPr>
          <p:cNvSpPr/>
          <p:nvPr/>
        </p:nvSpPr>
        <p:spPr>
          <a:xfrm>
            <a:off x="9673722" y="3676519"/>
            <a:ext cx="1090973" cy="49819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B454-2364-C28A-2F90-9585955A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92F06C2-C636-D064-2380-B0AF665E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A6E1A98D-03A1-AA9F-E050-97A72D2670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7F0A9-5C5B-6452-817F-62486A8EF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42" y="2617398"/>
            <a:ext cx="8659504" cy="38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FA4E0-5485-2396-3538-FC15BCA0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86976F6-66C6-3C55-168E-C521F759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C953767B-9D96-9B9A-C847-3465722E27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5C049F-4DD0-AB12-2FD7-6A94112B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677" y="2228709"/>
            <a:ext cx="4053785" cy="39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3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EE7E8-0F3D-DE9E-B09C-367CBA4F0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0561B39-2772-1267-794A-FCF073B7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32D31803-9AA5-5787-742E-E5A841085F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1A8D1-277C-CE93-9810-7FEA4D840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34" y="2212494"/>
            <a:ext cx="7083669" cy="40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515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{50A6CBB9-13B9-49C8-9EBD-1286F0745D4B}TF54b766f8-63ee-43b7-9d15-113a5f305028ef21f1e0_win32-c09799a851b0</Template>
  <TotalTime>3104</TotalTime>
  <Words>546</Words>
  <Application>Microsoft Office PowerPoint</Application>
  <PresentationFormat>Widescreen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PowerPoint Presentation</vt:lpstr>
      <vt:lpstr>Agenda</vt:lpstr>
      <vt:lpstr>A few key points (WIP)</vt:lpstr>
      <vt:lpstr>What it is</vt:lpstr>
      <vt:lpstr>Why it’s important</vt:lpstr>
      <vt:lpstr>EXAMPLES</vt:lpstr>
      <vt:lpstr>EXAMPLES</vt:lpstr>
      <vt:lpstr>EXAMPLES</vt:lpstr>
      <vt:lpstr>EXAMPLES</vt:lpstr>
      <vt:lpstr>EXAMPLES</vt:lpstr>
      <vt:lpstr>EXAMPLES</vt:lpstr>
      <vt:lpstr>DEMOS</vt:lpstr>
      <vt:lpstr>Q&amp;A</vt:lpstr>
    </vt:vector>
  </TitlesOfParts>
  <Company>Blue Shield of California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Douglas, Seth</dc:creator>
  <cp:lastModifiedBy>Emily Sue</cp:lastModifiedBy>
  <cp:revision>4</cp:revision>
  <dcterms:created xsi:type="dcterms:W3CDTF">2025-06-16T15:57:59Z</dcterms:created>
  <dcterms:modified xsi:type="dcterms:W3CDTF">2025-10-04T21:04:17Z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ce6c6c3-7989-4dfe-877e-1e5d29353dd0_Enabled">
    <vt:lpwstr>true</vt:lpwstr>
  </property>
  <property fmtid="{D5CDD505-2E9C-101B-9397-08002B2CF9AE}" pid="4" name="MSIP_Label_cce6c6c3-7989-4dfe-877e-1e5d29353dd0_SetDate">
    <vt:lpwstr>2025-08-13T17:17:05Z</vt:lpwstr>
  </property>
  <property fmtid="{D5CDD505-2E9C-101B-9397-08002B2CF9AE}" pid="5" name="MSIP_Label_cce6c6c3-7989-4dfe-877e-1e5d29353dd0_Method">
    <vt:lpwstr>Standard</vt:lpwstr>
  </property>
  <property fmtid="{D5CDD505-2E9C-101B-9397-08002B2CF9AE}" pid="6" name="MSIP_Label_cce6c6c3-7989-4dfe-877e-1e5d29353dd0_Name">
    <vt:lpwstr>Company Internal Use</vt:lpwstr>
  </property>
  <property fmtid="{D5CDD505-2E9C-101B-9397-08002B2CF9AE}" pid="7" name="MSIP_Label_cce6c6c3-7989-4dfe-877e-1e5d29353dd0_SiteId">
    <vt:lpwstr>1ccc79e9-1dda-45b4-8335-a298cbe52241</vt:lpwstr>
  </property>
  <property fmtid="{D5CDD505-2E9C-101B-9397-08002B2CF9AE}" pid="8" name="MSIP_Label_cce6c6c3-7989-4dfe-877e-1e5d29353dd0_ActionId">
    <vt:lpwstr>4ee6a50f-7059-4a94-9c6f-ac36e2331515</vt:lpwstr>
  </property>
  <property fmtid="{D5CDD505-2E9C-101B-9397-08002B2CF9AE}" pid="9" name="MSIP_Label_cce6c6c3-7989-4dfe-877e-1e5d29353dd0_ContentBits">
    <vt:lpwstr>0</vt:lpwstr>
  </property>
  <property fmtid="{D5CDD505-2E9C-101B-9397-08002B2CF9AE}" pid="10" name="MSIP_Label_cce6c6c3-7989-4dfe-877e-1e5d29353dd0_Tag">
    <vt:lpwstr>10, 3, 0, 1</vt:lpwstr>
  </property>
</Properties>
</file>