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A02964-6D8F-4109-BF20-0D9A78D040E9}">
          <p14:sldIdLst>
            <p14:sldId id="256"/>
          </p14:sldIdLst>
        </p14:section>
        <p14:section name="Untitled Section" id="{5B9D85ED-8DF2-4DB3-A7E0-C8C31B450494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69F80FD-4425-4054-AAE2-30FB0A05079B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64EBCC1-2258-4989-9471-811561608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662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80FD-4425-4054-AAE2-30FB0A05079B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BCC1-2258-4989-9471-811561608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914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80FD-4425-4054-AAE2-30FB0A05079B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BCC1-2258-4989-9471-811561608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2814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80FD-4425-4054-AAE2-30FB0A05079B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BCC1-2258-4989-9471-811561608024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573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80FD-4425-4054-AAE2-30FB0A05079B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BCC1-2258-4989-9471-811561608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540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80FD-4425-4054-AAE2-30FB0A05079B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BCC1-2258-4989-9471-811561608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722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80FD-4425-4054-AAE2-30FB0A05079B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BCC1-2258-4989-9471-811561608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36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80FD-4425-4054-AAE2-30FB0A05079B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BCC1-2258-4989-9471-811561608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48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80FD-4425-4054-AAE2-30FB0A05079B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BCC1-2258-4989-9471-811561608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70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80FD-4425-4054-AAE2-30FB0A05079B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BCC1-2258-4989-9471-811561608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7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80FD-4425-4054-AAE2-30FB0A05079B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BCC1-2258-4989-9471-811561608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491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80FD-4425-4054-AAE2-30FB0A05079B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BCC1-2258-4989-9471-811561608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735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80FD-4425-4054-AAE2-30FB0A05079B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BCC1-2258-4989-9471-811561608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213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80FD-4425-4054-AAE2-30FB0A05079B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BCC1-2258-4989-9471-811561608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60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80FD-4425-4054-AAE2-30FB0A05079B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BCC1-2258-4989-9471-811561608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65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80FD-4425-4054-AAE2-30FB0A05079B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BCC1-2258-4989-9471-811561608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18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F80FD-4425-4054-AAE2-30FB0A05079B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EBCC1-2258-4989-9471-811561608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F80FD-4425-4054-AAE2-30FB0A05079B}" type="datetimeFigureOut">
              <a:rPr lang="en-CA" smtClean="0"/>
              <a:t>2025-05-26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EBCC1-2258-4989-9471-8115616080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4388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923B-A5E3-C76B-E598-CFA9AD40B2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Data-Driven Insights into Housing Trends: Forecasting Affordability Risks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18A66-859B-820C-AA9A-FAD84B944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CA" dirty="0"/>
              <a:t>Ethan </a:t>
            </a:r>
            <a:r>
              <a:rPr lang="en-CA" dirty="0" err="1"/>
              <a:t>ShElburne</a:t>
            </a:r>
            <a:endParaRPr lang="en-CA" dirty="0"/>
          </a:p>
          <a:p>
            <a:pPr algn="ctr"/>
            <a:r>
              <a:rPr lang="en-CA" dirty="0" err="1"/>
              <a:t>BrainSTATION</a:t>
            </a:r>
            <a:r>
              <a:rPr lang="en-CA" dirty="0"/>
              <a:t> – The DIGITAL LEARNING COMPANY</a:t>
            </a:r>
          </a:p>
        </p:txBody>
      </p:sp>
    </p:spTree>
    <p:extLst>
      <p:ext uri="{BB962C8B-B14F-4D97-AF65-F5344CB8AC3E}">
        <p14:creationId xmlns:p14="http://schemas.microsoft.com/office/powerpoint/2010/main" val="169900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5457-059F-2E39-B5CD-FC830D136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46" y="330996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CA" sz="2000" dirty="0"/>
              <a:t>“our homes are more JUST than your investment”</a:t>
            </a:r>
          </a:p>
        </p:txBody>
      </p:sp>
      <p:pic>
        <p:nvPicPr>
          <p:cNvPr id="5" name="Content Placeholder 4" descr="A blue sign with yellow text and pictures&#10;&#10;AI-generated content may be incorrect.">
            <a:extLst>
              <a:ext uri="{FF2B5EF4-FFF2-40B4-BE49-F238E27FC236}">
                <a16:creationId xmlns:a16="http://schemas.microsoft.com/office/drawing/2014/main" id="{CE70038F-8846-AD6E-8B5F-3921975F4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20" y="150393"/>
            <a:ext cx="7870471" cy="354171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9F3020-687E-DF2E-9652-1F1FFA9462E9}"/>
              </a:ext>
            </a:extLst>
          </p:cNvPr>
          <p:cNvSpPr txBox="1"/>
          <p:nvPr/>
        </p:nvSpPr>
        <p:spPr>
          <a:xfrm>
            <a:off x="1138687" y="4370718"/>
            <a:ext cx="10049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Broadway Plan is a 30-year redevelopment strategy for Vancouver’s Broadway Corridor, focused on building high-rise housing nearby new SkyTrain stations.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Critics fear it will lead to the displacement of renters and worsening affordability.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uses machine learning to model how new developments may impact local housing affordability.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488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4EF5-D3EE-C7D3-2776-BB911892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81" y="-313135"/>
            <a:ext cx="9905998" cy="1478570"/>
          </a:xfrm>
        </p:spPr>
        <p:txBody>
          <a:bodyPr/>
          <a:lstStyle/>
          <a:p>
            <a:r>
              <a:rPr lang="en-US" dirty="0"/>
              <a:t>Predictive modeling with Machine learning</a:t>
            </a:r>
            <a:endParaRPr lang="en-CA" dirty="0"/>
          </a:p>
        </p:txBody>
      </p:sp>
      <p:pic>
        <p:nvPicPr>
          <p:cNvPr id="5" name="Content Placeholder 4" descr="A screenshot of a map&#10;&#10;AI-generated content may be incorrect.">
            <a:extLst>
              <a:ext uri="{FF2B5EF4-FFF2-40B4-BE49-F238E27FC236}">
                <a16:creationId xmlns:a16="http://schemas.microsoft.com/office/drawing/2014/main" id="{799E9CD2-4B28-7047-7299-D9BE2D7A3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18" y="794500"/>
            <a:ext cx="7682526" cy="332440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AB80A3-40ED-2020-9A88-0CFBC212D948}"/>
              </a:ext>
            </a:extLst>
          </p:cNvPr>
          <p:cNvSpPr txBox="1"/>
          <p:nvPr/>
        </p:nvSpPr>
        <p:spPr>
          <a:xfrm>
            <a:off x="1392248" y="4418617"/>
            <a:ext cx="7273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affordability metrics at the neighborhood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supervised machine learning regression models (such as </a:t>
            </a:r>
            <a:r>
              <a:rPr lang="en-US" b="1" dirty="0"/>
              <a:t>Linear Regression, Random Forest, and K-nearest neighbors</a:t>
            </a:r>
            <a:r>
              <a:rPr lang="en-US" dirty="0"/>
              <a:t>) to uncover correlations between development types and shifts in affordability.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707E2-7FA7-25EE-BD51-E984207D0DD8}"/>
              </a:ext>
            </a:extLst>
          </p:cNvPr>
          <p:cNvSpPr txBox="1"/>
          <p:nvPr/>
        </p:nvSpPr>
        <p:spPr>
          <a:xfrm>
            <a:off x="9102705" y="1669517"/>
            <a:ext cx="222405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Goal: Build a predictive tool to estimate the effects of developments like those in the Broadway Plan.</a:t>
            </a:r>
            <a:endParaRPr lang="en-CA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274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833F-8AF2-9059-3678-C8523B63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PURSUING HOUSING equity with data science</a:t>
            </a:r>
          </a:p>
        </p:txBody>
      </p:sp>
      <p:pic>
        <p:nvPicPr>
          <p:cNvPr id="5" name="Content Placeholder 4" descr="A group of people holding signs&#10;&#10;AI-generated content may be incorrect.">
            <a:extLst>
              <a:ext uri="{FF2B5EF4-FFF2-40B4-BE49-F238E27FC236}">
                <a16:creationId xmlns:a16="http://schemas.microsoft.com/office/drawing/2014/main" id="{B40BD616-8468-7671-14EA-CA6332288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752357"/>
            <a:ext cx="4689234" cy="254390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EB7474-231E-FFC6-8B23-44D79F5D4D68}"/>
              </a:ext>
            </a:extLst>
          </p:cNvPr>
          <p:cNvSpPr txBox="1"/>
          <p:nvPr/>
        </p:nvSpPr>
        <p:spPr>
          <a:xfrm>
            <a:off x="6336728" y="2882104"/>
            <a:ext cx="4710683" cy="2284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dirty="0"/>
              <a:t>Activists have organized protests to challenge displacement linked to large-scale redevelopment plans.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dirty="0"/>
              <a:t>My goal is to provide a data-driven tool to help assess how specific developments may impact neighborhood affordability.</a:t>
            </a:r>
          </a:p>
        </p:txBody>
      </p:sp>
    </p:spTree>
    <p:extLst>
      <p:ext uri="{BB962C8B-B14F-4D97-AF65-F5344CB8AC3E}">
        <p14:creationId xmlns:p14="http://schemas.microsoft.com/office/powerpoint/2010/main" val="60676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2B76-E5ED-A2BF-90D9-DB95DCF3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885" y="-231222"/>
            <a:ext cx="9905998" cy="1478570"/>
          </a:xfrm>
        </p:spPr>
        <p:txBody>
          <a:bodyPr/>
          <a:lstStyle/>
          <a:p>
            <a:pPr algn="ctr"/>
            <a:r>
              <a:rPr lang="en-CA" dirty="0"/>
              <a:t>Introducing the data</a:t>
            </a:r>
          </a:p>
        </p:txBody>
      </p:sp>
      <p:pic>
        <p:nvPicPr>
          <p:cNvPr id="5" name="Content Placeholder 4" descr="A black and red flag with white text&#10;&#10;AI-generated content may be incorrect.">
            <a:extLst>
              <a:ext uri="{FF2B5EF4-FFF2-40B4-BE49-F238E27FC236}">
                <a16:creationId xmlns:a16="http://schemas.microsoft.com/office/drawing/2014/main" id="{60C60EDF-1E8A-E645-47DD-786AD3721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03"/>
          <a:stretch/>
        </p:blipFill>
        <p:spPr>
          <a:xfrm>
            <a:off x="1126117" y="731520"/>
            <a:ext cx="3781453" cy="1261164"/>
          </a:xfrm>
        </p:spPr>
      </p:pic>
      <p:pic>
        <p:nvPicPr>
          <p:cNvPr id="9" name="Picture 8" descr="A blue sign with white text&#10;&#10;AI-generated content may be incorrect.">
            <a:extLst>
              <a:ext uri="{FF2B5EF4-FFF2-40B4-BE49-F238E27FC236}">
                <a16:creationId xmlns:a16="http://schemas.microsoft.com/office/drawing/2014/main" id="{19C338A1-E894-8519-9C36-010A62C85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07" y="1247349"/>
            <a:ext cx="4704835" cy="751387"/>
          </a:xfrm>
          <a:prstGeom prst="rect">
            <a:avLst/>
          </a:prstGeom>
        </p:spPr>
      </p:pic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E19ED216-629F-6984-724B-3B847042F24B}"/>
              </a:ext>
            </a:extLst>
          </p:cNvPr>
          <p:cNvSpPr/>
          <p:nvPr/>
        </p:nvSpPr>
        <p:spPr>
          <a:xfrm>
            <a:off x="5164588" y="1424425"/>
            <a:ext cx="1126484" cy="450095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 2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9E4436-9E82-6F45-4243-C7D313ECA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436"/>
          <a:stretch/>
        </p:blipFill>
        <p:spPr>
          <a:xfrm>
            <a:off x="8986014" y="2396726"/>
            <a:ext cx="3058173" cy="1032274"/>
          </a:xfrm>
          <a:prstGeom prst="rect">
            <a:avLst/>
          </a:prstGeom>
        </p:spPr>
      </p:pic>
      <p:pic>
        <p:nvPicPr>
          <p:cNvPr id="28" name="Picture 2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3A09AD-3477-576A-61DE-F446ACEF6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20" y="2449787"/>
            <a:ext cx="4328750" cy="1775544"/>
          </a:xfrm>
          <a:prstGeom prst="rect">
            <a:avLst/>
          </a:prstGeom>
        </p:spPr>
      </p:pic>
      <p:pic>
        <p:nvPicPr>
          <p:cNvPr id="30" name="Picture 29" descr="A map with red circles&#10;&#10;AI-generated content may be incorrect.">
            <a:extLst>
              <a:ext uri="{FF2B5EF4-FFF2-40B4-BE49-F238E27FC236}">
                <a16:creationId xmlns:a16="http://schemas.microsoft.com/office/drawing/2014/main" id="{1EE0A67B-1C1A-F389-7E75-994C22BB61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439" y="2320051"/>
            <a:ext cx="2622575" cy="17755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B1B7CDE-791C-2D24-799B-FE4AFA8C543E}"/>
              </a:ext>
            </a:extLst>
          </p:cNvPr>
          <p:cNvSpPr txBox="1"/>
          <p:nvPr/>
        </p:nvSpPr>
        <p:spPr>
          <a:xfrm>
            <a:off x="1407676" y="4285410"/>
            <a:ext cx="9482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combines </a:t>
            </a:r>
            <a:r>
              <a:rPr lang="en-US" b="1" dirty="0"/>
              <a:t>housing construction data </a:t>
            </a:r>
            <a:r>
              <a:rPr lang="en-US" dirty="0"/>
              <a:t>with </a:t>
            </a:r>
            <a:r>
              <a:rPr lang="en-US" b="1" dirty="0"/>
              <a:t>neighborhood-level economic indicators.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Preliminary EDA shows the datasets are rich and detailed.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anticipate challenges in merging datasets and handling inconsistent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Careful adjustments will also be needed to account for macroeconomic factors.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592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1CFA-90BE-3DD3-AEEF-939C3873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897" y="-58138"/>
            <a:ext cx="2379027" cy="1478570"/>
          </a:xfrm>
        </p:spPr>
        <p:txBody>
          <a:bodyPr/>
          <a:lstStyle/>
          <a:p>
            <a:pPr algn="ctr"/>
            <a:r>
              <a:rPr lang="en-CA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E8D09-2BD1-B988-3444-5428B1E3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81391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Clean and organize datasets, building a cohesive database using SQL and Python.</a:t>
            </a:r>
          </a:p>
          <a:p>
            <a:r>
              <a:rPr lang="en-US" dirty="0"/>
              <a:t>Conduct feature engineering to align construction data with neighborhood-level economic indicators.</a:t>
            </a:r>
          </a:p>
          <a:p>
            <a:r>
              <a:rPr lang="en-US" dirty="0"/>
              <a:t>Research machine learning models used in housing analysis to identify suitable algorithms.</a:t>
            </a:r>
          </a:p>
          <a:p>
            <a:r>
              <a:rPr lang="en-US" dirty="0"/>
              <a:t>Begin baseline modeling!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76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DD3F-4898-07B9-9BBF-867243FF0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525" y="2282726"/>
            <a:ext cx="2744787" cy="1478570"/>
          </a:xfrm>
        </p:spPr>
        <p:txBody>
          <a:bodyPr/>
          <a:lstStyle/>
          <a:p>
            <a:pPr algn="ctr"/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57138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2241</TotalTime>
  <Words>274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Data-Driven Insights into Housing Trends: Forecasting Affordability Risks</vt:lpstr>
      <vt:lpstr>“our homes are more JUST than your investment”</vt:lpstr>
      <vt:lpstr>Predictive modeling with Machine learning</vt:lpstr>
      <vt:lpstr>PURSUING HOUSING equity with data science</vt:lpstr>
      <vt:lpstr>Introducing the data</vt:lpstr>
      <vt:lpstr>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rahnamm@student.ubc.ca</dc:creator>
  <cp:lastModifiedBy>rahnamm@student.ubc.ca</cp:lastModifiedBy>
  <cp:revision>7</cp:revision>
  <dcterms:created xsi:type="dcterms:W3CDTF">2025-05-26T02:18:47Z</dcterms:created>
  <dcterms:modified xsi:type="dcterms:W3CDTF">2025-05-27T23:38:27Z</dcterms:modified>
</cp:coreProperties>
</file>