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10058400" cx="7772400"/>
  <p:notesSz cx="6858000" cy="9144000"/>
  <p:embeddedFontLst>
    <p:embeddedFont>
      <p:font typeface="Source Code Pro"/>
      <p:regular r:id="rId37"/>
      <p:bold r:id="rId38"/>
      <p:italic r:id="rId39"/>
      <p:boldItalic r:id="rId40"/>
    </p:embeddedFont>
    <p:embeddedFont>
      <p:font typeface="Helvetica Neue"/>
      <p:regular r:id="rId41"/>
      <p:bold r:id="rId42"/>
      <p:italic r:id="rId43"/>
      <p:boldItalic r:id="rId44"/>
    </p:embeddedFont>
    <p:embeddedFont>
      <p:font typeface="Open Sans Light"/>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gSOs9Ty7zV5gN+M/Ryf4chOS5c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OpenSansLight-bold.fntdata"/><Relationship Id="rId45" Type="http://schemas.openxmlformats.org/officeDocument/2006/relationships/font" Target="fonts/Open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OpenSansLight-boldItalic.fntdata"/><Relationship Id="rId47" Type="http://schemas.openxmlformats.org/officeDocument/2006/relationships/font" Target="fonts/OpenSansLight-italic.fntdata"/><Relationship Id="rId49" Type="http://schemas.openxmlformats.org/officeDocument/2006/relationships/font" Target="fonts/OpenSans-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SourceCodePro-regular.fntdata"/><Relationship Id="rId36" Type="http://schemas.openxmlformats.org/officeDocument/2006/relationships/slide" Target="slides/slide30.xml"/><Relationship Id="rId39" Type="http://schemas.openxmlformats.org/officeDocument/2006/relationships/font" Target="fonts/SourceCodePro-italic.fntdata"/><Relationship Id="rId38" Type="http://schemas.openxmlformats.org/officeDocument/2006/relationships/font" Target="fonts/SourceCode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7" name="Google Shape;187;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 name="Google Shape;287;p2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3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56950ad76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956950ad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sp>
      <p:sp>
        <p:nvSpPr>
          <p:cNvPr id="112" name="Google Shape;112;p65"/>
          <p:cNvSpPr/>
          <p:nvPr>
            <p:ph idx="3" type="pic"/>
          </p:nvPr>
        </p:nvSpPr>
        <p:spPr>
          <a:xfrm>
            <a:off x="3985763" y="916781"/>
            <a:ext cx="2391000" cy="3889500"/>
          </a:xfrm>
          <a:prstGeom prst="rect">
            <a:avLst/>
          </a:prstGeom>
          <a:noFill/>
          <a:ln>
            <a:noFill/>
          </a:ln>
        </p:spPr>
      </p:sp>
      <p:sp>
        <p:nvSpPr>
          <p:cNvPr id="113" name="Google Shape;113;p65"/>
          <p:cNvSpPr/>
          <p:nvPr>
            <p:ph idx="4" type="pic"/>
          </p:nvPr>
        </p:nvSpPr>
        <p:spPr>
          <a:xfrm>
            <a:off x="1398501" y="916781"/>
            <a:ext cx="2391000" cy="8225100"/>
          </a:xfrm>
          <a:prstGeom prst="rect">
            <a:avLst/>
          </a:prstGeom>
          <a:noFill/>
          <a:ln>
            <a:noFill/>
          </a:ln>
        </p:spPr>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33" name="Google Shape;133;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34" name="Google Shape;134;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35" name="Google Shape;135;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2500">
                <a:solidFill>
                  <a:srgbClr val="FFFFFF"/>
                </a:solidFill>
              </a:rPr>
              <a:t>Thanh Bao Tran</a:t>
            </a:r>
            <a:r>
              <a:rPr lang="en" sz="2500">
                <a:solidFill>
                  <a:srgbClr val="FFFFFF"/>
                </a:solidFill>
              </a:rPr>
              <a:t> &amp; 11-22-2022</a:t>
            </a:r>
            <a:endParaRPr sz="2500">
              <a:solidFill>
                <a:srgbClr val="FFFFFF"/>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8" name="Shape 188"/>
        <p:cNvGrpSpPr/>
        <p:nvPr/>
      </p:nvGrpSpPr>
      <p:grpSpPr>
        <a:xfrm>
          <a:off x="0" y="0"/>
          <a:ext cx="0" cy="0"/>
          <a:chOff x="0" y="0"/>
          <a:chExt cx="0" cy="0"/>
        </a:xfrm>
      </p:grpSpPr>
      <p:sp>
        <p:nvSpPr>
          <p:cNvPr id="189" name="Google Shape;189;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190" name="Google Shape;190;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2: Relational Database Design</a:t>
            </a:r>
            <a:endParaRPr/>
          </a:p>
        </p:txBody>
      </p:sp>
      <p:sp>
        <p:nvSpPr>
          <p:cNvPr id="196" name="Google Shape;196;p1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3000"/>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02" name="Google Shape;202;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203" name="Google Shape;203;p12"/>
          <p:cNvPicPr preferRelativeResize="0"/>
          <p:nvPr/>
        </p:nvPicPr>
        <p:blipFill>
          <a:blip r:embed="rId3">
            <a:alphaModFix/>
          </a:blip>
          <a:stretch>
            <a:fillRect/>
          </a:stretch>
        </p:blipFill>
        <p:spPr>
          <a:xfrm>
            <a:off x="639575" y="5146551"/>
            <a:ext cx="6493252" cy="4091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09" name="Google Shape;209;p13"/>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210" name="Google Shape;210;p13"/>
          <p:cNvPicPr preferRelativeResize="0"/>
          <p:nvPr/>
        </p:nvPicPr>
        <p:blipFill>
          <a:blip r:embed="rId3">
            <a:alphaModFix/>
          </a:blip>
          <a:stretch>
            <a:fillRect/>
          </a:stretch>
        </p:blipFill>
        <p:spPr>
          <a:xfrm>
            <a:off x="575250" y="5235560"/>
            <a:ext cx="6621998" cy="44103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16" name="Google Shape;216;p14"/>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5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17" name="Google Shape;217;p14"/>
          <p:cNvPicPr preferRelativeResize="0"/>
          <p:nvPr/>
        </p:nvPicPr>
        <p:blipFill>
          <a:blip r:embed="rId3">
            <a:alphaModFix/>
          </a:blip>
          <a:stretch>
            <a:fillRect/>
          </a:stretch>
        </p:blipFill>
        <p:spPr>
          <a:xfrm>
            <a:off x="392425" y="5210025"/>
            <a:ext cx="6987551" cy="465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21" name="Shape 221"/>
        <p:cNvGrpSpPr/>
        <p:nvPr/>
      </p:nvGrpSpPr>
      <p:grpSpPr>
        <a:xfrm>
          <a:off x="0" y="0"/>
          <a:ext cx="0" cy="0"/>
          <a:chOff x="0" y="0"/>
          <a:chExt cx="0" cy="0"/>
        </a:xfrm>
      </p:grpSpPr>
      <p:sp>
        <p:nvSpPr>
          <p:cNvPr id="222" name="Google Shape;222;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23" name="Google Shape;223;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3: Create A Physical Database</a:t>
            </a:r>
            <a:endParaRPr/>
          </a:p>
        </p:txBody>
      </p:sp>
      <p:sp>
        <p:nvSpPr>
          <p:cNvPr id="229" name="Google Shape;229;p16"/>
          <p:cNvSpPr txBox="1"/>
          <p:nvPr>
            <p:ph idx="1" type="body"/>
          </p:nvPr>
        </p:nvSpPr>
        <p:spPr>
          <a:xfrm>
            <a:off x="264895" y="2381604"/>
            <a:ext cx="7242600" cy="6239700"/>
          </a:xfrm>
          <a:prstGeom prst="rect">
            <a:avLst/>
          </a:prstGeom>
          <a:noFill/>
          <a:ln>
            <a:noFill/>
          </a:ln>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DDL</a:t>
            </a:r>
            <a:endParaRPr/>
          </a:p>
        </p:txBody>
      </p:sp>
      <p:sp>
        <p:nvSpPr>
          <p:cNvPr id="235" name="Google Shape;235;p1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900"/>
              <a:t>Create a DDL SQL script capable of building the database you designed in Step 2</a:t>
            </a:r>
            <a:endParaRPr sz="1900"/>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FF000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6" name="Google Shape;236;p17"/>
          <p:cNvPicPr preferRelativeResize="0"/>
          <p:nvPr/>
        </p:nvPicPr>
        <p:blipFill>
          <a:blip r:embed="rId3">
            <a:alphaModFix/>
          </a:blip>
          <a:stretch>
            <a:fillRect/>
          </a:stretch>
        </p:blipFill>
        <p:spPr>
          <a:xfrm>
            <a:off x="264900" y="3577087"/>
            <a:ext cx="7242600" cy="40739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42" name="Google Shape;242;p18"/>
          <p:cNvSpPr txBox="1"/>
          <p:nvPr>
            <p:ph idx="1" type="body"/>
          </p:nvPr>
        </p:nvSpPr>
        <p:spPr>
          <a:xfrm>
            <a:off x="264950" y="21568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43" name="Google Shape;243;p18"/>
          <p:cNvPicPr preferRelativeResize="0"/>
          <p:nvPr/>
        </p:nvPicPr>
        <p:blipFill>
          <a:blip r:embed="rId3">
            <a:alphaModFix/>
          </a:blip>
          <a:stretch>
            <a:fillRect/>
          </a:stretch>
        </p:blipFill>
        <p:spPr>
          <a:xfrm>
            <a:off x="224838" y="4001844"/>
            <a:ext cx="7322827" cy="46538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49" name="Google Shape;249;p19"/>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0" name="Google Shape;250;p19"/>
          <p:cNvPicPr preferRelativeResize="0"/>
          <p:nvPr/>
        </p:nvPicPr>
        <p:blipFill>
          <a:blip r:embed="rId3">
            <a:alphaModFix/>
          </a:blip>
          <a:stretch>
            <a:fillRect/>
          </a:stretch>
        </p:blipFill>
        <p:spPr>
          <a:xfrm>
            <a:off x="182925" y="4032400"/>
            <a:ext cx="7406649" cy="470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Business Scenario</a:t>
            </a:r>
            <a:endParaRPr/>
          </a:p>
        </p:txBody>
      </p:sp>
      <p:sp>
        <p:nvSpPr>
          <p:cNvPr id="141" name="Google Shape;141;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56" name="Google Shape;256;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7" name="Google Shape;257;p20"/>
          <p:cNvPicPr preferRelativeResize="0"/>
          <p:nvPr/>
        </p:nvPicPr>
        <p:blipFill>
          <a:blip r:embed="rId3">
            <a:alphaModFix/>
          </a:blip>
          <a:stretch>
            <a:fillRect/>
          </a:stretch>
        </p:blipFill>
        <p:spPr>
          <a:xfrm>
            <a:off x="248350" y="4132305"/>
            <a:ext cx="7275798" cy="46239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63" name="Google Shape;263;p21"/>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64" name="Google Shape;264;p21"/>
          <p:cNvPicPr preferRelativeResize="0"/>
          <p:nvPr/>
        </p:nvPicPr>
        <p:blipFill>
          <a:blip r:embed="rId3">
            <a:alphaModFix/>
          </a:blip>
          <a:stretch>
            <a:fillRect/>
          </a:stretch>
        </p:blipFill>
        <p:spPr>
          <a:xfrm>
            <a:off x="229713" y="4056900"/>
            <a:ext cx="7313075" cy="465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70" name="Google Shape;270;p22"/>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71" name="Google Shape;271;p22"/>
          <p:cNvPicPr preferRelativeResize="0"/>
          <p:nvPr/>
        </p:nvPicPr>
        <p:blipFill>
          <a:blip r:embed="rId3">
            <a:alphaModFix/>
          </a:blip>
          <a:stretch>
            <a:fillRect/>
          </a:stretch>
        </p:blipFill>
        <p:spPr>
          <a:xfrm>
            <a:off x="176938" y="3906025"/>
            <a:ext cx="7418526" cy="471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77" name="Google Shape;277;p23"/>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78" name="Google Shape;278;p23"/>
          <p:cNvPicPr preferRelativeResize="0"/>
          <p:nvPr/>
        </p:nvPicPr>
        <p:blipFill>
          <a:blip r:embed="rId3">
            <a:alphaModFix/>
          </a:blip>
          <a:stretch>
            <a:fillRect/>
          </a:stretch>
        </p:blipFill>
        <p:spPr>
          <a:xfrm>
            <a:off x="264950" y="4420225"/>
            <a:ext cx="7242599" cy="4605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84" name="Google Shape;284;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900">
              <a:latin typeface="Open Sans"/>
              <a:ea typeface="Open Sans"/>
              <a:cs typeface="Open Sans"/>
              <a:sym typeface="Open Sans"/>
            </a:endParaRPr>
          </a:p>
          <a:p>
            <a:pPr indent="0" lvl="0" marL="457200" rtl="0" algn="l">
              <a:lnSpc>
                <a:spcPct val="115000"/>
              </a:lnSpc>
              <a:spcBef>
                <a:spcPts val="0"/>
              </a:spcBef>
              <a:spcAft>
                <a:spcPts val="0"/>
              </a:spcAft>
              <a:buNone/>
            </a:pPr>
            <a:r>
              <a:rPr b="1" lang="en" sz="1900">
                <a:latin typeface="Open Sans"/>
                <a:ea typeface="Open Sans"/>
                <a:cs typeface="Open Sans"/>
                <a:sym typeface="Open Sans"/>
              </a:rPr>
              <a:t>I will revoke the employees who do not belong to HR or Management departments from salary table and grant them read only access to the rest of the database while HR and Management(10% of employee) will be granted full control of the whole database read/write.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solidFill>
                <a:srgbClr val="FF0000"/>
              </a:solidFill>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8" name="Shape 288"/>
        <p:cNvGrpSpPr/>
        <p:nvPr/>
      </p:nvGrpSpPr>
      <p:grpSpPr>
        <a:xfrm>
          <a:off x="0" y="0"/>
          <a:ext cx="0" cy="0"/>
          <a:chOff x="0" y="0"/>
          <a:chExt cx="0" cy="0"/>
        </a:xfrm>
      </p:grpSpPr>
      <p:sp>
        <p:nvSpPr>
          <p:cNvPr id="289" name="Google Shape;289;p2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Above and Beyond (optional)</a:t>
            </a:r>
            <a:endParaRPr b="0" i="0" sz="3000" u="none" cap="none" strike="noStrike">
              <a:solidFill>
                <a:srgbClr val="FFFFFF"/>
              </a:solidFill>
              <a:latin typeface="Open Sans"/>
              <a:ea typeface="Open Sans"/>
              <a:cs typeface="Open Sans"/>
              <a:sym typeface="Open Sans"/>
            </a:endParaRPr>
          </a:p>
        </p:txBody>
      </p:sp>
      <p:sp>
        <p:nvSpPr>
          <p:cNvPr id="290" name="Google Shape;290;p2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4: Above and Beyond</a:t>
            </a:r>
            <a:endParaRPr/>
          </a:p>
        </p:txBody>
      </p:sp>
      <p:sp>
        <p:nvSpPr>
          <p:cNvPr id="296" name="Google Shape;296;p26"/>
          <p:cNvSpPr txBox="1"/>
          <p:nvPr>
            <p:ph idx="1" type="body"/>
          </p:nvPr>
        </p:nvSpPr>
        <p:spPr>
          <a:xfrm>
            <a:off x="264945" y="20251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lnSpc>
                <a:spcPct val="115000"/>
              </a:lnSpc>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lnSpc>
                <a:spcPct val="115000"/>
              </a:lnSpc>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lnSpc>
                <a:spcPct val="115000"/>
              </a:lnSpc>
              <a:spcBef>
                <a:spcPts val="1600"/>
              </a:spcBef>
              <a:spcAft>
                <a:spcPts val="1600"/>
              </a:spcAft>
              <a:buSzPts val="3000"/>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1</a:t>
            </a:r>
            <a:endParaRPr/>
          </a:p>
        </p:txBody>
      </p:sp>
      <p:sp>
        <p:nvSpPr>
          <p:cNvPr id="302" name="Google Shape;302;p2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03" name="Google Shape;303;p27"/>
          <p:cNvPicPr preferRelativeResize="0"/>
          <p:nvPr/>
        </p:nvPicPr>
        <p:blipFill>
          <a:blip r:embed="rId3">
            <a:alphaModFix/>
          </a:blip>
          <a:stretch>
            <a:fillRect/>
          </a:stretch>
        </p:blipFill>
        <p:spPr>
          <a:xfrm>
            <a:off x="401038" y="3721599"/>
            <a:ext cx="6970424" cy="443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2</a:t>
            </a:r>
            <a:endParaRPr/>
          </a:p>
        </p:txBody>
      </p:sp>
      <p:sp>
        <p:nvSpPr>
          <p:cNvPr id="309" name="Google Shape;309;p2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0" name="Google Shape;310;p28"/>
          <p:cNvPicPr preferRelativeResize="0"/>
          <p:nvPr/>
        </p:nvPicPr>
        <p:blipFill>
          <a:blip r:embed="rId3">
            <a:alphaModFix/>
          </a:blip>
          <a:stretch>
            <a:fillRect/>
          </a:stretch>
        </p:blipFill>
        <p:spPr>
          <a:xfrm>
            <a:off x="427400" y="4207749"/>
            <a:ext cx="6917700" cy="4399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3</a:t>
            </a:r>
            <a:endParaRPr/>
          </a:p>
        </p:txBody>
      </p:sp>
      <p:sp>
        <p:nvSpPr>
          <p:cNvPr id="316" name="Google Shape;316;p2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pic>
        <p:nvPicPr>
          <p:cNvPr id="317" name="Google Shape;317;p29"/>
          <p:cNvPicPr preferRelativeResize="0"/>
          <p:nvPr/>
        </p:nvPicPr>
        <p:blipFill>
          <a:blip r:embed="rId3">
            <a:alphaModFix/>
          </a:blip>
          <a:stretch>
            <a:fillRect/>
          </a:stretch>
        </p:blipFill>
        <p:spPr>
          <a:xfrm>
            <a:off x="221975" y="3657950"/>
            <a:ext cx="7328550" cy="152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45" name="Shape 145"/>
        <p:cNvGrpSpPr/>
        <p:nvPr/>
      </p:nvGrpSpPr>
      <p:grpSpPr>
        <a:xfrm>
          <a:off x="0" y="0"/>
          <a:ext cx="0" cy="0"/>
          <a:chOff x="0" y="0"/>
          <a:chExt cx="0" cy="0"/>
        </a:xfrm>
      </p:grpSpPr>
      <p:sp>
        <p:nvSpPr>
          <p:cNvPr id="146" name="Google Shape;146;p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7" name="Google Shape;147;p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8" name="Google Shape;148;p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21" name="Shape 321"/>
        <p:cNvGrpSpPr/>
        <p:nvPr/>
      </p:nvGrpSpPr>
      <p:grpSpPr>
        <a:xfrm>
          <a:off x="0" y="0"/>
          <a:ext cx="0" cy="0"/>
          <a:chOff x="0" y="0"/>
          <a:chExt cx="0" cy="0"/>
        </a:xfrm>
      </p:grpSpPr>
      <p:sp>
        <p:nvSpPr>
          <p:cNvPr id="322" name="Google Shape;322;p3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Appendix</a:t>
            </a:r>
            <a:endParaRPr b="1" i="0" sz="30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3000"/>
              <a:buFont typeface="Open Sans"/>
              <a:buNone/>
            </a:pPr>
            <a:r>
              <a:t/>
            </a:r>
            <a:endParaRPr b="1" i="0" sz="3000" u="none" cap="none" strike="noStrike">
              <a:solidFill>
                <a:srgbClr val="FFFFFF"/>
              </a:solidFill>
              <a:latin typeface="Open Sans"/>
              <a:ea typeface="Open Sans"/>
              <a:cs typeface="Open Sans"/>
              <a:sym typeface="Open Sans"/>
            </a:endParaRPr>
          </a:p>
        </p:txBody>
      </p:sp>
      <p:sp>
        <p:nvSpPr>
          <p:cNvPr id="323" name="Google Shape;323;p3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1: Data Architecture Foundations</a:t>
            </a:r>
            <a:endParaRPr/>
          </a:p>
        </p:txBody>
      </p:sp>
      <p:sp>
        <p:nvSpPr>
          <p:cNvPr id="154" name="Google Shape;154;p5"/>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60" name="Google Shape;160;p6"/>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Maintaining</a:t>
            </a:r>
            <a:r>
              <a:rPr lang="en" sz="1700"/>
              <a:t> employees information</a:t>
            </a:r>
            <a:r>
              <a:rPr lang="en" sz="1700"/>
              <a:t>  </a:t>
            </a:r>
            <a:endParaRPr sz="1700"/>
          </a:p>
          <a:p>
            <a:pPr indent="0" lvl="0" marL="457200" rtl="0" algn="l">
              <a:lnSpc>
                <a:spcPct val="100000"/>
              </a:lnSpc>
              <a:spcBef>
                <a:spcPts val="0"/>
              </a:spcBef>
              <a:spcAft>
                <a:spcPts val="0"/>
              </a:spcAft>
              <a:buClr>
                <a:schemeClr val="dk1"/>
              </a:buClr>
              <a:buSzPts val="1100"/>
              <a:buFont typeface="Arial"/>
              <a:buNone/>
            </a:pPr>
            <a:r>
              <a:t/>
            </a:r>
            <a:endParaRPr sz="1700"/>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rPr lang="en" sz="1700"/>
              <a:t>Maintaining employees </a:t>
            </a:r>
            <a:r>
              <a:rPr lang="en" sz="1700"/>
              <a:t>information</a:t>
            </a:r>
            <a:r>
              <a:rPr lang="en" sz="1700"/>
              <a:t> in Spreadsheet has becoming increasing cumbersome when the company expands to 200 employees.</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t/>
            </a:r>
            <a:endParaRPr sz="1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available:</a:t>
            </a:r>
            <a:endParaRPr b="1" sz="1900">
              <a:latin typeface="Open Sans"/>
              <a:ea typeface="Open Sans"/>
              <a:cs typeface="Open Sans"/>
              <a:sym typeface="Open Sans"/>
            </a:endParaRPr>
          </a:p>
          <a:p>
            <a:pPr indent="0" lvl="0" marL="457200" rtl="0" algn="just">
              <a:lnSpc>
                <a:spcPct val="115000"/>
              </a:lnSpc>
              <a:spcBef>
                <a:spcPts val="1600"/>
              </a:spcBef>
              <a:spcAft>
                <a:spcPts val="0"/>
              </a:spcAft>
              <a:buSzPts val="3000"/>
              <a:buNone/>
            </a:pPr>
            <a:r>
              <a:rPr lang="en" sz="1700">
                <a:solidFill>
                  <a:srgbClr val="525C65"/>
                </a:solidFill>
                <a:highlight>
                  <a:srgbClr val="FFFFFF"/>
                </a:highlight>
                <a:latin typeface="Open Sans"/>
                <a:ea typeface="Open Sans"/>
                <a:cs typeface="Open Sans"/>
                <a:sym typeface="Open Sans"/>
              </a:rPr>
              <a:t>An Excel workbook consisting of 206 records, with eleven    </a:t>
            </a:r>
            <a:r>
              <a:rPr lang="en" sz="1700">
                <a:solidFill>
                  <a:srgbClr val="525C65"/>
                </a:solidFill>
                <a:highlight>
                  <a:srgbClr val="FFFFFF"/>
                </a:highlight>
                <a:latin typeface="Open Sans"/>
                <a:ea typeface="Open Sans"/>
                <a:cs typeface="Open Sans"/>
                <a:sym typeface="Open Sans"/>
              </a:rPr>
              <a:t>columns. The data is in human-readable format and has not been normalized at all. The data lists the names of employees at Tech ABC Corp, as well as information such as job title, department, manager's name, hire date, start date, end date, work location, and salary.</a:t>
            </a:r>
            <a:endParaRPr sz="24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66" name="Google Shape;166;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336550" lvl="1" marL="914400" rtl="0" algn="l">
              <a:spcBef>
                <a:spcPts val="0"/>
              </a:spcBef>
              <a:spcAft>
                <a:spcPts val="0"/>
              </a:spcAft>
              <a:buClr>
                <a:srgbClr val="525C65"/>
              </a:buClr>
              <a:buSzPts val="1700"/>
              <a:buFont typeface="Open Sans"/>
              <a:buChar char="○"/>
            </a:pPr>
            <a:r>
              <a:rPr lang="en" sz="1700">
                <a:solidFill>
                  <a:srgbClr val="525C65"/>
                </a:solidFill>
                <a:highlight>
                  <a:schemeClr val="lt1"/>
                </a:highlight>
                <a:latin typeface="Open Sans"/>
                <a:ea typeface="Open Sans"/>
                <a:cs typeface="Open Sans"/>
                <a:sym typeface="Open Sans"/>
              </a:rPr>
              <a:t>Any employee with a domain login to be have read only access the database. I just don't want them having access to salary information. </a:t>
            </a:r>
            <a:endParaRPr sz="1700">
              <a:solidFill>
                <a:srgbClr val="525C65"/>
              </a:solidFill>
              <a:highlight>
                <a:schemeClr val="lt1"/>
              </a:highlight>
              <a:latin typeface="Open Sans"/>
              <a:ea typeface="Open Sans"/>
              <a:cs typeface="Open Sans"/>
              <a:sym typeface="Open Sans"/>
            </a:endParaRPr>
          </a:p>
          <a:p>
            <a:pPr indent="-336550" lvl="1" marL="914400" rtl="0" algn="l">
              <a:spcBef>
                <a:spcPts val="0"/>
              </a:spcBef>
              <a:spcAft>
                <a:spcPts val="0"/>
              </a:spcAft>
              <a:buClr>
                <a:srgbClr val="525C65"/>
              </a:buClr>
              <a:buSzPts val="1700"/>
              <a:buFont typeface="Open Sans"/>
              <a:buChar char="○"/>
            </a:pPr>
            <a:r>
              <a:rPr lang="en" sz="1700">
                <a:solidFill>
                  <a:srgbClr val="525C65"/>
                </a:solidFill>
                <a:highlight>
                  <a:schemeClr val="lt1"/>
                </a:highlight>
                <a:latin typeface="Open Sans"/>
                <a:ea typeface="Open Sans"/>
                <a:cs typeface="Open Sans"/>
                <a:sym typeface="Open Sans"/>
              </a:rPr>
              <a:t>That needs to be restricted to HR and management level employees only. Management and HR employees should also be the only ones with write access. </a:t>
            </a:r>
            <a:endParaRPr sz="1700">
              <a:solidFill>
                <a:srgbClr val="525C65"/>
              </a:solidFill>
              <a:highlight>
                <a:schemeClr val="lt1"/>
              </a:highlight>
              <a:latin typeface="Open Sans"/>
              <a:ea typeface="Open Sans"/>
              <a:cs typeface="Open Sans"/>
              <a:sym typeface="Open Sans"/>
            </a:endParaRPr>
          </a:p>
          <a:p>
            <a:pPr indent="-336550" lvl="1" marL="914400" rtl="0" algn="l">
              <a:spcBef>
                <a:spcPts val="0"/>
              </a:spcBef>
              <a:spcAft>
                <a:spcPts val="0"/>
              </a:spcAft>
              <a:buClr>
                <a:srgbClr val="525C65"/>
              </a:buClr>
              <a:buSzPts val="1700"/>
              <a:buFont typeface="Open Sans"/>
              <a:buChar char="○"/>
            </a:pPr>
            <a:r>
              <a:rPr lang="en" sz="1700">
                <a:solidFill>
                  <a:srgbClr val="525C65"/>
                </a:solidFill>
                <a:highlight>
                  <a:schemeClr val="lt1"/>
                </a:highlight>
                <a:latin typeface="Open Sans"/>
                <a:ea typeface="Open Sans"/>
                <a:cs typeface="Open Sans"/>
                <a:sym typeface="Open Sans"/>
              </a:rPr>
              <a:t>By our current estimates, 90% of users will be read only.</a:t>
            </a:r>
            <a:endParaRPr sz="1700">
              <a:solidFill>
                <a:srgbClr val="525C65"/>
              </a:solidFill>
              <a:highlight>
                <a:schemeClr val="lt1"/>
              </a:highlight>
              <a:latin typeface="Open Sans"/>
              <a:ea typeface="Open Sans"/>
              <a:cs typeface="Open Sans"/>
              <a:sym typeface="Open Sans"/>
            </a:endParaRPr>
          </a:p>
          <a:p>
            <a:pPr indent="-336550" lvl="1" marL="914400" rtl="0" algn="l">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Make sure you know that am looking to turn Head of HR’s spreadsheet into a live database, one I can input and edit information into.</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HR department</a:t>
            </a:r>
            <a:endParaRPr sz="1900"/>
          </a:p>
          <a:p>
            <a:pPr indent="0" lvl="0" marL="457200" rtl="0" algn="l">
              <a:lnSpc>
                <a:spcPct val="100000"/>
              </a:lnSpc>
              <a:spcBef>
                <a:spcPts val="0"/>
              </a:spcBef>
              <a:spcAft>
                <a:spcPts val="0"/>
              </a:spcAft>
              <a:buNone/>
            </a:pPr>
            <a:r>
              <a:t/>
            </a:r>
            <a:endParaRPr sz="19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HR and management level employees. </a:t>
            </a:r>
            <a:r>
              <a:rPr lang="en" sz="1700">
                <a:solidFill>
                  <a:srgbClr val="525C65"/>
                </a:solidFill>
                <a:highlight>
                  <a:srgbClr val="FFFFFF"/>
                </a:highlight>
                <a:latin typeface="Open Sans"/>
                <a:ea typeface="Open Sans"/>
                <a:cs typeface="Open Sans"/>
                <a:sym typeface="Open Sans"/>
              </a:rPr>
              <a:t>Management and HR employees should also be the only ones with write access.</a:t>
            </a:r>
            <a:endParaRPr sz="17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72" name="Google Shape;172;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Tech ABC Corp projecting a 20% growth a year for the next 5 years</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Salary data is restricted for employees except from Management and HR department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956950ad76_0_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78" name="Google Shape;178;g1956950ad76_0_0"/>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t/>
            </a:r>
            <a:endParaRPr sz="19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300"/>
              <a:t>1- According to expected record growth after 5 years it will be easier to  consider the database option for storing the data</a:t>
            </a:r>
            <a:endParaRPr sz="1300"/>
          </a:p>
          <a:p>
            <a:pPr indent="0" lvl="0" marL="457200" rtl="0" algn="l">
              <a:lnSpc>
                <a:spcPct val="100000"/>
              </a:lnSpc>
              <a:spcBef>
                <a:spcPts val="1600"/>
              </a:spcBef>
              <a:spcAft>
                <a:spcPts val="0"/>
              </a:spcAft>
              <a:buNone/>
            </a:pPr>
            <a:r>
              <a:rPr lang="en" sz="1300"/>
              <a:t>2- All employees will need domain login for the data and spreadsheets won’t be able to support this option efficiently </a:t>
            </a:r>
            <a:endParaRPr sz="1300"/>
          </a:p>
          <a:p>
            <a:pPr indent="0" lvl="0" marL="457200" rtl="0" algn="l">
              <a:lnSpc>
                <a:spcPct val="100000"/>
              </a:lnSpc>
              <a:spcBef>
                <a:spcPts val="1600"/>
              </a:spcBef>
              <a:spcAft>
                <a:spcPts val="0"/>
              </a:spcAft>
              <a:buNone/>
            </a:pPr>
            <a:r>
              <a:rPr lang="en" sz="1300"/>
              <a:t>3- Salary data should be accessible and manageable by only HR &amp; management employees, which will need restricting the other 90% of the ACB Corp. employees and we can not have this option using spreadsheets</a:t>
            </a:r>
            <a:endParaRPr sz="17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457200" lvl="0" marL="0" rtl="0" algn="l">
              <a:lnSpc>
                <a:spcPct val="100000"/>
              </a:lnSpc>
              <a:spcBef>
                <a:spcPts val="0"/>
              </a:spcBef>
              <a:spcAft>
                <a:spcPts val="0"/>
              </a:spcAft>
              <a:buNone/>
            </a:pPr>
            <a:r>
              <a:rPr b="1" lang="en" sz="1500">
                <a:latin typeface="Open Sans"/>
                <a:ea typeface="Open Sans"/>
                <a:cs typeface="Open Sans"/>
                <a:sym typeface="Open Sans"/>
              </a:rPr>
              <a:t>Tables: </a:t>
            </a:r>
            <a:r>
              <a:rPr lang="en" sz="1500"/>
              <a:t>(job,, employee, employee_job, education, department, location, salary)</a:t>
            </a:r>
            <a:endParaRPr sz="1500"/>
          </a:p>
          <a:p>
            <a:pPr indent="0" lvl="0" marL="0" rtl="0" algn="l">
              <a:lnSpc>
                <a:spcPct val="100000"/>
              </a:lnSpc>
              <a:spcBef>
                <a:spcPts val="0"/>
              </a:spcBef>
              <a:spcAft>
                <a:spcPts val="0"/>
              </a:spcAft>
              <a:buNone/>
            </a:pPr>
            <a:r>
              <a:rPr lang="en" sz="1500"/>
              <a:t>         </a:t>
            </a:r>
            <a:r>
              <a:rPr b="1" lang="en" sz="1500">
                <a:latin typeface="Open Sans"/>
                <a:ea typeface="Open Sans"/>
                <a:cs typeface="Open Sans"/>
                <a:sym typeface="Open Sans"/>
              </a:rPr>
              <a:t>Tuples: </a:t>
            </a:r>
            <a:r>
              <a:rPr lang="en" sz="1500"/>
              <a:t>-job(job_id, emp_id, emp_job_id, salary_id, department_id, start_dt, end_dt, location_id, education_id)</a:t>
            </a:r>
            <a:endParaRPr sz="1500"/>
          </a:p>
          <a:p>
            <a:pPr indent="0" lvl="0" marL="0" rtl="0" algn="l">
              <a:lnSpc>
                <a:spcPct val="100000"/>
              </a:lnSpc>
              <a:spcBef>
                <a:spcPts val="0"/>
              </a:spcBef>
              <a:spcAft>
                <a:spcPts val="0"/>
              </a:spcAft>
              <a:buNone/>
            </a:pPr>
            <a:r>
              <a:rPr lang="en" sz="2100"/>
              <a:t>              </a:t>
            </a:r>
            <a:r>
              <a:rPr lang="en" sz="1600"/>
              <a:t>-employee(emp_id, emp_nm, email)  </a:t>
            </a:r>
            <a:endParaRPr sz="1600"/>
          </a:p>
          <a:p>
            <a:pPr indent="0" lvl="0" marL="0" rtl="0" algn="l">
              <a:lnSpc>
                <a:spcPct val="100000"/>
              </a:lnSpc>
              <a:spcBef>
                <a:spcPts val="0"/>
              </a:spcBef>
              <a:spcAft>
                <a:spcPts val="0"/>
              </a:spcAft>
              <a:buNone/>
            </a:pPr>
            <a:r>
              <a:rPr lang="en" sz="1600"/>
              <a:t>                    -employee_email(emp_id, email) </a:t>
            </a:r>
            <a:endParaRPr sz="1600"/>
          </a:p>
          <a:p>
            <a:pPr indent="0" lvl="0" marL="0" rtl="0" algn="l">
              <a:lnSpc>
                <a:spcPct val="100000"/>
              </a:lnSpc>
              <a:spcBef>
                <a:spcPts val="0"/>
              </a:spcBef>
              <a:spcAft>
                <a:spcPts val="0"/>
              </a:spcAft>
              <a:buNone/>
            </a:pPr>
            <a:r>
              <a:rPr lang="en" sz="1600"/>
              <a:t>                    -job(job_id, job_title)</a:t>
            </a:r>
            <a:endParaRPr sz="1600"/>
          </a:p>
          <a:p>
            <a:pPr indent="0" lvl="0" marL="0" rtl="0" algn="l">
              <a:lnSpc>
                <a:spcPct val="100000"/>
              </a:lnSpc>
              <a:spcBef>
                <a:spcPts val="0"/>
              </a:spcBef>
              <a:spcAft>
                <a:spcPts val="0"/>
              </a:spcAft>
              <a:buNone/>
            </a:pPr>
            <a:r>
              <a:rPr lang="en" sz="1600"/>
              <a:t>                    -education(education_id, education_level)</a:t>
            </a:r>
            <a:endParaRPr sz="1600"/>
          </a:p>
          <a:p>
            <a:pPr indent="0" lvl="0" marL="0" rtl="0" algn="l">
              <a:lnSpc>
                <a:spcPct val="100000"/>
              </a:lnSpc>
              <a:spcBef>
                <a:spcPts val="0"/>
              </a:spcBef>
              <a:spcAft>
                <a:spcPts val="0"/>
              </a:spcAft>
              <a:buNone/>
            </a:pPr>
            <a:r>
              <a:rPr lang="en" sz="1600"/>
              <a:t>                    -department(department_id, department_nm, manager)</a:t>
            </a:r>
            <a:endParaRPr sz="1600"/>
          </a:p>
          <a:p>
            <a:pPr indent="0" lvl="0" marL="0" rtl="0" algn="l">
              <a:lnSpc>
                <a:spcPct val="100000"/>
              </a:lnSpc>
              <a:spcBef>
                <a:spcPts val="0"/>
              </a:spcBef>
              <a:spcAft>
                <a:spcPts val="0"/>
              </a:spcAft>
              <a:buNone/>
            </a:pPr>
            <a:r>
              <a:rPr lang="en" sz="1600"/>
              <a:t>                    -location(location_id, location_nm, address, city, state)</a:t>
            </a:r>
            <a:endParaRPr sz="1600"/>
          </a:p>
          <a:p>
            <a:pPr indent="0" lvl="0" marL="0" rtl="0" algn="l">
              <a:lnSpc>
                <a:spcPct val="100000"/>
              </a:lnSpc>
              <a:spcBef>
                <a:spcPts val="0"/>
              </a:spcBef>
              <a:spcAft>
                <a:spcPts val="0"/>
              </a:spcAft>
              <a:buNone/>
            </a:pPr>
            <a:r>
              <a:rPr lang="en" sz="1600"/>
              <a:t>                    -salary(salary_id, salary)</a:t>
            </a:r>
            <a:endParaRPr sz="1700"/>
          </a:p>
          <a:p>
            <a:pPr indent="0" lvl="0" marL="45720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ETL is the current best practice now.</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84" name="Google Shape;184;p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Ownership: </a:t>
            </a:r>
            <a:r>
              <a:rPr lang="en" sz="1700"/>
              <a:t>Management and HR department</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User Access: </a:t>
            </a:r>
            <a:r>
              <a:rPr lang="en" sz="1700"/>
              <a:t>All will have access to read data except salary data. Only management and HR department will be able to read and write without any exceptions.</a:t>
            </a:r>
            <a:endParaRPr sz="1700"/>
          </a:p>
          <a:p>
            <a:pPr indent="0" lvl="0" marL="45720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Scalability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900"/>
              <a:t>Optional not needed at the moment.</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Flexibility</a:t>
            </a:r>
            <a:endParaRPr sz="1900"/>
          </a:p>
          <a:p>
            <a:pPr indent="0" lvl="0" marL="457200" rtl="0" algn="l">
              <a:lnSpc>
                <a:spcPct val="115000"/>
              </a:lnSpc>
              <a:spcBef>
                <a:spcPts val="1600"/>
              </a:spcBef>
              <a:spcAft>
                <a:spcPts val="0"/>
              </a:spcAft>
              <a:buSzPts val="3000"/>
              <a:buNone/>
            </a:pPr>
            <a:r>
              <a:rPr lang="en" sz="1900"/>
              <a:t>Connecting with the payroll department’s system in the future</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Storage &amp; retention</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700">
                <a:latin typeface="Open Sans"/>
                <a:ea typeface="Open Sans"/>
                <a:cs typeface="Open Sans"/>
                <a:sym typeface="Open Sans"/>
              </a:rPr>
              <a:t>Storage (disk or in-memory): </a:t>
            </a:r>
            <a:r>
              <a:rPr lang="en" sz="1700"/>
              <a:t>Spinning disk (SSD)</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rPr b="1" lang="en" sz="1700">
                <a:latin typeface="Open Sans"/>
                <a:ea typeface="Open Sans"/>
                <a:cs typeface="Open Sans"/>
                <a:sym typeface="Open Sans"/>
              </a:rPr>
              <a:t>Retention: </a:t>
            </a:r>
            <a:r>
              <a:rPr lang="en" sz="1700"/>
              <a:t>7 years are required by federal regulations.</a:t>
            </a:r>
            <a:endParaRPr sz="1700"/>
          </a:p>
          <a:p>
            <a:pPr indent="0" lvl="0" marL="457200" rtl="0" algn="l">
              <a:lnSpc>
                <a:spcPct val="100000"/>
              </a:lnSpc>
              <a:spcBef>
                <a:spcPts val="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Backup</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700"/>
              <a:t> Critical</a:t>
            </a:r>
            <a:endParaRPr sz="1700"/>
          </a:p>
          <a:p>
            <a:pPr indent="0" lvl="0" marL="457200" rtl="0" algn="l">
              <a:lnSpc>
                <a:spcPct val="100000"/>
              </a:lnSpc>
              <a:spcBef>
                <a:spcPts val="1600"/>
              </a:spcBef>
              <a:spcAft>
                <a:spcPts val="0"/>
              </a:spcAft>
              <a:buSzPts val="3000"/>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