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236ba780e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236ba780e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4236ba780e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dbec8cfd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dbec8cfd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4dbec8cfdf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4f4dad27ac_0_1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4f4dad27ac_0_1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g4f4dad27ac_0_1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f4dad27ac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f4dad27ac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g4f4dad27ac_0_1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4edd553e9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4edd553e9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g4edd553e9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4f9e7fe918_0_6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4f9e7fe918_0_6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g4f9e7fe918_0_6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4f4dad27ac_0_1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4f4dad27ac_0_1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g4f4dad27ac_0_1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4f4dad27ac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4f4dad27ac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g4f4dad27ac_0_4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4f4dad27ac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4f4dad27ac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g4f4dad27ac_0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4f4dad27ac_0_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4f4dad27ac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g4f4dad27ac_0_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f4dad27ac_0_5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f4dad27ac_0_5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4f4dad27ac_0_5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4dbec8cfdf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4dbec8cfdf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4dbec8cfdf_0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8a5eb6a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e8a5eb6a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4e8a5eb6a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4f4dad27ac_0_9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4f4dad27ac_0_9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g4f4dad27ac_0_9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4f4dad27ac_0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4f4dad27ac_0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g4f4dad27ac_0_5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4f4dad27ac_0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4f4dad27ac_0_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g4f4dad27ac_0_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4f4dad27ac_0_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4f4dad27ac_0_6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g4f4dad27ac_0_6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4f4dad27ac_0_6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4f4dad27ac_0_6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g4f4dad27ac_0_6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4f4dad27ac_0_6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4f4dad27ac_0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g4f4dad27ac_0_6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4f9e7fe918_0_6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4f9e7fe918_0_6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g4f9e7fe918_0_6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4f9e7fe918_0_6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4f9e7fe918_0_6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4f9e7fe918_0_6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4f9e7fe918_0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4f9e7fe918_0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g4f9e7fe918_0_6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f4dad27ac_0_6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f4dad27ac_0_6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g4f4dad27ac_0_6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f4dad27ac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f4dad27ac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f4dad27ac_0_2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4f4dad27ac_0_7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4f4dad27ac_0_7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g4f4dad27ac_0_7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4f4dad27ac_0_8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4f4dad27ac_0_8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g4f4dad27ac_0_8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4f4dad27ac_0_8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4f4dad27ac_0_8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g4f4dad27ac_0_8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4f4dad27ac_0_8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4f4dad27ac_0_8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g4f4dad27ac_0_8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4f4dad27ac_0_8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4f4dad27ac_0_8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g4f4dad27ac_0_8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4f4dad27ac_0_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4f4dad27ac_0_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g4f4dad27ac_0_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4f4dad27ac_0_1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4f4dad27ac_0_1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4f4dad27ac_0_10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4f4dad27ac_0_10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4f4dad27ac_0_10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g4f4dad27ac_0_10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f4dad27ac_0_10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f4dad27ac_0_10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f4dad27ac_0_10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f4201c22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4ef4201c22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f4201c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f4201c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4ef4201c2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ef4201c22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ef4201c22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4ef4201c22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ef4201c22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ef4201c22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ef4201c22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f4201c22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4ef4201c2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f9e7fe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4f9e7fe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c0306687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c0306687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cc0306687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ef4201c22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4ef4201c22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f8d1329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4f8d1329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f9e7fe918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4f9e7fe918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ef4201c22_0_18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ef4201c22_0_18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4ef4201c22_0_18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ef4201c2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ef4201c2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ef4201c22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ef4201c22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f4201c22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ef4201c22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f9e7fe9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f9e7fe9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ef4201c22_0_1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ef4201c22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4f9e7fe9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4f9e7fe9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4dad27a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4dad27a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f4dad27a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4f9e7fe9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4f9e7fe9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ef4201c22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4ef4201c22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f9e7fe9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4f9e7fe9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f9e7fe9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4f9e7fe9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ef4201c22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ef4201c22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f9e7fe91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f9e7fe91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4f8d1329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4f8d1329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f9e7fe91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f9e7fe91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f9e7fe91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f9e7fe91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f8d1329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f8d1329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f4a12d6a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f4a12d6a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ef4a12d6a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f8d1329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f8d1329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ef4201c22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ef4201c22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f9e7fe9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f9e7fe9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ef4201c2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ef4201c2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f9e7fe91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f9e7fe91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4f9e7fe9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4f9e7fe9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4ef4201c22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4ef4201c22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4f9e7fe91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4f9e7fe91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f9e7fe91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f9e7fe91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ef4201c22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ef4201c22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4dad27a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4dad27a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4f4dad27ac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4f9e7fe91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4f9e7fe91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4ef4201c22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4ef4201c22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f9e7fe918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f9e7fe918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ef4201c22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ef4201c22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4ef4a12d6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4ef4a12d6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4f9e7fe9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4f9e7fe9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4ef4a12d6a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4ef4a12d6a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4ef4a12d6a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4b1d10f9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4b1d10f9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4b1d10f97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4b1d10f97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4b1d10f97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4b1d10f97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e8a5eb6a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e8a5eb6a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4e8a5eb6a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4dad27ac_0_10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4dad27ac_0_10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4f4dad27ac_0_10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4f4dad27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4f4dad27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4f4dad27a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f4dad27ac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f4dad27ac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4f4dad27ac_0_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4f9e7fe918_0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4f9e7fe918_0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4f9e7fe918_0_3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4f9e7fe91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4f9e7fe91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4f9e7fe918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4f9e7fe918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4f9e7fe918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4f9e7fe918_0_2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4f9e7fe918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4f9e7fe918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g4f9e7fe918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4f9e7fe918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4f9e7fe918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g4f9e7fe918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f9e7fe918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f9e7fe918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4f9e7fe918_0_2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4e8a5eb6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4e8a5eb6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4e8a5eb6a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4f4dad27ac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4f4dad27ac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4f4dad27ac_0_3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4dad27a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4dad27a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f4dad27ac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4f4dad27ac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f4dad27ac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g4f4dad27ac_0_4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4f9e7fe918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4f9e7fe918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4f9e7fe918_0_3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4f9e7fe918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4f9e7fe918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4f9e7fe918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4f9e7fe918_0_4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4f9e7fe918_0_4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g4f9e7fe918_0_4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4f9e7fe918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4f9e7fe918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4f9e7fe918_0_4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4f4dad27ac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4f4dad27ac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g4f4dad27ac_0_4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4f9e7fe918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4f9e7fe918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g4f9e7fe918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4f9e7fe918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4f9e7fe918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g4f9e7fe918_0_3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4f9e7fe918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4f9e7fe918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g4f9e7fe918_0_3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4f9e7fe918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4f9e7fe918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g4f9e7fe918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4dad27a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f4dad27a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f4dad27a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4dbec8cfd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4dbec8cfd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g4dbec8cfdf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4f4dad27a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4f4dad27a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g4f4dad27a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4f9e7fe918_0_5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4f9e7fe918_0_5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4f9e7fe918_0_5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4f9e7fe918_0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4f9e7fe918_0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g4f9e7fe918_0_5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4f4dad27a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4f4dad27a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g4f4dad27a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4f4dad27a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4f4dad27a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g4f4dad27a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4f4dad27ac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4f4dad27ac_0_5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g4f4dad27ac_0_5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4f9e7fe918_0_5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4f9e7fe918_0_5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g4f9e7fe918_0_5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4f9e7fe918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4f9e7fe918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4f9e7fe918_0_5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4f4dad27ac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4f4dad27ac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4f4dad27ac_0_5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f4dad27ac_0_10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f4dad27ac_0_10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4f4dad27ac_0_10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4f9e7fe918_0_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4f9e7fe918_0_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g4f9e7fe918_0_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4dbec8cfdf_0_8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4dbec8cfdf_0_8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4dbec8cfdf_0_8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4f4dad27a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4f4dad27a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g4f4dad27a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f4dad27ac_0_10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f4dad27ac_0_1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g4f4dad27ac_0_10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4f4dad27ac_0_4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4f4dad27ac_0_4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g4f4dad27ac_0_4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4f4dad27ac_0_5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4f4dad27ac_0_5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g4f4dad27ac_0_5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4edd553e9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4edd553e9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g4edd553e9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4f9e7fe918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4f9e7fe918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g4f9e7fe918_0_5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4f4dad27ac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4f4dad27ac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g4f4dad27ac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4f9e7fe918_0_6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4f9e7fe918_0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g4f9e7fe918_0_6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 !! DO NOT USE !! 1">
  <p:cSld name="!! DO NOT USE !!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7074568" y="-923330"/>
            <a:ext cx="5117432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This is an informational or resource slide. DELETE AFTERWARD!!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Table of Contents Option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Right">
  <p:cSld name="Welcome/Intro Pag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6294300" y="342900"/>
            <a:ext cx="5554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709650" y="979375"/>
            <a:ext cx="472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6709650" y="2509100"/>
            <a:ext cx="47241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/>
            </a:lvl1pPr>
            <a:lvl2pPr indent="-342900" lvl="1" marL="914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/>
            </a:lvl3pPr>
            <a:lvl4pPr indent="-330200" lvl="3" marL="1828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Left">
  <p:cSld name="Welcome/Intro Page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342900" y="342900"/>
            <a:ext cx="5554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2700" y="1140300"/>
            <a:ext cx="47649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722700" y="2669825"/>
            <a:ext cx="4764900" cy="295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Left">
  <p:cSld name="Text &amp; Image (Purple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0"/>
            <a:ext cx="40467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title"/>
          </p:nvPr>
        </p:nvSpPr>
        <p:spPr>
          <a:xfrm>
            <a:off x="544750" y="876425"/>
            <a:ext cx="29628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44750" y="2114525"/>
            <a:ext cx="29628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Left">
  <p:cSld name="Text &amp; Image (Purple)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40467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44750" y="876425"/>
            <a:ext cx="29628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44750" y="2114525"/>
            <a:ext cx="29628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Left">
  <p:cSld name="Text &amp; Image (Purple)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4046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544750" y="876425"/>
            <a:ext cx="29628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44750" y="2114525"/>
            <a:ext cx="29628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Left">
  <p:cSld name="Text &amp; Image (Purple)_3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4046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544750" y="876425"/>
            <a:ext cx="29628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44750" y="2114525"/>
            <a:ext cx="29628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Left">
  <p:cSld name="Text &amp; Image (Purple)_3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40467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544750" y="876425"/>
            <a:ext cx="29628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44750" y="2114525"/>
            <a:ext cx="2962800" cy="3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lue Slide">
  <p:cSld name="Quote Slide 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1245150" y="2509700"/>
            <a:ext cx="9701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245150" y="3352700"/>
            <a:ext cx="9701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Purple Slide">
  <p:cSld name="Quote Slide 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245150" y="1595300"/>
            <a:ext cx="9701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245150" y="2723750"/>
            <a:ext cx="9701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 !! DO NOT USE !! 2">
  <p:cSld name="!! DO NOT USE !! 4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7074568" y="-923330"/>
            <a:ext cx="5117432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This is an informational or resource slide. DELETE AFTERWARD!!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384884"/>
            <a:ext cx="12192000" cy="34731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Green Slide">
  <p:cSld name="Quote Slide 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245150" y="1595300"/>
            <a:ext cx="9701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245150" y="2723750"/>
            <a:ext cx="9701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Yellow Slide">
  <p:cSld name="Quote Slide 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1245150" y="1595300"/>
            <a:ext cx="9701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245150" y="2723750"/>
            <a:ext cx="9701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Red Slide">
  <p:cSld name="Quote Slide 1_1_1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245150" y="1595300"/>
            <a:ext cx="9701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245150" y="2723750"/>
            <a:ext cx="97017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Top Slide">
  <p:cSld name="Quote Slide 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0"/>
            <a:ext cx="12192000" cy="22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616050" y="507050"/>
            <a:ext cx="10959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057200" y="1043750"/>
            <a:ext cx="10077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Top Slide">
  <p:cSld name="Quote Slide 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12192000" cy="22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type="title"/>
          </p:nvPr>
        </p:nvSpPr>
        <p:spPr>
          <a:xfrm>
            <a:off x="616050" y="507050"/>
            <a:ext cx="10959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1057200" y="1043750"/>
            <a:ext cx="10077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Top Slide">
  <p:cSld name="Quote Slide 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0"/>
            <a:ext cx="12192000" cy="22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616050" y="507050"/>
            <a:ext cx="10959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057200" y="1043750"/>
            <a:ext cx="10077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Top Slide">
  <p:cSld name="Quote Slide 1_1_1_1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0" y="0"/>
            <a:ext cx="12192000" cy="22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type="title"/>
          </p:nvPr>
        </p:nvSpPr>
        <p:spPr>
          <a:xfrm>
            <a:off x="616050" y="507050"/>
            <a:ext cx="10959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057200" y="1043750"/>
            <a:ext cx="10077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Top Slide">
  <p:cSld name="Quote Slide 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0"/>
            <a:ext cx="12192000" cy="22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type="title"/>
          </p:nvPr>
        </p:nvSpPr>
        <p:spPr>
          <a:xfrm>
            <a:off x="616050" y="507050"/>
            <a:ext cx="109599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057200" y="1043750"/>
            <a:ext cx="10077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1pPr>
            <a:lvl2pPr indent="-342900" lvl="1" marL="914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ktop Layou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800875" y="1142350"/>
            <a:ext cx="4573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9749" y="682045"/>
            <a:ext cx="11655707" cy="583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800875" y="2207525"/>
            <a:ext cx="45735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rple Desktop Layout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0" y="349150"/>
            <a:ext cx="11849100" cy="616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63475" y="658600"/>
            <a:ext cx="11084150" cy="5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>
            <p:ph type="title"/>
          </p:nvPr>
        </p:nvSpPr>
        <p:spPr>
          <a:xfrm>
            <a:off x="6987475" y="1116475"/>
            <a:ext cx="4573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987475" y="2200525"/>
            <a:ext cx="45735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Option 1">
  <p:cSld name="Title Page (Option 1)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7806" l="0" r="0" t="7798"/>
          <a:stretch/>
        </p:blipFill>
        <p:spPr>
          <a:xfrm>
            <a:off x="0" y="0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0" y="2342950"/>
            <a:ext cx="7962900" cy="3810000"/>
          </a:xfrm>
          <a:prstGeom prst="rect">
            <a:avLst/>
          </a:prstGeom>
          <a:gradFill>
            <a:gsLst>
              <a:gs pos="0">
                <a:srgbClr val="666DE9">
                  <a:alpha val="92941"/>
                </a:srgbClr>
              </a:gs>
              <a:gs pos="100000">
                <a:srgbClr val="A085FF">
                  <a:alpha val="92941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2647940"/>
            <a:ext cx="3357816" cy="118077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59050" y="4057300"/>
            <a:ext cx="6692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59050" y="4667200"/>
            <a:ext cx="6692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Desktop Layout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0" y="349150"/>
            <a:ext cx="11849100" cy="616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63475" y="658600"/>
            <a:ext cx="11084150" cy="5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>
            <p:ph type="title"/>
          </p:nvPr>
        </p:nvSpPr>
        <p:spPr>
          <a:xfrm>
            <a:off x="6987475" y="1116475"/>
            <a:ext cx="4573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6987475" y="2200525"/>
            <a:ext cx="45735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/Thank You Slide">
  <p:cSld name="Contact Option 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2">
            <a:alphaModFix/>
          </a:blip>
          <a:srcRect b="7802" l="0" r="0" t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 amt="91000"/>
          </a:blip>
          <a:srcRect b="0" l="0" r="0" t="0"/>
          <a:stretch/>
        </p:blipFill>
        <p:spPr>
          <a:xfrm>
            <a:off x="344469" y="342900"/>
            <a:ext cx="11506199" cy="61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4286"/>
            <a:ext cx="342900" cy="34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1875" y="480375"/>
            <a:ext cx="4228251" cy="1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>
            <p:ph type="title"/>
          </p:nvPr>
        </p:nvSpPr>
        <p:spPr>
          <a:xfrm>
            <a:off x="1142925" y="2091425"/>
            <a:ext cx="99093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1271100" y="3989975"/>
            <a:ext cx="9649800" cy="227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indent="-342900" lvl="1" marL="9144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2pPr>
            <a:lvl3pPr indent="-342900" lvl="2" marL="1371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30200" lvl="3" marL="18288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  <a:defRPr b="1"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b="1">
                <a:solidFill>
                  <a:srgbClr val="FFFFFF"/>
                </a:solidFill>
              </a:defRPr>
            </a:lvl5pPr>
            <a:lvl6pPr indent="-342900" lvl="5" marL="27432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6pPr>
            <a:lvl7pPr indent="-342900" lvl="6" marL="32004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7pPr>
            <a:lvl8pPr indent="-342900" lvl="7" marL="3657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Option 2">
  <p:cSld name="Title Page (Option 2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11909" l="0" r="0" t="4631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0" y="4210050"/>
            <a:ext cx="12192000" cy="2647800"/>
          </a:xfrm>
          <a:prstGeom prst="rect">
            <a:avLst/>
          </a:prstGeom>
          <a:gradFill>
            <a:gsLst>
              <a:gs pos="0">
                <a:srgbClr val="666DE9">
                  <a:alpha val="92941"/>
                </a:srgbClr>
              </a:gs>
              <a:gs pos="100000">
                <a:srgbClr val="A085FF">
                  <a:alpha val="92941"/>
                </a:srgbClr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210040"/>
            <a:ext cx="3357816" cy="11807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559050" y="5390700"/>
            <a:ext cx="110424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59050" y="6000600"/>
            <a:ext cx="110424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Option 3">
  <p:cSld name="Product Title Page (Teal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-27100"/>
            <a:ext cx="12205800" cy="6883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A4F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370" y="-794315"/>
            <a:ext cx="12748008" cy="824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519" y="1580134"/>
            <a:ext cx="5456221" cy="345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7100"/>
            <a:ext cx="4228251" cy="1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342900" y="2475975"/>
            <a:ext cx="5962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342900" y="3086175"/>
            <a:ext cx="59625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342900" y="5035300"/>
            <a:ext cx="5962500" cy="1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b="0">
                <a:solidFill>
                  <a:srgbClr val="FFFFFF"/>
                </a:solidFill>
              </a:defRPr>
            </a:lvl1pPr>
            <a:lvl2pPr indent="-342900" lvl="1" marL="9144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2pPr>
            <a:lvl3pPr indent="-342900" lvl="2" marL="13716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b="0">
                <a:solidFill>
                  <a:srgbClr val="FFFFFF"/>
                </a:solidFill>
              </a:defRPr>
            </a:lvl3pPr>
            <a:lvl4pPr indent="-330200" lvl="3" marL="18288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>
                <a:solidFill>
                  <a:srgbClr val="FFFFFF"/>
                </a:solidFill>
              </a:defRPr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Page Option 4">
  <p:cSld name="Title Page (Internal Company)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13156" l="0" r="0" t="11751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66DE9">
                  <a:alpha val="85882"/>
                </a:srgbClr>
              </a:gs>
              <a:gs pos="99000">
                <a:srgbClr val="A085FF">
                  <a:alpha val="86666"/>
                </a:srgbClr>
              </a:gs>
              <a:gs pos="100000">
                <a:srgbClr val="A085FF">
                  <a:alpha val="86666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875" y="872300"/>
            <a:ext cx="4228251" cy="1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title"/>
          </p:nvPr>
        </p:nvSpPr>
        <p:spPr>
          <a:xfrm>
            <a:off x="1381200" y="2781000"/>
            <a:ext cx="9429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1381200" y="3391200"/>
            <a:ext cx="9429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Slide Centered">
  <p:cSld name="Table of Contents Option 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08850" y="661500"/>
            <a:ext cx="9774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08850" y="1575875"/>
            <a:ext cx="97743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/>
            </a:lvl1pPr>
            <a:lvl2pPr indent="-342900" lvl="1" marL="9144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/>
            </a:lvl3pPr>
            <a:lvl4pPr indent="-330200" lvl="3" marL="1828800" algn="ctr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algn="ct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ct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Slide Left">
  <p:cSld name="Table of Contents Option 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75200" y="683113"/>
            <a:ext cx="4533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775200" y="1902288"/>
            <a:ext cx="4533900" cy="4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/>
            </a:lvl1pPr>
            <a:lvl2pPr indent="-342900" lvl="1" marL="914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/>
            </a:lvl3pPr>
            <a:lvl4pPr indent="-330200" lvl="3" marL="18288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Slide Right">
  <p:cSld name="Table of Contents Option 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858775" y="683113"/>
            <a:ext cx="45339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858775" y="1902288"/>
            <a:ext cx="4533900" cy="4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r"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/>
            </a:lvl1pPr>
            <a:lvl2pPr indent="-342900" lvl="1" marL="9144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0"/>
            </a:lvl3pPr>
            <a:lvl4pPr indent="-330200" lvl="3" marL="1828800" rtl="0" algn="r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 algn="r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r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7616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2319341"/>
            <a:ext cx="105156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"/>
            <a:ext cx="342899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F26B43"/>
          </p15:clr>
        </p15:guide>
        <p15:guide id="2" orient="horz" pos="216">
          <p15:clr>
            <a:srgbClr val="F26B43"/>
          </p15:clr>
        </p15:guide>
        <p15:guide id="3" orient="horz" pos="4104">
          <p15:clr>
            <a:srgbClr val="F26B43"/>
          </p15:clr>
        </p15:guide>
        <p15:guide id="4" pos="74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4294967295" type="title"/>
          </p:nvPr>
        </p:nvSpPr>
        <p:spPr>
          <a:xfrm>
            <a:off x="342900" y="2109650"/>
            <a:ext cx="115062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social media data with Apache Spark using Python</a:t>
            </a:r>
            <a:endParaRPr/>
          </a:p>
        </p:txBody>
      </p:sp>
      <p:sp>
        <p:nvSpPr>
          <p:cNvPr id="201" name="Google Shape;201;p35"/>
          <p:cNvSpPr txBox="1"/>
          <p:nvPr>
            <p:ph idx="4294967295" type="body"/>
          </p:nvPr>
        </p:nvSpPr>
        <p:spPr>
          <a:xfrm>
            <a:off x="1245150" y="3009500"/>
            <a:ext cx="97017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2000"/>
              <a:t>David Vrba (Socialbakers)</a:t>
            </a:r>
            <a:endParaRPr b="0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2000"/>
              <a:t>22/2/2019</a:t>
            </a:r>
            <a:endParaRPr b="0"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02" name="Google Shape;202;p35"/>
          <p:cNvSpPr txBox="1"/>
          <p:nvPr/>
        </p:nvSpPr>
        <p:spPr>
          <a:xfrm>
            <a:off x="8603925" y="5950125"/>
            <a:ext cx="3245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/>
              <a:t>MLPrague Workshop</a:t>
            </a:r>
            <a:endParaRPr i="1" sz="1800"/>
          </a:p>
        </p:txBody>
      </p:sp>
      <p:sp>
        <p:nvSpPr>
          <p:cNvPr id="203" name="Google Shape;203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Machine learning with Spark is simple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Spark contains scalable version of algorithms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API of ML Pipelines is user-friendly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difficult parts are 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preprocessing the data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finding good features</a:t>
            </a:r>
            <a:endParaRPr sz="2200"/>
          </a:p>
        </p:txBody>
      </p:sp>
      <p:sp>
        <p:nvSpPr>
          <p:cNvPr id="281" name="Google Shape;281;p4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scope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3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LogisticRegression</a:t>
            </a:r>
            <a:endParaRPr/>
          </a:p>
        </p:txBody>
      </p:sp>
      <p:sp>
        <p:nvSpPr>
          <p:cNvPr id="1448" name="Google Shape;1448;p134"/>
          <p:cNvSpPr txBox="1"/>
          <p:nvPr/>
        </p:nvSpPr>
        <p:spPr>
          <a:xfrm>
            <a:off x="847200" y="1053125"/>
            <a:ext cx="10128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</a:t>
            </a:r>
            <a:r>
              <a:rPr lang="en-US" sz="2000"/>
              <a:t>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supervised learning algorithm used for binary classification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49" name="Google Shape;1449;p134"/>
          <p:cNvSpPr/>
          <p:nvPr/>
        </p:nvSpPr>
        <p:spPr>
          <a:xfrm>
            <a:off x="947850" y="3429125"/>
            <a:ext cx="10649425" cy="1825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lr</a:t>
            </a:r>
            <a:r>
              <a:rPr lang="en-US" sz="2000">
                <a:solidFill>
                  <a:schemeClr val="accent6"/>
                </a:solidFill>
              </a:rPr>
              <a:t> = LogisticRegression(featuresCol=’features’, labelCol=’label’)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lr.fit(train_data)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model.transform(test_data)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50" name="Google Shape;1450;p1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KMeans</a:t>
            </a:r>
            <a:endParaRPr/>
          </a:p>
        </p:txBody>
      </p:sp>
      <p:sp>
        <p:nvSpPr>
          <p:cNvPr id="1457" name="Google Shape;1457;p135"/>
          <p:cNvSpPr txBox="1"/>
          <p:nvPr/>
        </p:nvSpPr>
        <p:spPr>
          <a:xfrm>
            <a:off x="847200" y="1053125"/>
            <a:ext cx="10128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</a:t>
            </a:r>
            <a:r>
              <a:rPr lang="en-US" sz="2000"/>
              <a:t>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unsupervised learning algorithm used for data clustering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requires to set number of clusters k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58" name="Google Shape;1458;p135"/>
          <p:cNvSpPr/>
          <p:nvPr/>
        </p:nvSpPr>
        <p:spPr>
          <a:xfrm>
            <a:off x="947850" y="3429125"/>
            <a:ext cx="10649425" cy="1825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kmeans</a:t>
            </a:r>
            <a:r>
              <a:rPr lang="en-US" sz="2000">
                <a:solidFill>
                  <a:schemeClr val="accent6"/>
                </a:solidFill>
              </a:rPr>
              <a:t> = KMeans(featuresCol=’features’, k=4)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kmeans.fit(data)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59" name="Google Shape;1459;p1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LDA (Latent Dirichlet Allocation)</a:t>
            </a:r>
            <a:endParaRPr/>
          </a:p>
        </p:txBody>
      </p:sp>
      <p:sp>
        <p:nvSpPr>
          <p:cNvPr id="1466" name="Google Shape;1466;p136"/>
          <p:cNvSpPr txBox="1"/>
          <p:nvPr/>
        </p:nvSpPr>
        <p:spPr>
          <a:xfrm>
            <a:off x="847200" y="1053125"/>
            <a:ext cx="101283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unsupervised learning algorithm used for topic modelling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requires to set number of clusters k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assumes that each document is composed of multiple topics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each topic is characterized by some words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7" name="Google Shape;1467;p136"/>
          <p:cNvSpPr/>
          <p:nvPr/>
        </p:nvSpPr>
        <p:spPr>
          <a:xfrm>
            <a:off x="947850" y="4495925"/>
            <a:ext cx="10649425" cy="1825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lda</a:t>
            </a:r>
            <a:r>
              <a:rPr lang="en-US" sz="2000">
                <a:solidFill>
                  <a:schemeClr val="accent6"/>
                </a:solidFill>
              </a:rPr>
              <a:t> = LDA(featuresCol=’features’, k=4)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lda.fit(data)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68" name="Google Shape;1468;p1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3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1475" name="Google Shape;1475;p137"/>
          <p:cNvSpPr txBox="1"/>
          <p:nvPr/>
        </p:nvSpPr>
        <p:spPr>
          <a:xfrm>
            <a:off x="847200" y="1053125"/>
            <a:ext cx="10128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allows to chain transformers and estimators</a:t>
            </a:r>
            <a:endParaRPr sz="2000"/>
          </a:p>
        </p:txBody>
      </p:sp>
      <p:sp>
        <p:nvSpPr>
          <p:cNvPr id="1476" name="Google Shape;1476;p137"/>
          <p:cNvSpPr/>
          <p:nvPr/>
        </p:nvSpPr>
        <p:spPr>
          <a:xfrm>
            <a:off x="947850" y="1680125"/>
            <a:ext cx="10649425" cy="1666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tokenizer = Tokenizer(inputCol=’message’, outputCol=’words’)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stopWordsRemover = StopWordsRemover(inputCol=’words’, outputCol=’noStopWords’)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countVectorizer = CountVectorizer(inputCol=’noStopWords’, outputCol=’wordCounts’)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7" name="Google Shape;1477;p137"/>
          <p:cNvSpPr/>
          <p:nvPr/>
        </p:nvSpPr>
        <p:spPr>
          <a:xfrm>
            <a:off x="947850" y="3508925"/>
            <a:ext cx="4934425" cy="1558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df1 = tokenizer.transform(data)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df2 = stopwordsRemover.transform(df1)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vectorizerModel = countVectorizer.fit(df2)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8" name="Google Shape;1478;p1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3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</a:t>
            </a:r>
            <a:endParaRPr/>
          </a:p>
        </p:txBody>
      </p:sp>
      <p:sp>
        <p:nvSpPr>
          <p:cNvPr id="1485" name="Google Shape;1485;p138"/>
          <p:cNvSpPr txBox="1"/>
          <p:nvPr/>
        </p:nvSpPr>
        <p:spPr>
          <a:xfrm>
            <a:off x="847200" y="1053125"/>
            <a:ext cx="101283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allows to chain transformers and estimators</a:t>
            </a:r>
            <a:endParaRPr sz="2000"/>
          </a:p>
        </p:txBody>
      </p:sp>
      <p:sp>
        <p:nvSpPr>
          <p:cNvPr id="1486" name="Google Shape;1486;p138"/>
          <p:cNvSpPr/>
          <p:nvPr/>
        </p:nvSpPr>
        <p:spPr>
          <a:xfrm>
            <a:off x="947850" y="1680125"/>
            <a:ext cx="10649425" cy="1666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tokenizer = Tokenizer(inputCol=’message’, outputCol=’words’)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stopWordsRemover = StopWordsRemover(inputCol=’words’, outputCol=’noStopWords’)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countVectorizer = CountVectorizer(inputCol=’noStopWords’, outputCol=’wordCounts’)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87" name="Google Shape;1487;p138"/>
          <p:cNvSpPr/>
          <p:nvPr/>
        </p:nvSpPr>
        <p:spPr>
          <a:xfrm>
            <a:off x="947850" y="3508925"/>
            <a:ext cx="4934425" cy="15583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df1 = tokenizer.transform(data)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df2 = stopwordsRemover.transform(df1)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vectorizerModel = countVectorizer.fit(df2)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88" name="Google Shape;1488;p138"/>
          <p:cNvSpPr/>
          <p:nvPr/>
        </p:nvSpPr>
        <p:spPr>
          <a:xfrm>
            <a:off x="947850" y="5268950"/>
            <a:ext cx="10830625" cy="11699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Pipeline(stages=[tokenizer, stopWordsRemover, countVectorizer]).fit(data)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89" name="Google Shape;1489;p138"/>
          <p:cNvSpPr txBox="1"/>
          <p:nvPr/>
        </p:nvSpPr>
        <p:spPr>
          <a:xfrm>
            <a:off x="6342250" y="3614475"/>
            <a:ext cx="54363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are your transformers &amp; estimators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is one possible way to run it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 you can use Pipeline</a:t>
            </a:r>
            <a:endParaRPr sz="2000"/>
          </a:p>
        </p:txBody>
      </p:sp>
      <p:cxnSp>
        <p:nvCxnSpPr>
          <p:cNvPr id="1490" name="Google Shape;1490;p138"/>
          <p:cNvCxnSpPr>
            <a:endCxn id="1486" idx="2"/>
          </p:cNvCxnSpPr>
          <p:nvPr/>
        </p:nvCxnSpPr>
        <p:spPr>
          <a:xfrm rot="10800000">
            <a:off x="6272563" y="3346300"/>
            <a:ext cx="3207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138"/>
          <p:cNvCxnSpPr>
            <a:endCxn id="1487" idx="3"/>
          </p:cNvCxnSpPr>
          <p:nvPr/>
        </p:nvCxnSpPr>
        <p:spPr>
          <a:xfrm flipH="1">
            <a:off x="5882275" y="4231713"/>
            <a:ext cx="752700" cy="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138"/>
          <p:cNvCxnSpPr>
            <a:endCxn id="1488" idx="0"/>
          </p:cNvCxnSpPr>
          <p:nvPr/>
        </p:nvCxnSpPr>
        <p:spPr>
          <a:xfrm flipH="1">
            <a:off x="6363163" y="4580150"/>
            <a:ext cx="23010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3" name="Google Shape;1493;p1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3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Evaluator</a:t>
            </a:r>
            <a:endParaRPr/>
          </a:p>
        </p:txBody>
      </p:sp>
      <p:sp>
        <p:nvSpPr>
          <p:cNvPr id="1500" name="Google Shape;1500;p139"/>
          <p:cNvSpPr txBox="1"/>
          <p:nvPr/>
        </p:nvSpPr>
        <p:spPr>
          <a:xfrm>
            <a:off x="847200" y="1212700"/>
            <a:ext cx="101283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Allows you to evaluate your model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method evaluate()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BinaryClassificationEvaluator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RegressionEvaluator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MulticlassClassificationEvaluator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ClusteringEvaluator</a:t>
            </a:r>
            <a:endParaRPr sz="2000"/>
          </a:p>
        </p:txBody>
      </p:sp>
      <p:sp>
        <p:nvSpPr>
          <p:cNvPr id="1501" name="Google Shape;1501;p1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4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BinaryClassificationEvaluator</a:t>
            </a:r>
            <a:endParaRPr/>
          </a:p>
        </p:txBody>
      </p:sp>
      <p:sp>
        <p:nvSpPr>
          <p:cNvPr id="1508" name="Google Shape;1508;p140"/>
          <p:cNvSpPr txBox="1"/>
          <p:nvPr/>
        </p:nvSpPr>
        <p:spPr>
          <a:xfrm>
            <a:off x="847200" y="1220750"/>
            <a:ext cx="101283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method evaluate()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takes DataFrame with at least 2 columns: label, rowPrediction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metricName: areaUnderROC, areaUnderPR</a:t>
            </a:r>
            <a:endParaRPr sz="2000"/>
          </a:p>
        </p:txBody>
      </p:sp>
      <p:sp>
        <p:nvSpPr>
          <p:cNvPr id="1509" name="Google Shape;1509;p140"/>
          <p:cNvSpPr/>
          <p:nvPr/>
        </p:nvSpPr>
        <p:spPr>
          <a:xfrm>
            <a:off x="771300" y="2988550"/>
            <a:ext cx="10649425" cy="1241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pipeline = Pipeline(stages=[indexer, assembler, rf_cls])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pipeline.fit(data)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510" name="Google Shape;1510;p140"/>
          <p:cNvSpPr/>
          <p:nvPr/>
        </p:nvSpPr>
        <p:spPr>
          <a:xfrm>
            <a:off x="771300" y="4454600"/>
            <a:ext cx="10649425" cy="19527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evaluator = BinaryClassificationEvaluator(labelCol=’label’, metricName=’areaUnderROC’)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evaluator.evaluate(predictions)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511" name="Google Shape;1511;p1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4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518" name="Google Shape;1518;p141"/>
          <p:cNvSpPr txBox="1"/>
          <p:nvPr/>
        </p:nvSpPr>
        <p:spPr>
          <a:xfrm>
            <a:off x="847200" y="1357925"/>
            <a:ext cx="101283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Gridsearch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Allows you to train the model for all combinations of specified parameters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Selects the best model based on the evaluation metric</a:t>
            </a:r>
            <a:endParaRPr sz="2000"/>
          </a:p>
        </p:txBody>
      </p:sp>
      <p:sp>
        <p:nvSpPr>
          <p:cNvPr id="1519" name="Google Shape;1519;p1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4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1526" name="Google Shape;1526;p142"/>
          <p:cNvSpPr/>
          <p:nvPr/>
        </p:nvSpPr>
        <p:spPr>
          <a:xfrm>
            <a:off x="771300" y="2759950"/>
            <a:ext cx="10649425" cy="20245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paramGrid = ParamGridBuilder() \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	.addGrid(rf.maxDepth, [3, 5, 8]) \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	.addGrid(rf.numTrees, [50, 100, 150]) \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	.build()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527" name="Google Shape;1527;p142"/>
          <p:cNvSpPr/>
          <p:nvPr/>
        </p:nvSpPr>
        <p:spPr>
          <a:xfrm>
            <a:off x="404225" y="5165500"/>
            <a:ext cx="11444875" cy="1295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evaluator = BinaryClassificationEvaluator(labelCol=’label’, metricName=’areaUnderROC’)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model = CrossValidator(estimator=pipeline, evaluator=evaluator, estimatorParamMaps=paramGrid).fit(data)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best_model = model.bestModel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528" name="Google Shape;1528;p142"/>
          <p:cNvSpPr/>
          <p:nvPr/>
        </p:nvSpPr>
        <p:spPr>
          <a:xfrm>
            <a:off x="771300" y="1235950"/>
            <a:ext cx="10649425" cy="1384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rf = RandomForestClassifier(labelCol=’label’, featuresCol=’features’)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pipeline = Pipeline(stages[..., rf])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529" name="Google Shape;1529;p1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43"/>
          <p:cNvSpPr txBox="1"/>
          <p:nvPr>
            <p:ph idx="4294967295" type="title"/>
          </p:nvPr>
        </p:nvSpPr>
        <p:spPr>
          <a:xfrm>
            <a:off x="981750" y="1714500"/>
            <a:ext cx="102285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for hands-on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II</a:t>
            </a:r>
            <a:endParaRPr/>
          </a:p>
        </p:txBody>
      </p:sp>
      <p:sp>
        <p:nvSpPr>
          <p:cNvPr id="1536" name="Google Shape;1536;p1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7" name="Google Shape;1537;p143"/>
          <p:cNvSpPr txBox="1"/>
          <p:nvPr/>
        </p:nvSpPr>
        <p:spPr>
          <a:xfrm>
            <a:off x="670425" y="3984275"/>
            <a:ext cx="1073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https://mlprague2019.cloud.databricks.com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38" name="Google Shape;1538;p143"/>
          <p:cNvSpPr txBox="1"/>
          <p:nvPr/>
        </p:nvSpPr>
        <p:spPr>
          <a:xfrm>
            <a:off x="445150" y="5216525"/>
            <a:ext cx="11267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 don’t have access: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400"/>
              <a:t>mlprague2019@socialbakers.com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445150" y="1115125"/>
            <a:ext cx="112677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Today we will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n-US" sz="2200"/>
              <a:t>focus on the DataFrame API so you can preprocess your data well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see basic concepts of the Spark libraries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see how to analyze data and build ML prototypes in Spark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Today we will not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cover the mathematical theory behind ML algorithms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look for the best features to end up with the most accurate model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build production ready ML applications</a:t>
            </a:r>
            <a:endParaRPr sz="2200"/>
          </a:p>
        </p:txBody>
      </p:sp>
      <p:sp>
        <p:nvSpPr>
          <p:cNvPr id="289" name="Google Shape;289;p4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Workshop scope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5" name="Google Shape;1545;p144"/>
          <p:cNvSpPr txBox="1"/>
          <p:nvPr/>
        </p:nvSpPr>
        <p:spPr>
          <a:xfrm>
            <a:off x="780600" y="3729800"/>
            <a:ext cx="102312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Graph processing in Spark </a:t>
            </a:r>
            <a:r>
              <a:rPr lang="en-US" sz="1800"/>
              <a:t>(10 mins)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Demo in the notebook (if there is time, 10 mins)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6" name="Google Shape;1546;p144"/>
          <p:cNvSpPr txBox="1"/>
          <p:nvPr>
            <p:ph idx="4294967295" type="title"/>
          </p:nvPr>
        </p:nvSpPr>
        <p:spPr>
          <a:xfrm>
            <a:off x="709450" y="2109650"/>
            <a:ext cx="108642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data analysis with GraphFrames</a:t>
            </a:r>
            <a:endParaRPr/>
          </a:p>
        </p:txBody>
      </p:sp>
      <p:sp>
        <p:nvSpPr>
          <p:cNvPr id="1547" name="Google Shape;1547;p144"/>
          <p:cNvSpPr txBox="1"/>
          <p:nvPr/>
        </p:nvSpPr>
        <p:spPr>
          <a:xfrm>
            <a:off x="3442950" y="822400"/>
            <a:ext cx="4906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Part III</a:t>
            </a:r>
            <a:endParaRPr b="1" sz="30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45"/>
          <p:cNvSpPr txBox="1"/>
          <p:nvPr/>
        </p:nvSpPr>
        <p:spPr>
          <a:xfrm>
            <a:off x="445150" y="1812075"/>
            <a:ext cx="112677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GraphX – native library for graph processing – provides only RDD API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GraphFames – DataFrame based API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external library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calls GraphX under the hood</a:t>
            </a:r>
            <a:endParaRPr sz="2200"/>
          </a:p>
        </p:txBody>
      </p:sp>
      <p:sp>
        <p:nvSpPr>
          <p:cNvPr id="1554" name="Google Shape;1554;p145"/>
          <p:cNvSpPr txBox="1"/>
          <p:nvPr>
            <p:ph idx="4294967295" type="title"/>
          </p:nvPr>
        </p:nvSpPr>
        <p:spPr>
          <a:xfrm>
            <a:off x="981750" y="342900"/>
            <a:ext cx="10228500" cy="11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processing in Spark</a:t>
            </a:r>
            <a:endParaRPr/>
          </a:p>
        </p:txBody>
      </p:sp>
      <p:sp>
        <p:nvSpPr>
          <p:cNvPr id="1555" name="Google Shape;1555;p1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46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If data has a network or graph structure it may give you different perspective on the data</a:t>
            </a:r>
            <a:endParaRPr sz="2200"/>
          </a:p>
        </p:txBody>
      </p:sp>
      <p:sp>
        <p:nvSpPr>
          <p:cNvPr id="1562" name="Google Shape;1562;p14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graph processing?</a:t>
            </a:r>
            <a:endParaRPr/>
          </a:p>
        </p:txBody>
      </p:sp>
      <p:sp>
        <p:nvSpPr>
          <p:cNvPr id="1563" name="Google Shape;1563;p1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4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graph?</a:t>
            </a:r>
            <a:endParaRPr/>
          </a:p>
        </p:txBody>
      </p:sp>
      <p:sp>
        <p:nvSpPr>
          <p:cNvPr id="1570" name="Google Shape;1570;p147"/>
          <p:cNvSpPr/>
          <p:nvPr/>
        </p:nvSpPr>
        <p:spPr>
          <a:xfrm>
            <a:off x="5825725" y="415125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47"/>
          <p:cNvSpPr txBox="1"/>
          <p:nvPr/>
        </p:nvSpPr>
        <p:spPr>
          <a:xfrm>
            <a:off x="445150" y="1460625"/>
            <a:ext cx="112677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Structure composed of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Vertices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Edges</a:t>
            </a:r>
            <a:endParaRPr sz="2200"/>
          </a:p>
        </p:txBody>
      </p:sp>
      <p:sp>
        <p:nvSpPr>
          <p:cNvPr id="1572" name="Google Shape;1572;p147"/>
          <p:cNvSpPr/>
          <p:nvPr/>
        </p:nvSpPr>
        <p:spPr>
          <a:xfrm>
            <a:off x="7163725" y="183562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47"/>
          <p:cNvSpPr/>
          <p:nvPr/>
        </p:nvSpPr>
        <p:spPr>
          <a:xfrm>
            <a:off x="8779725" y="421327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4" name="Google Shape;1574;p147"/>
          <p:cNvCxnSpPr>
            <a:stCxn id="1570" idx="0"/>
            <a:endCxn id="1572" idx="3"/>
          </p:cNvCxnSpPr>
          <p:nvPr/>
        </p:nvCxnSpPr>
        <p:spPr>
          <a:xfrm flipH="1" rot="10800000">
            <a:off x="6494725" y="2977650"/>
            <a:ext cx="864900" cy="117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147"/>
          <p:cNvCxnSpPr>
            <a:stCxn id="1572" idx="5"/>
            <a:endCxn id="1573" idx="0"/>
          </p:cNvCxnSpPr>
          <p:nvPr/>
        </p:nvCxnSpPr>
        <p:spPr>
          <a:xfrm>
            <a:off x="8305779" y="2977679"/>
            <a:ext cx="1143000" cy="123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147"/>
          <p:cNvCxnSpPr>
            <a:stCxn id="1570" idx="6"/>
            <a:endCxn id="1573" idx="2"/>
          </p:cNvCxnSpPr>
          <p:nvPr/>
        </p:nvCxnSpPr>
        <p:spPr>
          <a:xfrm>
            <a:off x="7163725" y="4820250"/>
            <a:ext cx="1616100" cy="62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147"/>
          <p:cNvSpPr/>
          <p:nvPr/>
        </p:nvSpPr>
        <p:spPr>
          <a:xfrm>
            <a:off x="3069525" y="276000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8" name="Google Shape;1578;p147"/>
          <p:cNvCxnSpPr>
            <a:stCxn id="1577" idx="5"/>
            <a:endCxn id="1570" idx="2"/>
          </p:cNvCxnSpPr>
          <p:nvPr/>
        </p:nvCxnSpPr>
        <p:spPr>
          <a:xfrm>
            <a:off x="4211579" y="3902054"/>
            <a:ext cx="1614000" cy="91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9" name="Google Shape;1579;p14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48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For each page we have a list of users that interacted with this page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can model the data as a graph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Each page is a vertex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vertices are connected with edge if the pages were visited by the same user</a:t>
            </a:r>
            <a:endParaRPr sz="2200"/>
          </a:p>
        </p:txBody>
      </p:sp>
      <p:sp>
        <p:nvSpPr>
          <p:cNvPr id="1586" name="Google Shape;1586;p14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Affinities – user_pages data</a:t>
            </a:r>
            <a:endParaRPr/>
          </a:p>
        </p:txBody>
      </p:sp>
      <p:sp>
        <p:nvSpPr>
          <p:cNvPr id="1587" name="Google Shape;1587;p1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49"/>
          <p:cNvSpPr/>
          <p:nvPr/>
        </p:nvSpPr>
        <p:spPr>
          <a:xfrm>
            <a:off x="7349725" y="415125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94" name="Google Shape;1594;p149"/>
          <p:cNvSpPr txBox="1"/>
          <p:nvPr/>
        </p:nvSpPr>
        <p:spPr>
          <a:xfrm>
            <a:off x="445150" y="1045425"/>
            <a:ext cx="29142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user_id	page_id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c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c</a:t>
            </a:r>
            <a:endParaRPr sz="2200"/>
          </a:p>
        </p:txBody>
      </p:sp>
      <p:sp>
        <p:nvSpPr>
          <p:cNvPr id="1595" name="Google Shape;1595;p149"/>
          <p:cNvSpPr/>
          <p:nvPr/>
        </p:nvSpPr>
        <p:spPr>
          <a:xfrm>
            <a:off x="8687725" y="183562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b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96" name="Google Shape;1596;p149"/>
          <p:cNvSpPr/>
          <p:nvPr/>
        </p:nvSpPr>
        <p:spPr>
          <a:xfrm>
            <a:off x="10303725" y="421327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97" name="Google Shape;1597;p149"/>
          <p:cNvSpPr/>
          <p:nvPr/>
        </p:nvSpPr>
        <p:spPr>
          <a:xfrm>
            <a:off x="4593525" y="276000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98" name="Google Shape;1598;p1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50"/>
          <p:cNvSpPr/>
          <p:nvPr/>
        </p:nvSpPr>
        <p:spPr>
          <a:xfrm>
            <a:off x="7349725" y="415125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05" name="Google Shape;1605;p150"/>
          <p:cNvSpPr txBox="1"/>
          <p:nvPr/>
        </p:nvSpPr>
        <p:spPr>
          <a:xfrm>
            <a:off x="445150" y="1045425"/>
            <a:ext cx="29142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user_id	page_id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c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c</a:t>
            </a:r>
            <a:endParaRPr sz="2200"/>
          </a:p>
        </p:txBody>
      </p:sp>
      <p:sp>
        <p:nvSpPr>
          <p:cNvPr id="1606" name="Google Shape;1606;p150"/>
          <p:cNvSpPr/>
          <p:nvPr/>
        </p:nvSpPr>
        <p:spPr>
          <a:xfrm>
            <a:off x="8687725" y="183562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b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07" name="Google Shape;1607;p150"/>
          <p:cNvSpPr/>
          <p:nvPr/>
        </p:nvSpPr>
        <p:spPr>
          <a:xfrm>
            <a:off x="10303725" y="421327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08" name="Google Shape;1608;p150"/>
          <p:cNvSpPr/>
          <p:nvPr/>
        </p:nvSpPr>
        <p:spPr>
          <a:xfrm>
            <a:off x="4593525" y="276000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a</a:t>
            </a:r>
            <a:endParaRPr sz="2200">
              <a:solidFill>
                <a:schemeClr val="lt1"/>
              </a:solidFill>
            </a:endParaRPr>
          </a:p>
        </p:txBody>
      </p:sp>
      <p:cxnSp>
        <p:nvCxnSpPr>
          <p:cNvPr id="1609" name="Google Shape;1609;p150"/>
          <p:cNvCxnSpPr>
            <a:stCxn id="1608" idx="7"/>
            <a:endCxn id="1606" idx="2"/>
          </p:cNvCxnSpPr>
          <p:nvPr/>
        </p:nvCxnSpPr>
        <p:spPr>
          <a:xfrm flipH="1" rot="10800000">
            <a:off x="5735579" y="2504746"/>
            <a:ext cx="2952000" cy="451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15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51"/>
          <p:cNvSpPr/>
          <p:nvPr/>
        </p:nvSpPr>
        <p:spPr>
          <a:xfrm>
            <a:off x="7349725" y="415125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17" name="Google Shape;1617;p151"/>
          <p:cNvSpPr txBox="1"/>
          <p:nvPr/>
        </p:nvSpPr>
        <p:spPr>
          <a:xfrm>
            <a:off x="445150" y="1045425"/>
            <a:ext cx="29142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user_id	page_id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c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c</a:t>
            </a:r>
            <a:endParaRPr sz="2200"/>
          </a:p>
        </p:txBody>
      </p:sp>
      <p:sp>
        <p:nvSpPr>
          <p:cNvPr id="1618" name="Google Shape;1618;p151"/>
          <p:cNvSpPr/>
          <p:nvPr/>
        </p:nvSpPr>
        <p:spPr>
          <a:xfrm>
            <a:off x="8687725" y="183562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b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19" name="Google Shape;1619;p151"/>
          <p:cNvSpPr/>
          <p:nvPr/>
        </p:nvSpPr>
        <p:spPr>
          <a:xfrm>
            <a:off x="10303725" y="421327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20" name="Google Shape;1620;p151"/>
          <p:cNvSpPr/>
          <p:nvPr/>
        </p:nvSpPr>
        <p:spPr>
          <a:xfrm>
            <a:off x="4593525" y="276000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a</a:t>
            </a:r>
            <a:endParaRPr sz="2200">
              <a:solidFill>
                <a:schemeClr val="lt1"/>
              </a:solidFill>
            </a:endParaRPr>
          </a:p>
        </p:txBody>
      </p:sp>
      <p:cxnSp>
        <p:nvCxnSpPr>
          <p:cNvPr id="1621" name="Google Shape;1621;p151"/>
          <p:cNvCxnSpPr>
            <a:stCxn id="1620" idx="7"/>
            <a:endCxn id="1618" idx="2"/>
          </p:cNvCxnSpPr>
          <p:nvPr/>
        </p:nvCxnSpPr>
        <p:spPr>
          <a:xfrm flipH="1" rot="10800000">
            <a:off x="5735579" y="2504746"/>
            <a:ext cx="2952000" cy="451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2" name="Google Shape;1622;p151"/>
          <p:cNvCxnSpPr>
            <a:stCxn id="1618" idx="3"/>
            <a:endCxn id="1616" idx="0"/>
          </p:cNvCxnSpPr>
          <p:nvPr/>
        </p:nvCxnSpPr>
        <p:spPr>
          <a:xfrm flipH="1">
            <a:off x="8018771" y="2977679"/>
            <a:ext cx="864900" cy="117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151"/>
          <p:cNvCxnSpPr>
            <a:stCxn id="1618" idx="5"/>
            <a:endCxn id="1619" idx="0"/>
          </p:cNvCxnSpPr>
          <p:nvPr/>
        </p:nvCxnSpPr>
        <p:spPr>
          <a:xfrm>
            <a:off x="9829779" y="2977679"/>
            <a:ext cx="1143000" cy="123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151"/>
          <p:cNvCxnSpPr>
            <a:stCxn id="1616" idx="6"/>
            <a:endCxn id="1619" idx="2"/>
          </p:cNvCxnSpPr>
          <p:nvPr/>
        </p:nvCxnSpPr>
        <p:spPr>
          <a:xfrm>
            <a:off x="8687725" y="4820250"/>
            <a:ext cx="1616100" cy="62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1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52"/>
          <p:cNvSpPr/>
          <p:nvPr/>
        </p:nvSpPr>
        <p:spPr>
          <a:xfrm>
            <a:off x="7349725" y="415125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32" name="Google Shape;1632;p152"/>
          <p:cNvSpPr txBox="1"/>
          <p:nvPr/>
        </p:nvSpPr>
        <p:spPr>
          <a:xfrm>
            <a:off x="445150" y="1045425"/>
            <a:ext cx="29142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user_id	page_id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c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c</a:t>
            </a:r>
            <a:endParaRPr sz="2200"/>
          </a:p>
        </p:txBody>
      </p:sp>
      <p:sp>
        <p:nvSpPr>
          <p:cNvPr id="1633" name="Google Shape;1633;p152"/>
          <p:cNvSpPr/>
          <p:nvPr/>
        </p:nvSpPr>
        <p:spPr>
          <a:xfrm>
            <a:off x="8687725" y="183562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b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34" name="Google Shape;1634;p152"/>
          <p:cNvSpPr/>
          <p:nvPr/>
        </p:nvSpPr>
        <p:spPr>
          <a:xfrm>
            <a:off x="10303725" y="4213275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d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35" name="Google Shape;1635;p152"/>
          <p:cNvSpPr/>
          <p:nvPr/>
        </p:nvSpPr>
        <p:spPr>
          <a:xfrm>
            <a:off x="4593525" y="2760000"/>
            <a:ext cx="1338000" cy="133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a</a:t>
            </a:r>
            <a:endParaRPr sz="2200">
              <a:solidFill>
                <a:schemeClr val="lt1"/>
              </a:solidFill>
            </a:endParaRPr>
          </a:p>
        </p:txBody>
      </p:sp>
      <p:cxnSp>
        <p:nvCxnSpPr>
          <p:cNvPr id="1636" name="Google Shape;1636;p152"/>
          <p:cNvCxnSpPr>
            <a:stCxn id="1635" idx="7"/>
            <a:endCxn id="1633" idx="2"/>
          </p:cNvCxnSpPr>
          <p:nvPr/>
        </p:nvCxnSpPr>
        <p:spPr>
          <a:xfrm flipH="1" rot="10800000">
            <a:off x="5735579" y="2504746"/>
            <a:ext cx="2952000" cy="4512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152"/>
          <p:cNvCxnSpPr>
            <a:stCxn id="1633" idx="3"/>
            <a:endCxn id="1631" idx="0"/>
          </p:cNvCxnSpPr>
          <p:nvPr/>
        </p:nvCxnSpPr>
        <p:spPr>
          <a:xfrm flipH="1">
            <a:off x="8018771" y="2977679"/>
            <a:ext cx="864900" cy="1173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152"/>
          <p:cNvCxnSpPr>
            <a:stCxn id="1633" idx="5"/>
            <a:endCxn id="1634" idx="0"/>
          </p:cNvCxnSpPr>
          <p:nvPr/>
        </p:nvCxnSpPr>
        <p:spPr>
          <a:xfrm>
            <a:off x="9829779" y="2977679"/>
            <a:ext cx="1143000" cy="123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152"/>
          <p:cNvCxnSpPr>
            <a:stCxn id="1631" idx="6"/>
            <a:endCxn id="1634" idx="2"/>
          </p:cNvCxnSpPr>
          <p:nvPr/>
        </p:nvCxnSpPr>
        <p:spPr>
          <a:xfrm>
            <a:off x="8687725" y="4820250"/>
            <a:ext cx="1616100" cy="62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152"/>
          <p:cNvCxnSpPr>
            <a:stCxn id="1635" idx="5"/>
            <a:endCxn id="1631" idx="2"/>
          </p:cNvCxnSpPr>
          <p:nvPr/>
        </p:nvCxnSpPr>
        <p:spPr>
          <a:xfrm>
            <a:off x="5735579" y="3902054"/>
            <a:ext cx="1614000" cy="91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15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5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you find out from the graph?</a:t>
            </a:r>
            <a:endParaRPr/>
          </a:p>
        </p:txBody>
      </p:sp>
      <p:sp>
        <p:nvSpPr>
          <p:cNvPr id="1648" name="Google Shape;1648;p153"/>
          <p:cNvSpPr/>
          <p:nvPr/>
        </p:nvSpPr>
        <p:spPr>
          <a:xfrm>
            <a:off x="1254500" y="1881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53"/>
          <p:cNvSpPr/>
          <p:nvPr/>
        </p:nvSpPr>
        <p:spPr>
          <a:xfrm>
            <a:off x="1820875" y="16119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53"/>
          <p:cNvSpPr/>
          <p:nvPr/>
        </p:nvSpPr>
        <p:spPr>
          <a:xfrm>
            <a:off x="2625500" y="43600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53"/>
          <p:cNvSpPr/>
          <p:nvPr/>
        </p:nvSpPr>
        <p:spPr>
          <a:xfrm>
            <a:off x="766300" y="24853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53"/>
          <p:cNvSpPr/>
          <p:nvPr/>
        </p:nvSpPr>
        <p:spPr>
          <a:xfrm>
            <a:off x="1701325" y="278412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53"/>
          <p:cNvSpPr/>
          <p:nvPr/>
        </p:nvSpPr>
        <p:spPr>
          <a:xfrm>
            <a:off x="2625500" y="28196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53"/>
          <p:cNvSpPr/>
          <p:nvPr/>
        </p:nvSpPr>
        <p:spPr>
          <a:xfrm>
            <a:off x="981750" y="34284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53"/>
          <p:cNvSpPr/>
          <p:nvPr/>
        </p:nvSpPr>
        <p:spPr>
          <a:xfrm>
            <a:off x="2566163" y="21865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53"/>
          <p:cNvSpPr/>
          <p:nvPr/>
        </p:nvSpPr>
        <p:spPr>
          <a:xfrm>
            <a:off x="2016500" y="3533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53"/>
          <p:cNvSpPr/>
          <p:nvPr/>
        </p:nvSpPr>
        <p:spPr>
          <a:xfrm>
            <a:off x="3898150" y="38114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53"/>
          <p:cNvSpPr/>
          <p:nvPr/>
        </p:nvSpPr>
        <p:spPr>
          <a:xfrm>
            <a:off x="3115850" y="33240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9" name="Google Shape;1659;p153"/>
          <p:cNvCxnSpPr>
            <a:stCxn id="1652" idx="2"/>
            <a:endCxn id="1651" idx="5"/>
          </p:cNvCxnSpPr>
          <p:nvPr/>
        </p:nvCxnSpPr>
        <p:spPr>
          <a:xfrm rot="10800000">
            <a:off x="1111525" y="2842325"/>
            <a:ext cx="5898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153"/>
          <p:cNvCxnSpPr>
            <a:stCxn id="1652" idx="1"/>
            <a:endCxn id="1648" idx="4"/>
          </p:cNvCxnSpPr>
          <p:nvPr/>
        </p:nvCxnSpPr>
        <p:spPr>
          <a:xfrm rot="10800000">
            <a:off x="1456648" y="2299969"/>
            <a:ext cx="3039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153"/>
          <p:cNvCxnSpPr>
            <a:stCxn id="1652" idx="0"/>
            <a:endCxn id="1649" idx="4"/>
          </p:cNvCxnSpPr>
          <p:nvPr/>
        </p:nvCxnSpPr>
        <p:spPr>
          <a:xfrm flipH="1" rot="10800000">
            <a:off x="1903525" y="2030225"/>
            <a:ext cx="1197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153"/>
          <p:cNvCxnSpPr>
            <a:stCxn id="1652" idx="3"/>
            <a:endCxn id="1654" idx="7"/>
          </p:cNvCxnSpPr>
          <p:nvPr/>
        </p:nvCxnSpPr>
        <p:spPr>
          <a:xfrm flipH="1">
            <a:off x="1327048" y="3141081"/>
            <a:ext cx="433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3" name="Google Shape;1663;p153"/>
          <p:cNvCxnSpPr>
            <a:stCxn id="1654" idx="6"/>
            <a:endCxn id="1656" idx="2"/>
          </p:cNvCxnSpPr>
          <p:nvPr/>
        </p:nvCxnSpPr>
        <p:spPr>
          <a:xfrm>
            <a:off x="1386150" y="36375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153"/>
          <p:cNvCxnSpPr>
            <a:stCxn id="1656" idx="1"/>
            <a:endCxn id="1652" idx="4"/>
          </p:cNvCxnSpPr>
          <p:nvPr/>
        </p:nvCxnSpPr>
        <p:spPr>
          <a:xfrm rot="10800000">
            <a:off x="1903523" y="3202219"/>
            <a:ext cx="1722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153"/>
          <p:cNvCxnSpPr>
            <a:stCxn id="1652" idx="6"/>
            <a:endCxn id="1653" idx="3"/>
          </p:cNvCxnSpPr>
          <p:nvPr/>
        </p:nvCxnSpPr>
        <p:spPr>
          <a:xfrm>
            <a:off x="2105725" y="2993225"/>
            <a:ext cx="5790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153"/>
          <p:cNvCxnSpPr>
            <a:stCxn id="1652" idx="7"/>
            <a:endCxn id="1655" idx="3"/>
          </p:cNvCxnSpPr>
          <p:nvPr/>
        </p:nvCxnSpPr>
        <p:spPr>
          <a:xfrm flipH="1" rot="10800000">
            <a:off x="2046502" y="2543569"/>
            <a:ext cx="579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153"/>
          <p:cNvCxnSpPr>
            <a:stCxn id="1656" idx="5"/>
            <a:endCxn id="1650" idx="2"/>
          </p:cNvCxnSpPr>
          <p:nvPr/>
        </p:nvCxnSpPr>
        <p:spPr>
          <a:xfrm>
            <a:off x="2361677" y="3890031"/>
            <a:ext cx="2637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153"/>
          <p:cNvCxnSpPr>
            <a:stCxn id="1657" idx="3"/>
            <a:endCxn id="1650" idx="6"/>
          </p:cNvCxnSpPr>
          <p:nvPr/>
        </p:nvCxnSpPr>
        <p:spPr>
          <a:xfrm flipH="1">
            <a:off x="3029773" y="4168406"/>
            <a:ext cx="9276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153"/>
          <p:cNvCxnSpPr>
            <a:stCxn id="1650" idx="0"/>
            <a:endCxn id="1658" idx="3"/>
          </p:cNvCxnSpPr>
          <p:nvPr/>
        </p:nvCxnSpPr>
        <p:spPr>
          <a:xfrm flipH="1" rot="10800000">
            <a:off x="2827700" y="3681100"/>
            <a:ext cx="347400" cy="6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153"/>
          <p:cNvCxnSpPr>
            <a:stCxn id="1654" idx="0"/>
            <a:endCxn id="1648" idx="4"/>
          </p:cNvCxnSpPr>
          <p:nvPr/>
        </p:nvCxnSpPr>
        <p:spPr>
          <a:xfrm flipH="1" rot="10800000">
            <a:off x="1183950" y="2299850"/>
            <a:ext cx="2727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153"/>
          <p:cNvCxnSpPr>
            <a:stCxn id="1651" idx="7"/>
            <a:endCxn id="1648" idx="3"/>
          </p:cNvCxnSpPr>
          <p:nvPr/>
        </p:nvCxnSpPr>
        <p:spPr>
          <a:xfrm flipH="1" rot="10800000">
            <a:off x="1111477" y="2238819"/>
            <a:ext cx="202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153"/>
          <p:cNvCxnSpPr>
            <a:stCxn id="1651" idx="4"/>
            <a:endCxn id="1654" idx="1"/>
          </p:cNvCxnSpPr>
          <p:nvPr/>
        </p:nvCxnSpPr>
        <p:spPr>
          <a:xfrm>
            <a:off x="968500" y="29035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153"/>
          <p:cNvCxnSpPr>
            <a:stCxn id="1648" idx="5"/>
            <a:endCxn id="1655" idx="2"/>
          </p:cNvCxnSpPr>
          <p:nvPr/>
        </p:nvCxnSpPr>
        <p:spPr>
          <a:xfrm>
            <a:off x="1599677" y="2238731"/>
            <a:ext cx="9666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153"/>
          <p:cNvCxnSpPr>
            <a:stCxn id="1649" idx="6"/>
            <a:endCxn id="1655" idx="0"/>
          </p:cNvCxnSpPr>
          <p:nvPr/>
        </p:nvCxnSpPr>
        <p:spPr>
          <a:xfrm>
            <a:off x="2225275" y="18210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153"/>
          <p:cNvCxnSpPr>
            <a:stCxn id="1651" idx="6"/>
            <a:endCxn id="1655" idx="2"/>
          </p:cNvCxnSpPr>
          <p:nvPr/>
        </p:nvCxnSpPr>
        <p:spPr>
          <a:xfrm flipH="1" rot="10800000">
            <a:off x="1170700" y="2395675"/>
            <a:ext cx="13956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53"/>
          <p:cNvSpPr/>
          <p:nvPr/>
        </p:nvSpPr>
        <p:spPr>
          <a:xfrm>
            <a:off x="5079700" y="1866638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53"/>
          <p:cNvSpPr/>
          <p:nvPr/>
        </p:nvSpPr>
        <p:spPr>
          <a:xfrm>
            <a:off x="5859475" y="17643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53"/>
          <p:cNvSpPr/>
          <p:nvPr/>
        </p:nvSpPr>
        <p:spPr>
          <a:xfrm>
            <a:off x="4804900" y="2637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53"/>
          <p:cNvSpPr/>
          <p:nvPr/>
        </p:nvSpPr>
        <p:spPr>
          <a:xfrm>
            <a:off x="5739925" y="293652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53"/>
          <p:cNvSpPr/>
          <p:nvPr/>
        </p:nvSpPr>
        <p:spPr>
          <a:xfrm>
            <a:off x="6664100" y="2972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53"/>
          <p:cNvSpPr/>
          <p:nvPr/>
        </p:nvSpPr>
        <p:spPr>
          <a:xfrm>
            <a:off x="5020350" y="35808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53"/>
          <p:cNvSpPr/>
          <p:nvPr/>
        </p:nvSpPr>
        <p:spPr>
          <a:xfrm>
            <a:off x="6604763" y="23389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53"/>
          <p:cNvSpPr/>
          <p:nvPr/>
        </p:nvSpPr>
        <p:spPr>
          <a:xfrm>
            <a:off x="6055100" y="36854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4" name="Google Shape;1684;p153"/>
          <p:cNvCxnSpPr>
            <a:stCxn id="1679" idx="2"/>
            <a:endCxn id="1678" idx="5"/>
          </p:cNvCxnSpPr>
          <p:nvPr/>
        </p:nvCxnSpPr>
        <p:spPr>
          <a:xfrm rot="10800000">
            <a:off x="5150125" y="2994725"/>
            <a:ext cx="5898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153"/>
          <p:cNvCxnSpPr>
            <a:stCxn id="1679" idx="1"/>
            <a:endCxn id="1676" idx="4"/>
          </p:cNvCxnSpPr>
          <p:nvPr/>
        </p:nvCxnSpPr>
        <p:spPr>
          <a:xfrm rot="10800000">
            <a:off x="5281948" y="2284969"/>
            <a:ext cx="5172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153"/>
          <p:cNvCxnSpPr>
            <a:stCxn id="1679" idx="0"/>
            <a:endCxn id="1677" idx="4"/>
          </p:cNvCxnSpPr>
          <p:nvPr/>
        </p:nvCxnSpPr>
        <p:spPr>
          <a:xfrm flipH="1" rot="10800000">
            <a:off x="5942125" y="2182625"/>
            <a:ext cx="1197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7" name="Google Shape;1687;p153"/>
          <p:cNvCxnSpPr>
            <a:stCxn id="1679" idx="3"/>
            <a:endCxn id="1681" idx="7"/>
          </p:cNvCxnSpPr>
          <p:nvPr/>
        </p:nvCxnSpPr>
        <p:spPr>
          <a:xfrm flipH="1">
            <a:off x="5365648" y="3293481"/>
            <a:ext cx="433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153"/>
          <p:cNvCxnSpPr>
            <a:stCxn id="1681" idx="6"/>
            <a:endCxn id="1683" idx="2"/>
          </p:cNvCxnSpPr>
          <p:nvPr/>
        </p:nvCxnSpPr>
        <p:spPr>
          <a:xfrm>
            <a:off x="5424750" y="37899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153"/>
          <p:cNvCxnSpPr>
            <a:stCxn id="1683" idx="1"/>
            <a:endCxn id="1679" idx="4"/>
          </p:cNvCxnSpPr>
          <p:nvPr/>
        </p:nvCxnSpPr>
        <p:spPr>
          <a:xfrm rot="10800000">
            <a:off x="5942123" y="3354619"/>
            <a:ext cx="1722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153"/>
          <p:cNvCxnSpPr>
            <a:stCxn id="1679" idx="6"/>
            <a:endCxn id="1680" idx="3"/>
          </p:cNvCxnSpPr>
          <p:nvPr/>
        </p:nvCxnSpPr>
        <p:spPr>
          <a:xfrm>
            <a:off x="6144325" y="3145625"/>
            <a:ext cx="5790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153"/>
          <p:cNvCxnSpPr>
            <a:stCxn id="1679" idx="7"/>
            <a:endCxn id="1682" idx="3"/>
          </p:cNvCxnSpPr>
          <p:nvPr/>
        </p:nvCxnSpPr>
        <p:spPr>
          <a:xfrm flipH="1" rot="10800000">
            <a:off x="6085102" y="2695969"/>
            <a:ext cx="579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153"/>
          <p:cNvCxnSpPr>
            <a:stCxn id="1678" idx="7"/>
            <a:endCxn id="1676" idx="3"/>
          </p:cNvCxnSpPr>
          <p:nvPr/>
        </p:nvCxnSpPr>
        <p:spPr>
          <a:xfrm rot="10800000">
            <a:off x="5138977" y="2223519"/>
            <a:ext cx="111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153"/>
          <p:cNvCxnSpPr>
            <a:stCxn id="1678" idx="4"/>
            <a:endCxn id="1681" idx="1"/>
          </p:cNvCxnSpPr>
          <p:nvPr/>
        </p:nvCxnSpPr>
        <p:spPr>
          <a:xfrm>
            <a:off x="5007100" y="30559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153"/>
          <p:cNvCxnSpPr>
            <a:stCxn id="1677" idx="6"/>
            <a:endCxn id="1682" idx="0"/>
          </p:cNvCxnSpPr>
          <p:nvPr/>
        </p:nvCxnSpPr>
        <p:spPr>
          <a:xfrm>
            <a:off x="6263875" y="19734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153"/>
          <p:cNvCxnSpPr>
            <a:stCxn id="1657" idx="6"/>
            <a:endCxn id="1681" idx="2"/>
          </p:cNvCxnSpPr>
          <p:nvPr/>
        </p:nvCxnSpPr>
        <p:spPr>
          <a:xfrm flipH="1" rot="10800000">
            <a:off x="4302550" y="3789850"/>
            <a:ext cx="7179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153"/>
          <p:cNvCxnSpPr>
            <a:stCxn id="1657" idx="7"/>
            <a:endCxn id="1678" idx="3"/>
          </p:cNvCxnSpPr>
          <p:nvPr/>
        </p:nvCxnSpPr>
        <p:spPr>
          <a:xfrm flipH="1" rot="10800000">
            <a:off x="4243327" y="2994594"/>
            <a:ext cx="620700" cy="8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153"/>
          <p:cNvCxnSpPr>
            <a:stCxn id="1658" idx="5"/>
            <a:endCxn id="1657" idx="1"/>
          </p:cNvCxnSpPr>
          <p:nvPr/>
        </p:nvCxnSpPr>
        <p:spPr>
          <a:xfrm>
            <a:off x="3461027" y="3681006"/>
            <a:ext cx="4962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8" name="Google Shape;1698;p153"/>
          <p:cNvSpPr/>
          <p:nvPr/>
        </p:nvSpPr>
        <p:spPr>
          <a:xfrm>
            <a:off x="7198100" y="39391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53"/>
          <p:cNvSpPr/>
          <p:nvPr/>
        </p:nvSpPr>
        <p:spPr>
          <a:xfrm>
            <a:off x="7764475" y="36693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53"/>
          <p:cNvSpPr/>
          <p:nvPr/>
        </p:nvSpPr>
        <p:spPr>
          <a:xfrm>
            <a:off x="6709900" y="4542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53"/>
          <p:cNvSpPr/>
          <p:nvPr/>
        </p:nvSpPr>
        <p:spPr>
          <a:xfrm>
            <a:off x="8569100" y="4877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53"/>
          <p:cNvSpPr/>
          <p:nvPr/>
        </p:nvSpPr>
        <p:spPr>
          <a:xfrm>
            <a:off x="6925350" y="54858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53"/>
          <p:cNvSpPr/>
          <p:nvPr/>
        </p:nvSpPr>
        <p:spPr>
          <a:xfrm>
            <a:off x="8509763" y="42439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53"/>
          <p:cNvSpPr/>
          <p:nvPr/>
        </p:nvSpPr>
        <p:spPr>
          <a:xfrm>
            <a:off x="7960100" y="55904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5" name="Google Shape;1705;p153"/>
          <p:cNvCxnSpPr>
            <a:stCxn id="1702" idx="6"/>
            <a:endCxn id="1704" idx="2"/>
          </p:cNvCxnSpPr>
          <p:nvPr/>
        </p:nvCxnSpPr>
        <p:spPr>
          <a:xfrm>
            <a:off x="7329750" y="56949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153"/>
          <p:cNvCxnSpPr>
            <a:stCxn id="1700" idx="7"/>
            <a:endCxn id="1698" idx="3"/>
          </p:cNvCxnSpPr>
          <p:nvPr/>
        </p:nvCxnSpPr>
        <p:spPr>
          <a:xfrm flipH="1" rot="10800000">
            <a:off x="7055077" y="4296219"/>
            <a:ext cx="202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153"/>
          <p:cNvCxnSpPr>
            <a:stCxn id="1700" idx="4"/>
            <a:endCxn id="1702" idx="1"/>
          </p:cNvCxnSpPr>
          <p:nvPr/>
        </p:nvCxnSpPr>
        <p:spPr>
          <a:xfrm>
            <a:off x="6912100" y="49609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153"/>
          <p:cNvCxnSpPr>
            <a:stCxn id="1699" idx="6"/>
            <a:endCxn id="1703" idx="0"/>
          </p:cNvCxnSpPr>
          <p:nvPr/>
        </p:nvCxnSpPr>
        <p:spPr>
          <a:xfrm>
            <a:off x="8168875" y="38784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153"/>
          <p:cNvCxnSpPr>
            <a:stCxn id="1683" idx="5"/>
            <a:endCxn id="1700" idx="1"/>
          </p:cNvCxnSpPr>
          <p:nvPr/>
        </p:nvCxnSpPr>
        <p:spPr>
          <a:xfrm>
            <a:off x="6400277" y="4042431"/>
            <a:ext cx="368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153"/>
          <p:cNvCxnSpPr>
            <a:stCxn id="1680" idx="5"/>
            <a:endCxn id="1698" idx="0"/>
          </p:cNvCxnSpPr>
          <p:nvPr/>
        </p:nvCxnSpPr>
        <p:spPr>
          <a:xfrm>
            <a:off x="7009277" y="3329031"/>
            <a:ext cx="3909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153"/>
          <p:cNvCxnSpPr>
            <a:stCxn id="1676" idx="6"/>
            <a:endCxn id="1677" idx="3"/>
          </p:cNvCxnSpPr>
          <p:nvPr/>
        </p:nvCxnSpPr>
        <p:spPr>
          <a:xfrm>
            <a:off x="5484100" y="2075738"/>
            <a:ext cx="4347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153"/>
          <p:cNvCxnSpPr>
            <a:stCxn id="1702" idx="7"/>
            <a:endCxn id="1698" idx="5"/>
          </p:cNvCxnSpPr>
          <p:nvPr/>
        </p:nvCxnSpPr>
        <p:spPr>
          <a:xfrm flipH="1" rot="10800000">
            <a:off x="7270527" y="4296094"/>
            <a:ext cx="272700" cy="12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3" name="Google Shape;1713;p153"/>
          <p:cNvCxnSpPr>
            <a:stCxn id="1702" idx="7"/>
            <a:endCxn id="1703" idx="3"/>
          </p:cNvCxnSpPr>
          <p:nvPr/>
        </p:nvCxnSpPr>
        <p:spPr>
          <a:xfrm flipH="1" rot="10800000">
            <a:off x="7270527" y="4600894"/>
            <a:ext cx="1298400" cy="9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153"/>
          <p:cNvCxnSpPr>
            <a:stCxn id="1702" idx="7"/>
            <a:endCxn id="1699" idx="4"/>
          </p:cNvCxnSpPr>
          <p:nvPr/>
        </p:nvCxnSpPr>
        <p:spPr>
          <a:xfrm flipH="1" rot="10800000">
            <a:off x="7270527" y="4087594"/>
            <a:ext cx="696000" cy="14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153"/>
          <p:cNvCxnSpPr>
            <a:stCxn id="1702" idx="7"/>
            <a:endCxn id="1701" idx="3"/>
          </p:cNvCxnSpPr>
          <p:nvPr/>
        </p:nvCxnSpPr>
        <p:spPr>
          <a:xfrm flipH="1" rot="10800000">
            <a:off x="7270527" y="5233894"/>
            <a:ext cx="13578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153"/>
          <p:cNvCxnSpPr>
            <a:stCxn id="1700" idx="6"/>
            <a:endCxn id="1701" idx="2"/>
          </p:cNvCxnSpPr>
          <p:nvPr/>
        </p:nvCxnSpPr>
        <p:spPr>
          <a:xfrm>
            <a:off x="7114300" y="4751875"/>
            <a:ext cx="14547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153"/>
          <p:cNvCxnSpPr>
            <a:stCxn id="1700" idx="6"/>
            <a:endCxn id="1703" idx="2"/>
          </p:cNvCxnSpPr>
          <p:nvPr/>
        </p:nvCxnSpPr>
        <p:spPr>
          <a:xfrm flipH="1" rot="10800000">
            <a:off x="7114300" y="4453075"/>
            <a:ext cx="13956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153"/>
          <p:cNvCxnSpPr>
            <a:stCxn id="1699" idx="5"/>
            <a:endCxn id="1704" idx="0"/>
          </p:cNvCxnSpPr>
          <p:nvPr/>
        </p:nvCxnSpPr>
        <p:spPr>
          <a:xfrm>
            <a:off x="8109652" y="4026319"/>
            <a:ext cx="52500" cy="1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9" name="Google Shape;1719;p153"/>
          <p:cNvCxnSpPr>
            <a:stCxn id="1699" idx="5"/>
            <a:endCxn id="1701" idx="1"/>
          </p:cNvCxnSpPr>
          <p:nvPr/>
        </p:nvCxnSpPr>
        <p:spPr>
          <a:xfrm>
            <a:off x="8109652" y="4026319"/>
            <a:ext cx="5187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0" name="Google Shape;1720;p153"/>
          <p:cNvCxnSpPr>
            <a:endCxn id="1699" idx="2"/>
          </p:cNvCxnSpPr>
          <p:nvPr/>
        </p:nvCxnSpPr>
        <p:spPr>
          <a:xfrm flipH="1" rot="10800000">
            <a:off x="7543375" y="3878463"/>
            <a:ext cx="2211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1" name="Google Shape;1721;p153"/>
          <p:cNvSpPr/>
          <p:nvPr/>
        </p:nvSpPr>
        <p:spPr>
          <a:xfrm>
            <a:off x="4271500" y="17995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2" name="Google Shape;1722;p153"/>
          <p:cNvCxnSpPr>
            <a:stCxn id="1721" idx="5"/>
            <a:endCxn id="1679" idx="1"/>
          </p:cNvCxnSpPr>
          <p:nvPr/>
        </p:nvCxnSpPr>
        <p:spPr>
          <a:xfrm>
            <a:off x="4616677" y="2156531"/>
            <a:ext cx="1182600" cy="8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153"/>
          <p:cNvSpPr/>
          <p:nvPr/>
        </p:nvSpPr>
        <p:spPr>
          <a:xfrm>
            <a:off x="3692300" y="53506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53"/>
          <p:cNvSpPr/>
          <p:nvPr/>
        </p:nvSpPr>
        <p:spPr>
          <a:xfrm>
            <a:off x="4987700" y="54268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5" name="Google Shape;1725;p153"/>
          <p:cNvCxnSpPr>
            <a:stCxn id="1723" idx="6"/>
            <a:endCxn id="1724" idx="2"/>
          </p:cNvCxnSpPr>
          <p:nvPr/>
        </p:nvCxnSpPr>
        <p:spPr>
          <a:xfrm>
            <a:off x="4096700" y="5559700"/>
            <a:ext cx="8910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15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idx="4294967295" type="title"/>
          </p:nvPr>
        </p:nvSpPr>
        <p:spPr>
          <a:xfrm>
            <a:off x="709450" y="2109650"/>
            <a:ext cx="108642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</a:t>
            </a:r>
            <a:r>
              <a:rPr lang="en-US"/>
              <a:t> data analysis with DataFrame API</a:t>
            </a: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3442950" y="822400"/>
            <a:ext cx="4906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Part I</a:t>
            </a:r>
            <a:endParaRPr b="1" sz="3000"/>
          </a:p>
        </p:txBody>
      </p:sp>
      <p:sp>
        <p:nvSpPr>
          <p:cNvPr id="298" name="Google Shape;298;p46"/>
          <p:cNvSpPr txBox="1"/>
          <p:nvPr/>
        </p:nvSpPr>
        <p:spPr>
          <a:xfrm>
            <a:off x="794525" y="3624150"/>
            <a:ext cx="105378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Introduction to Spark and DataFrame API (30 mins)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Introduction to Spark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Show the API of DataFrames to write complex analytical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/>
              <a:t>Lab 1 (45 mins)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Introduce Databricks platform (10 mins)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Explain the influencers dataset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Run analytical queries on influencers 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Explain the solution</a:t>
            </a:r>
            <a:endParaRPr sz="1800"/>
          </a:p>
        </p:txBody>
      </p:sp>
      <p:sp>
        <p:nvSpPr>
          <p:cNvPr id="299" name="Google Shape;299;p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5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you find out from the graph?</a:t>
            </a:r>
            <a:endParaRPr/>
          </a:p>
        </p:txBody>
      </p:sp>
      <p:sp>
        <p:nvSpPr>
          <p:cNvPr id="1733" name="Google Shape;1733;p154"/>
          <p:cNvSpPr/>
          <p:nvPr/>
        </p:nvSpPr>
        <p:spPr>
          <a:xfrm>
            <a:off x="1254500" y="1881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154"/>
          <p:cNvSpPr/>
          <p:nvPr/>
        </p:nvSpPr>
        <p:spPr>
          <a:xfrm>
            <a:off x="1820875" y="16119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154"/>
          <p:cNvSpPr/>
          <p:nvPr/>
        </p:nvSpPr>
        <p:spPr>
          <a:xfrm>
            <a:off x="2625500" y="43600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154"/>
          <p:cNvSpPr/>
          <p:nvPr/>
        </p:nvSpPr>
        <p:spPr>
          <a:xfrm>
            <a:off x="766300" y="24853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54"/>
          <p:cNvSpPr/>
          <p:nvPr/>
        </p:nvSpPr>
        <p:spPr>
          <a:xfrm>
            <a:off x="1701325" y="278412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54"/>
          <p:cNvSpPr/>
          <p:nvPr/>
        </p:nvSpPr>
        <p:spPr>
          <a:xfrm>
            <a:off x="2625500" y="28196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154"/>
          <p:cNvSpPr/>
          <p:nvPr/>
        </p:nvSpPr>
        <p:spPr>
          <a:xfrm>
            <a:off x="981750" y="34284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154"/>
          <p:cNvSpPr/>
          <p:nvPr/>
        </p:nvSpPr>
        <p:spPr>
          <a:xfrm>
            <a:off x="2566163" y="21865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54"/>
          <p:cNvSpPr/>
          <p:nvPr/>
        </p:nvSpPr>
        <p:spPr>
          <a:xfrm>
            <a:off x="2016500" y="3533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54"/>
          <p:cNvSpPr/>
          <p:nvPr/>
        </p:nvSpPr>
        <p:spPr>
          <a:xfrm>
            <a:off x="3898150" y="38114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54"/>
          <p:cNvSpPr/>
          <p:nvPr/>
        </p:nvSpPr>
        <p:spPr>
          <a:xfrm>
            <a:off x="3115850" y="33240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4" name="Google Shape;1744;p154"/>
          <p:cNvCxnSpPr>
            <a:stCxn id="1737" idx="2"/>
            <a:endCxn id="1736" idx="5"/>
          </p:cNvCxnSpPr>
          <p:nvPr/>
        </p:nvCxnSpPr>
        <p:spPr>
          <a:xfrm rot="10800000">
            <a:off x="1111525" y="2842325"/>
            <a:ext cx="5898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5" name="Google Shape;1745;p154"/>
          <p:cNvCxnSpPr>
            <a:stCxn id="1737" idx="1"/>
            <a:endCxn id="1733" idx="4"/>
          </p:cNvCxnSpPr>
          <p:nvPr/>
        </p:nvCxnSpPr>
        <p:spPr>
          <a:xfrm rot="10800000">
            <a:off x="1456648" y="2299969"/>
            <a:ext cx="3039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154"/>
          <p:cNvCxnSpPr>
            <a:stCxn id="1737" idx="0"/>
            <a:endCxn id="1734" idx="4"/>
          </p:cNvCxnSpPr>
          <p:nvPr/>
        </p:nvCxnSpPr>
        <p:spPr>
          <a:xfrm flipH="1" rot="10800000">
            <a:off x="1903525" y="2030225"/>
            <a:ext cx="1197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154"/>
          <p:cNvCxnSpPr>
            <a:stCxn id="1737" idx="3"/>
            <a:endCxn id="1739" idx="7"/>
          </p:cNvCxnSpPr>
          <p:nvPr/>
        </p:nvCxnSpPr>
        <p:spPr>
          <a:xfrm flipH="1">
            <a:off x="1327048" y="3141081"/>
            <a:ext cx="433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154"/>
          <p:cNvCxnSpPr>
            <a:stCxn id="1739" idx="6"/>
            <a:endCxn id="1741" idx="2"/>
          </p:cNvCxnSpPr>
          <p:nvPr/>
        </p:nvCxnSpPr>
        <p:spPr>
          <a:xfrm>
            <a:off x="1386150" y="36375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154"/>
          <p:cNvCxnSpPr>
            <a:stCxn id="1741" idx="1"/>
            <a:endCxn id="1737" idx="4"/>
          </p:cNvCxnSpPr>
          <p:nvPr/>
        </p:nvCxnSpPr>
        <p:spPr>
          <a:xfrm rot="10800000">
            <a:off x="1903523" y="3202219"/>
            <a:ext cx="1722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154"/>
          <p:cNvCxnSpPr>
            <a:stCxn id="1737" idx="6"/>
            <a:endCxn id="1738" idx="3"/>
          </p:cNvCxnSpPr>
          <p:nvPr/>
        </p:nvCxnSpPr>
        <p:spPr>
          <a:xfrm>
            <a:off x="2105725" y="2993225"/>
            <a:ext cx="5790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154"/>
          <p:cNvCxnSpPr>
            <a:stCxn id="1737" idx="7"/>
            <a:endCxn id="1740" idx="3"/>
          </p:cNvCxnSpPr>
          <p:nvPr/>
        </p:nvCxnSpPr>
        <p:spPr>
          <a:xfrm flipH="1" rot="10800000">
            <a:off x="2046502" y="2543569"/>
            <a:ext cx="579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154"/>
          <p:cNvCxnSpPr>
            <a:stCxn id="1741" idx="5"/>
            <a:endCxn id="1735" idx="2"/>
          </p:cNvCxnSpPr>
          <p:nvPr/>
        </p:nvCxnSpPr>
        <p:spPr>
          <a:xfrm>
            <a:off x="2361677" y="3890031"/>
            <a:ext cx="263700" cy="6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154"/>
          <p:cNvCxnSpPr>
            <a:stCxn id="1742" idx="3"/>
            <a:endCxn id="1735" idx="6"/>
          </p:cNvCxnSpPr>
          <p:nvPr/>
        </p:nvCxnSpPr>
        <p:spPr>
          <a:xfrm flipH="1">
            <a:off x="3029773" y="4168406"/>
            <a:ext cx="9276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154"/>
          <p:cNvCxnSpPr>
            <a:stCxn id="1735" idx="0"/>
            <a:endCxn id="1743" idx="3"/>
          </p:cNvCxnSpPr>
          <p:nvPr/>
        </p:nvCxnSpPr>
        <p:spPr>
          <a:xfrm flipH="1" rot="10800000">
            <a:off x="2827700" y="3681100"/>
            <a:ext cx="347400" cy="6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154"/>
          <p:cNvCxnSpPr>
            <a:stCxn id="1739" idx="0"/>
            <a:endCxn id="1733" idx="4"/>
          </p:cNvCxnSpPr>
          <p:nvPr/>
        </p:nvCxnSpPr>
        <p:spPr>
          <a:xfrm flipH="1" rot="10800000">
            <a:off x="1183950" y="2299850"/>
            <a:ext cx="272700" cy="11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154"/>
          <p:cNvCxnSpPr>
            <a:stCxn id="1736" idx="7"/>
            <a:endCxn id="1733" idx="3"/>
          </p:cNvCxnSpPr>
          <p:nvPr/>
        </p:nvCxnSpPr>
        <p:spPr>
          <a:xfrm flipH="1" rot="10800000">
            <a:off x="1111477" y="2238819"/>
            <a:ext cx="202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154"/>
          <p:cNvCxnSpPr>
            <a:stCxn id="1736" idx="4"/>
            <a:endCxn id="1739" idx="1"/>
          </p:cNvCxnSpPr>
          <p:nvPr/>
        </p:nvCxnSpPr>
        <p:spPr>
          <a:xfrm>
            <a:off x="968500" y="29035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154"/>
          <p:cNvCxnSpPr>
            <a:stCxn id="1733" idx="5"/>
            <a:endCxn id="1740" idx="2"/>
          </p:cNvCxnSpPr>
          <p:nvPr/>
        </p:nvCxnSpPr>
        <p:spPr>
          <a:xfrm>
            <a:off x="1599677" y="2238731"/>
            <a:ext cx="9666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9" name="Google Shape;1759;p154"/>
          <p:cNvCxnSpPr>
            <a:stCxn id="1734" idx="6"/>
            <a:endCxn id="1740" idx="0"/>
          </p:cNvCxnSpPr>
          <p:nvPr/>
        </p:nvCxnSpPr>
        <p:spPr>
          <a:xfrm>
            <a:off x="2225275" y="18210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0" name="Google Shape;1760;p154"/>
          <p:cNvCxnSpPr>
            <a:stCxn id="1736" idx="6"/>
            <a:endCxn id="1740" idx="2"/>
          </p:cNvCxnSpPr>
          <p:nvPr/>
        </p:nvCxnSpPr>
        <p:spPr>
          <a:xfrm flipH="1" rot="10800000">
            <a:off x="1170700" y="2395675"/>
            <a:ext cx="13956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1" name="Google Shape;1761;p154"/>
          <p:cNvSpPr/>
          <p:nvPr/>
        </p:nvSpPr>
        <p:spPr>
          <a:xfrm>
            <a:off x="5079700" y="1866638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54"/>
          <p:cNvSpPr/>
          <p:nvPr/>
        </p:nvSpPr>
        <p:spPr>
          <a:xfrm>
            <a:off x="5859475" y="17643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54"/>
          <p:cNvSpPr/>
          <p:nvPr/>
        </p:nvSpPr>
        <p:spPr>
          <a:xfrm>
            <a:off x="4804900" y="2637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154"/>
          <p:cNvSpPr/>
          <p:nvPr/>
        </p:nvSpPr>
        <p:spPr>
          <a:xfrm>
            <a:off x="5739925" y="293652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154"/>
          <p:cNvSpPr/>
          <p:nvPr/>
        </p:nvSpPr>
        <p:spPr>
          <a:xfrm>
            <a:off x="6664100" y="2972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54"/>
          <p:cNvSpPr/>
          <p:nvPr/>
        </p:nvSpPr>
        <p:spPr>
          <a:xfrm>
            <a:off x="5020350" y="35808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154"/>
          <p:cNvSpPr/>
          <p:nvPr/>
        </p:nvSpPr>
        <p:spPr>
          <a:xfrm>
            <a:off x="6604763" y="23389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154"/>
          <p:cNvSpPr/>
          <p:nvPr/>
        </p:nvSpPr>
        <p:spPr>
          <a:xfrm>
            <a:off x="6055100" y="36854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9" name="Google Shape;1769;p154"/>
          <p:cNvCxnSpPr>
            <a:stCxn id="1764" idx="2"/>
            <a:endCxn id="1763" idx="5"/>
          </p:cNvCxnSpPr>
          <p:nvPr/>
        </p:nvCxnSpPr>
        <p:spPr>
          <a:xfrm rot="10800000">
            <a:off x="5150125" y="2994725"/>
            <a:ext cx="5898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154"/>
          <p:cNvCxnSpPr>
            <a:stCxn id="1764" idx="1"/>
            <a:endCxn id="1761" idx="4"/>
          </p:cNvCxnSpPr>
          <p:nvPr/>
        </p:nvCxnSpPr>
        <p:spPr>
          <a:xfrm rot="10800000">
            <a:off x="5281948" y="2284969"/>
            <a:ext cx="51720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1" name="Google Shape;1771;p154"/>
          <p:cNvCxnSpPr>
            <a:stCxn id="1764" idx="0"/>
            <a:endCxn id="1762" idx="4"/>
          </p:cNvCxnSpPr>
          <p:nvPr/>
        </p:nvCxnSpPr>
        <p:spPr>
          <a:xfrm flipH="1" rot="10800000">
            <a:off x="5942125" y="2182625"/>
            <a:ext cx="1197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2" name="Google Shape;1772;p154"/>
          <p:cNvCxnSpPr>
            <a:stCxn id="1764" idx="3"/>
            <a:endCxn id="1766" idx="7"/>
          </p:cNvCxnSpPr>
          <p:nvPr/>
        </p:nvCxnSpPr>
        <p:spPr>
          <a:xfrm flipH="1">
            <a:off x="5365648" y="3293481"/>
            <a:ext cx="433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154"/>
          <p:cNvCxnSpPr>
            <a:stCxn id="1766" idx="6"/>
            <a:endCxn id="1768" idx="2"/>
          </p:cNvCxnSpPr>
          <p:nvPr/>
        </p:nvCxnSpPr>
        <p:spPr>
          <a:xfrm>
            <a:off x="5424750" y="37899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154"/>
          <p:cNvCxnSpPr>
            <a:stCxn id="1768" idx="1"/>
            <a:endCxn id="1764" idx="4"/>
          </p:cNvCxnSpPr>
          <p:nvPr/>
        </p:nvCxnSpPr>
        <p:spPr>
          <a:xfrm rot="10800000">
            <a:off x="5942123" y="3354619"/>
            <a:ext cx="1722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154"/>
          <p:cNvCxnSpPr>
            <a:stCxn id="1764" idx="6"/>
            <a:endCxn id="1765" idx="3"/>
          </p:cNvCxnSpPr>
          <p:nvPr/>
        </p:nvCxnSpPr>
        <p:spPr>
          <a:xfrm>
            <a:off x="6144325" y="3145625"/>
            <a:ext cx="5790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154"/>
          <p:cNvCxnSpPr>
            <a:stCxn id="1764" idx="7"/>
            <a:endCxn id="1767" idx="3"/>
          </p:cNvCxnSpPr>
          <p:nvPr/>
        </p:nvCxnSpPr>
        <p:spPr>
          <a:xfrm flipH="1" rot="10800000">
            <a:off x="6085102" y="2695969"/>
            <a:ext cx="5790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154"/>
          <p:cNvCxnSpPr>
            <a:stCxn id="1763" idx="7"/>
            <a:endCxn id="1761" idx="3"/>
          </p:cNvCxnSpPr>
          <p:nvPr/>
        </p:nvCxnSpPr>
        <p:spPr>
          <a:xfrm rot="10800000">
            <a:off x="5138977" y="2223519"/>
            <a:ext cx="111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154"/>
          <p:cNvCxnSpPr>
            <a:stCxn id="1763" idx="4"/>
            <a:endCxn id="1766" idx="1"/>
          </p:cNvCxnSpPr>
          <p:nvPr/>
        </p:nvCxnSpPr>
        <p:spPr>
          <a:xfrm>
            <a:off x="5007100" y="30559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154"/>
          <p:cNvCxnSpPr>
            <a:stCxn id="1762" idx="6"/>
            <a:endCxn id="1767" idx="0"/>
          </p:cNvCxnSpPr>
          <p:nvPr/>
        </p:nvCxnSpPr>
        <p:spPr>
          <a:xfrm>
            <a:off x="6263875" y="19734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154"/>
          <p:cNvCxnSpPr>
            <a:stCxn id="1742" idx="6"/>
            <a:endCxn id="1766" idx="2"/>
          </p:cNvCxnSpPr>
          <p:nvPr/>
        </p:nvCxnSpPr>
        <p:spPr>
          <a:xfrm flipH="1" rot="10800000">
            <a:off x="4302550" y="3789850"/>
            <a:ext cx="7179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154"/>
          <p:cNvCxnSpPr>
            <a:stCxn id="1742" idx="7"/>
            <a:endCxn id="1763" idx="3"/>
          </p:cNvCxnSpPr>
          <p:nvPr/>
        </p:nvCxnSpPr>
        <p:spPr>
          <a:xfrm flipH="1" rot="10800000">
            <a:off x="4243327" y="2994594"/>
            <a:ext cx="620700" cy="8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154"/>
          <p:cNvCxnSpPr>
            <a:stCxn id="1743" idx="5"/>
            <a:endCxn id="1742" idx="1"/>
          </p:cNvCxnSpPr>
          <p:nvPr/>
        </p:nvCxnSpPr>
        <p:spPr>
          <a:xfrm>
            <a:off x="3461027" y="3681006"/>
            <a:ext cx="49620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3" name="Google Shape;1783;p154"/>
          <p:cNvSpPr/>
          <p:nvPr/>
        </p:nvSpPr>
        <p:spPr>
          <a:xfrm>
            <a:off x="7198100" y="39391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154"/>
          <p:cNvSpPr/>
          <p:nvPr/>
        </p:nvSpPr>
        <p:spPr>
          <a:xfrm>
            <a:off x="7764475" y="3669363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54"/>
          <p:cNvSpPr/>
          <p:nvPr/>
        </p:nvSpPr>
        <p:spPr>
          <a:xfrm>
            <a:off x="6709900" y="45427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54"/>
          <p:cNvSpPr/>
          <p:nvPr/>
        </p:nvSpPr>
        <p:spPr>
          <a:xfrm>
            <a:off x="8569100" y="48770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54"/>
          <p:cNvSpPr/>
          <p:nvPr/>
        </p:nvSpPr>
        <p:spPr>
          <a:xfrm>
            <a:off x="6925350" y="548585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54"/>
          <p:cNvSpPr/>
          <p:nvPr/>
        </p:nvSpPr>
        <p:spPr>
          <a:xfrm>
            <a:off x="8509763" y="42439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154"/>
          <p:cNvSpPr/>
          <p:nvPr/>
        </p:nvSpPr>
        <p:spPr>
          <a:xfrm>
            <a:off x="7960100" y="55904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0" name="Google Shape;1790;p154"/>
          <p:cNvCxnSpPr>
            <a:stCxn id="1787" idx="6"/>
            <a:endCxn id="1789" idx="2"/>
          </p:cNvCxnSpPr>
          <p:nvPr/>
        </p:nvCxnSpPr>
        <p:spPr>
          <a:xfrm>
            <a:off x="7329750" y="5694950"/>
            <a:ext cx="6303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154"/>
          <p:cNvCxnSpPr>
            <a:stCxn id="1785" idx="7"/>
            <a:endCxn id="1783" idx="3"/>
          </p:cNvCxnSpPr>
          <p:nvPr/>
        </p:nvCxnSpPr>
        <p:spPr>
          <a:xfrm flipH="1" rot="10800000">
            <a:off x="7055077" y="4296219"/>
            <a:ext cx="2022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154"/>
          <p:cNvCxnSpPr>
            <a:stCxn id="1785" idx="4"/>
            <a:endCxn id="1787" idx="1"/>
          </p:cNvCxnSpPr>
          <p:nvPr/>
        </p:nvCxnSpPr>
        <p:spPr>
          <a:xfrm>
            <a:off x="6912100" y="4960975"/>
            <a:ext cx="726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154"/>
          <p:cNvCxnSpPr>
            <a:stCxn id="1784" idx="6"/>
            <a:endCxn id="1788" idx="0"/>
          </p:cNvCxnSpPr>
          <p:nvPr/>
        </p:nvCxnSpPr>
        <p:spPr>
          <a:xfrm>
            <a:off x="8168875" y="3878463"/>
            <a:ext cx="5430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154"/>
          <p:cNvCxnSpPr>
            <a:stCxn id="1768" idx="5"/>
            <a:endCxn id="1785" idx="1"/>
          </p:cNvCxnSpPr>
          <p:nvPr/>
        </p:nvCxnSpPr>
        <p:spPr>
          <a:xfrm>
            <a:off x="6400277" y="4042431"/>
            <a:ext cx="368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154"/>
          <p:cNvCxnSpPr>
            <a:stCxn id="1765" idx="5"/>
            <a:endCxn id="1783" idx="0"/>
          </p:cNvCxnSpPr>
          <p:nvPr/>
        </p:nvCxnSpPr>
        <p:spPr>
          <a:xfrm>
            <a:off x="7009277" y="3329031"/>
            <a:ext cx="3909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154"/>
          <p:cNvCxnSpPr>
            <a:stCxn id="1761" idx="6"/>
            <a:endCxn id="1762" idx="3"/>
          </p:cNvCxnSpPr>
          <p:nvPr/>
        </p:nvCxnSpPr>
        <p:spPr>
          <a:xfrm>
            <a:off x="5484100" y="2075738"/>
            <a:ext cx="434700" cy="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154"/>
          <p:cNvCxnSpPr>
            <a:stCxn id="1787" idx="7"/>
            <a:endCxn id="1783" idx="5"/>
          </p:cNvCxnSpPr>
          <p:nvPr/>
        </p:nvCxnSpPr>
        <p:spPr>
          <a:xfrm flipH="1" rot="10800000">
            <a:off x="7270527" y="4296094"/>
            <a:ext cx="272700" cy="12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154"/>
          <p:cNvCxnSpPr>
            <a:stCxn id="1787" idx="7"/>
            <a:endCxn id="1788" idx="3"/>
          </p:cNvCxnSpPr>
          <p:nvPr/>
        </p:nvCxnSpPr>
        <p:spPr>
          <a:xfrm flipH="1" rot="10800000">
            <a:off x="7270527" y="4600894"/>
            <a:ext cx="1298400" cy="9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154"/>
          <p:cNvCxnSpPr>
            <a:stCxn id="1787" idx="7"/>
            <a:endCxn id="1784" idx="4"/>
          </p:cNvCxnSpPr>
          <p:nvPr/>
        </p:nvCxnSpPr>
        <p:spPr>
          <a:xfrm flipH="1" rot="10800000">
            <a:off x="7270527" y="4087594"/>
            <a:ext cx="696000" cy="14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154"/>
          <p:cNvCxnSpPr>
            <a:stCxn id="1787" idx="7"/>
            <a:endCxn id="1786" idx="3"/>
          </p:cNvCxnSpPr>
          <p:nvPr/>
        </p:nvCxnSpPr>
        <p:spPr>
          <a:xfrm flipH="1" rot="10800000">
            <a:off x="7270527" y="5233894"/>
            <a:ext cx="135780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154"/>
          <p:cNvCxnSpPr>
            <a:stCxn id="1785" idx="6"/>
            <a:endCxn id="1786" idx="2"/>
          </p:cNvCxnSpPr>
          <p:nvPr/>
        </p:nvCxnSpPr>
        <p:spPr>
          <a:xfrm>
            <a:off x="7114300" y="4751875"/>
            <a:ext cx="14547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154"/>
          <p:cNvCxnSpPr>
            <a:stCxn id="1785" idx="6"/>
            <a:endCxn id="1788" idx="2"/>
          </p:cNvCxnSpPr>
          <p:nvPr/>
        </p:nvCxnSpPr>
        <p:spPr>
          <a:xfrm flipH="1" rot="10800000">
            <a:off x="7114300" y="4453075"/>
            <a:ext cx="13956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154"/>
          <p:cNvCxnSpPr>
            <a:stCxn id="1784" idx="5"/>
            <a:endCxn id="1789" idx="0"/>
          </p:cNvCxnSpPr>
          <p:nvPr/>
        </p:nvCxnSpPr>
        <p:spPr>
          <a:xfrm>
            <a:off x="8109652" y="4026319"/>
            <a:ext cx="52500" cy="1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154"/>
          <p:cNvCxnSpPr>
            <a:stCxn id="1784" idx="5"/>
            <a:endCxn id="1786" idx="1"/>
          </p:cNvCxnSpPr>
          <p:nvPr/>
        </p:nvCxnSpPr>
        <p:spPr>
          <a:xfrm>
            <a:off x="8109652" y="4026319"/>
            <a:ext cx="5187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154"/>
          <p:cNvCxnSpPr>
            <a:endCxn id="1784" idx="2"/>
          </p:cNvCxnSpPr>
          <p:nvPr/>
        </p:nvCxnSpPr>
        <p:spPr>
          <a:xfrm flipH="1" rot="10800000">
            <a:off x="7543375" y="3878463"/>
            <a:ext cx="2211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154"/>
          <p:cNvSpPr/>
          <p:nvPr/>
        </p:nvSpPr>
        <p:spPr>
          <a:xfrm>
            <a:off x="4271500" y="1799575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7" name="Google Shape;1807;p154"/>
          <p:cNvCxnSpPr>
            <a:stCxn id="1806" idx="5"/>
            <a:endCxn id="1764" idx="1"/>
          </p:cNvCxnSpPr>
          <p:nvPr/>
        </p:nvCxnSpPr>
        <p:spPr>
          <a:xfrm>
            <a:off x="4616677" y="2156531"/>
            <a:ext cx="1182600" cy="8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8" name="Google Shape;1808;p154"/>
          <p:cNvSpPr/>
          <p:nvPr/>
        </p:nvSpPr>
        <p:spPr>
          <a:xfrm>
            <a:off x="3692300" y="53506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54"/>
          <p:cNvSpPr/>
          <p:nvPr/>
        </p:nvSpPr>
        <p:spPr>
          <a:xfrm>
            <a:off x="4987700" y="5426800"/>
            <a:ext cx="404400" cy="41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0" name="Google Shape;1810;p154"/>
          <p:cNvCxnSpPr>
            <a:stCxn id="1808" idx="6"/>
            <a:endCxn id="1809" idx="2"/>
          </p:cNvCxnSpPr>
          <p:nvPr/>
        </p:nvCxnSpPr>
        <p:spPr>
          <a:xfrm>
            <a:off x="4096700" y="5559700"/>
            <a:ext cx="8910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1" name="Google Shape;1811;p154"/>
          <p:cNvSpPr/>
          <p:nvPr/>
        </p:nvSpPr>
        <p:spPr>
          <a:xfrm>
            <a:off x="501800" y="1087250"/>
            <a:ext cx="2766000" cy="320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54"/>
          <p:cNvSpPr/>
          <p:nvPr/>
        </p:nvSpPr>
        <p:spPr>
          <a:xfrm>
            <a:off x="3692300" y="1386863"/>
            <a:ext cx="3637500" cy="2857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54"/>
          <p:cNvSpPr/>
          <p:nvPr/>
        </p:nvSpPr>
        <p:spPr>
          <a:xfrm>
            <a:off x="6459550" y="3533075"/>
            <a:ext cx="2766000" cy="2580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54"/>
          <p:cNvSpPr/>
          <p:nvPr/>
        </p:nvSpPr>
        <p:spPr>
          <a:xfrm>
            <a:off x="3373250" y="4934425"/>
            <a:ext cx="2425800" cy="1251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154"/>
          <p:cNvSpPr/>
          <p:nvPr/>
        </p:nvSpPr>
        <p:spPr>
          <a:xfrm>
            <a:off x="8509775" y="1867825"/>
            <a:ext cx="2878400" cy="8781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Clusters (communities)</a:t>
            </a:r>
            <a:endParaRPr sz="2000"/>
          </a:p>
        </p:txBody>
      </p:sp>
      <p:cxnSp>
        <p:nvCxnSpPr>
          <p:cNvPr id="1816" name="Google Shape;1816;p154"/>
          <p:cNvCxnSpPr>
            <a:stCxn id="1815" idx="1"/>
            <a:endCxn id="1812" idx="7"/>
          </p:cNvCxnSpPr>
          <p:nvPr/>
        </p:nvCxnSpPr>
        <p:spPr>
          <a:xfrm rot="10800000">
            <a:off x="6797075" y="1805275"/>
            <a:ext cx="1712700" cy="5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Google Shape;1817;p154"/>
          <p:cNvCxnSpPr>
            <a:stCxn id="1815" idx="1"/>
            <a:endCxn id="1813" idx="0"/>
          </p:cNvCxnSpPr>
          <p:nvPr/>
        </p:nvCxnSpPr>
        <p:spPr>
          <a:xfrm flipH="1">
            <a:off x="7842575" y="2306875"/>
            <a:ext cx="667200" cy="12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8" name="Google Shape;1818;p154"/>
          <p:cNvSpPr/>
          <p:nvPr/>
        </p:nvSpPr>
        <p:spPr>
          <a:xfrm>
            <a:off x="429300" y="5282725"/>
            <a:ext cx="2878400" cy="8781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Important nodes</a:t>
            </a:r>
            <a:endParaRPr sz="2000"/>
          </a:p>
        </p:txBody>
      </p:sp>
      <p:cxnSp>
        <p:nvCxnSpPr>
          <p:cNvPr id="1819" name="Google Shape;1819;p154"/>
          <p:cNvCxnSpPr>
            <a:stCxn id="1818" idx="0"/>
          </p:cNvCxnSpPr>
          <p:nvPr/>
        </p:nvCxnSpPr>
        <p:spPr>
          <a:xfrm rot="10800000">
            <a:off x="1867900" y="3205825"/>
            <a:ext cx="600" cy="20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0" name="Google Shape;1820;p15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55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Label Propagation (LPA)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standard community detection algorithm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computationally inexpensive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convergence is not guaranteed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it can end up with trivial solution (all nodes in a single community)</a:t>
            </a:r>
            <a:endParaRPr sz="2200"/>
          </a:p>
        </p:txBody>
      </p:sp>
      <p:sp>
        <p:nvSpPr>
          <p:cNvPr id="1827" name="Google Shape;1827;p15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offered by GraphFrames</a:t>
            </a:r>
            <a:endParaRPr/>
          </a:p>
        </p:txBody>
      </p:sp>
      <p:sp>
        <p:nvSpPr>
          <p:cNvPr id="1828" name="Google Shape;1828;p1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56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Page Rank (PR)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detects important nodes in the network</a:t>
            </a:r>
            <a:endParaRPr sz="2200"/>
          </a:p>
        </p:txBody>
      </p:sp>
      <p:sp>
        <p:nvSpPr>
          <p:cNvPr id="1835" name="Google Shape;1835;p15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offered by GraphFrames</a:t>
            </a:r>
            <a:endParaRPr/>
          </a:p>
        </p:txBody>
      </p:sp>
      <p:sp>
        <p:nvSpPr>
          <p:cNvPr id="1836" name="Google Shape;1836;p1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157"/>
          <p:cNvSpPr txBox="1"/>
          <p:nvPr/>
        </p:nvSpPr>
        <p:spPr>
          <a:xfrm>
            <a:off x="445150" y="1460625"/>
            <a:ext cx="112677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Create two DataFrames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vertices</a:t>
            </a:r>
            <a:endParaRPr sz="2200"/>
          </a:p>
          <a:p>
            <a:pPr indent="-3683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only one column named ‘id’ with all page_ids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edges</a:t>
            </a:r>
            <a:endParaRPr sz="2200"/>
          </a:p>
          <a:p>
            <a:pPr indent="-3683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two columns: ‘src’, ‘dst’</a:t>
            </a:r>
            <a:endParaRPr sz="2200"/>
          </a:p>
        </p:txBody>
      </p:sp>
      <p:sp>
        <p:nvSpPr>
          <p:cNvPr id="1843" name="Google Shape;1843;p15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Constructing the graph in GraphFrames</a:t>
            </a:r>
            <a:endParaRPr/>
          </a:p>
        </p:txBody>
      </p:sp>
      <p:sp>
        <p:nvSpPr>
          <p:cNvPr id="1844" name="Google Shape;1844;p15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5" name="Google Shape;1845;p157"/>
          <p:cNvSpPr/>
          <p:nvPr/>
        </p:nvSpPr>
        <p:spPr>
          <a:xfrm>
            <a:off x="3128700" y="5198350"/>
            <a:ext cx="6299300" cy="1029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graph = GraphFrame(vertices, edges)</a:t>
            </a:r>
            <a:endParaRPr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58"/>
          <p:cNvSpPr txBox="1"/>
          <p:nvPr/>
        </p:nvSpPr>
        <p:spPr>
          <a:xfrm>
            <a:off x="3665000" y="1254950"/>
            <a:ext cx="80481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just make a self-join on user_id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rename page_id to ‘src’ and ‘dst’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filter out records in which src == dst</a:t>
            </a:r>
            <a:endParaRPr sz="2200"/>
          </a:p>
          <a:p>
            <a:pPr indent="-3683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this corresponds to the case where page is connected with itself</a:t>
            </a:r>
            <a:endParaRPr sz="2200"/>
          </a:p>
        </p:txBody>
      </p:sp>
      <p:sp>
        <p:nvSpPr>
          <p:cNvPr id="1852" name="Google Shape;1852;p15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edges from user_pages data</a:t>
            </a:r>
            <a:endParaRPr/>
          </a:p>
        </p:txBody>
      </p:sp>
      <p:sp>
        <p:nvSpPr>
          <p:cNvPr id="1853" name="Google Shape;1853;p158"/>
          <p:cNvSpPr txBox="1"/>
          <p:nvPr/>
        </p:nvSpPr>
        <p:spPr>
          <a:xfrm>
            <a:off x="445150" y="1197825"/>
            <a:ext cx="2914200" cy="5241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user_id	page_id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1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b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c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			d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a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			c</a:t>
            </a:r>
            <a:endParaRPr sz="2200"/>
          </a:p>
        </p:txBody>
      </p:sp>
      <p:sp>
        <p:nvSpPr>
          <p:cNvPr id="1854" name="Google Shape;1854;p15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159"/>
          <p:cNvSpPr txBox="1"/>
          <p:nvPr>
            <p:ph idx="4294967295" type="title"/>
          </p:nvPr>
        </p:nvSpPr>
        <p:spPr>
          <a:xfrm>
            <a:off x="981750" y="34671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see some analysis in the notebook</a:t>
            </a:r>
            <a:endParaRPr/>
          </a:p>
        </p:txBody>
      </p:sp>
      <p:sp>
        <p:nvSpPr>
          <p:cNvPr id="1861" name="Google Shape;1861;p15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2" name="Google Shape;1862;p159"/>
          <p:cNvSpPr txBox="1"/>
          <p:nvPr>
            <p:ph idx="4294967295" type="title"/>
          </p:nvPr>
        </p:nvSpPr>
        <p:spPr>
          <a:xfrm>
            <a:off x="981750" y="1485900"/>
            <a:ext cx="10228500" cy="11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60"/>
          <p:cNvSpPr txBox="1"/>
          <p:nvPr/>
        </p:nvSpPr>
        <p:spPr>
          <a:xfrm>
            <a:off x="2611900" y="1899575"/>
            <a:ext cx="69177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Today we explored: 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DataFrame API for interactive data analytics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ML Pipelines for machine learning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GraphFrames for graph processing</a:t>
            </a:r>
            <a:endParaRPr sz="2200"/>
          </a:p>
        </p:txBody>
      </p:sp>
      <p:sp>
        <p:nvSpPr>
          <p:cNvPr id="1869" name="Google Shape;1869;p16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70" name="Google Shape;1870;p16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61"/>
          <p:cNvSpPr txBox="1"/>
          <p:nvPr>
            <p:ph idx="4294967295" type="title"/>
          </p:nvPr>
        </p:nvSpPr>
        <p:spPr>
          <a:xfrm>
            <a:off x="981750" y="29337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1877" name="Google Shape;1877;p1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/>
        </p:nvSpPr>
        <p:spPr>
          <a:xfrm>
            <a:off x="445150" y="1268450"/>
            <a:ext cx="112677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/>
              <a:t>Introduction to Spark and D</a:t>
            </a:r>
            <a:r>
              <a:rPr lang="en-US" sz="2200"/>
              <a:t>ataFrame API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Aggregations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Window Functions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User Defined Functions (with Pandas)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Higher Order Functions (if there is time)</a:t>
            </a:r>
            <a:endParaRPr sz="2200"/>
          </a:p>
        </p:txBody>
      </p:sp>
      <p:sp>
        <p:nvSpPr>
          <p:cNvPr id="306" name="Google Shape;306;p4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for the theory in part I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395767" y="601900"/>
            <a:ext cx="4109100" cy="3633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framework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Ad-hoc analytics (has interactive console)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processing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processing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6972075" y="533200"/>
            <a:ext cx="4836000" cy="1707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API for reading data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different datasources (parquet, csv, json, 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7528425" y="2482725"/>
            <a:ext cx="4279800" cy="1887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accessible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multiple languages: Scala, Java, Python, SQL, 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8"/>
          <p:cNvSpPr txBox="1"/>
          <p:nvPr/>
        </p:nvSpPr>
        <p:spPr>
          <a:xfrm>
            <a:off x="395767" y="4514733"/>
            <a:ext cx="8308800" cy="1887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process data in parallel: is distributed and fault-tolerant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 of in-memory computation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Optimizes code under the cover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5085400" y="2685067"/>
            <a:ext cx="1563900" cy="8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48"/>
          <p:cNvCxnSpPr>
            <a:stCxn id="316" idx="3"/>
            <a:endCxn id="313" idx="1"/>
          </p:cNvCxnSpPr>
          <p:nvPr/>
        </p:nvCxnSpPr>
        <p:spPr>
          <a:xfrm flipH="1" rot="10800000">
            <a:off x="6649300" y="1387117"/>
            <a:ext cx="322800" cy="17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48"/>
          <p:cNvCxnSpPr>
            <a:stCxn id="316" idx="3"/>
            <a:endCxn id="314" idx="1"/>
          </p:cNvCxnSpPr>
          <p:nvPr/>
        </p:nvCxnSpPr>
        <p:spPr>
          <a:xfrm>
            <a:off x="6649300" y="3090517"/>
            <a:ext cx="8790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48"/>
          <p:cNvCxnSpPr>
            <a:stCxn id="316" idx="1"/>
            <a:endCxn id="315" idx="0"/>
          </p:cNvCxnSpPr>
          <p:nvPr/>
        </p:nvCxnSpPr>
        <p:spPr>
          <a:xfrm flipH="1">
            <a:off x="4550200" y="3090517"/>
            <a:ext cx="535200" cy="14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48"/>
          <p:cNvCxnSpPr>
            <a:stCxn id="316" idx="1"/>
            <a:endCxn id="312" idx="3"/>
          </p:cNvCxnSpPr>
          <p:nvPr/>
        </p:nvCxnSpPr>
        <p:spPr>
          <a:xfrm rot="10800000">
            <a:off x="4504900" y="2418817"/>
            <a:ext cx="580500" cy="6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/>
        </p:nvSpPr>
        <p:spPr>
          <a:xfrm>
            <a:off x="496225" y="1976229"/>
            <a:ext cx="1776900" cy="291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MLlib</a:t>
            </a:r>
            <a:endParaRPr b="1" sz="2200"/>
          </a:p>
        </p:txBody>
      </p:sp>
      <p:sp>
        <p:nvSpPr>
          <p:cNvPr id="328" name="Google Shape;328;p49"/>
          <p:cNvSpPr txBox="1"/>
          <p:nvPr/>
        </p:nvSpPr>
        <p:spPr>
          <a:xfrm>
            <a:off x="2524886" y="1953875"/>
            <a:ext cx="9119700" cy="291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"/>
          <p:cNvSpPr txBox="1"/>
          <p:nvPr/>
        </p:nvSpPr>
        <p:spPr>
          <a:xfrm>
            <a:off x="509828" y="493989"/>
            <a:ext cx="4184700" cy="12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ML - Pipelines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(Machine learning)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0" name="Google Shape;330;p49"/>
          <p:cNvSpPr txBox="1"/>
          <p:nvPr/>
        </p:nvSpPr>
        <p:spPr>
          <a:xfrm>
            <a:off x="4914901" y="481850"/>
            <a:ext cx="2169900" cy="12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GraphFrames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(Graph processing)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1" name="Google Shape;331;p49"/>
          <p:cNvSpPr txBox="1"/>
          <p:nvPr/>
        </p:nvSpPr>
        <p:spPr>
          <a:xfrm>
            <a:off x="7311853" y="481850"/>
            <a:ext cx="2169900" cy="12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DL - Pipelines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(Deep learning)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9742053" y="493989"/>
            <a:ext cx="1871100" cy="12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Structured Streaming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2866868" y="2844066"/>
            <a:ext cx="2466600" cy="39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DataFrame API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5783543" y="2844066"/>
            <a:ext cx="2466600" cy="39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Dataset API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8700219" y="2844066"/>
            <a:ext cx="2466600" cy="39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SQL tables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6" name="Google Shape;336;p49"/>
          <p:cNvSpPr txBox="1"/>
          <p:nvPr/>
        </p:nvSpPr>
        <p:spPr>
          <a:xfrm>
            <a:off x="5814348" y="4091867"/>
            <a:ext cx="2398500" cy="390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Structured APIs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37" name="Google Shape;337;p49"/>
          <p:cNvCxnSpPr>
            <a:stCxn id="336" idx="0"/>
            <a:endCxn id="333" idx="2"/>
          </p:cNvCxnSpPr>
          <p:nvPr/>
        </p:nvCxnSpPr>
        <p:spPr>
          <a:xfrm rot="10800000">
            <a:off x="4100298" y="3235067"/>
            <a:ext cx="2913300" cy="85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9"/>
          <p:cNvCxnSpPr>
            <a:stCxn id="336" idx="0"/>
            <a:endCxn id="334" idx="2"/>
          </p:cNvCxnSpPr>
          <p:nvPr/>
        </p:nvCxnSpPr>
        <p:spPr>
          <a:xfrm flipH="1" rot="10800000">
            <a:off x="7013598" y="3235067"/>
            <a:ext cx="3300" cy="85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9"/>
          <p:cNvCxnSpPr>
            <a:stCxn id="336" idx="0"/>
            <a:endCxn id="335" idx="2"/>
          </p:cNvCxnSpPr>
          <p:nvPr/>
        </p:nvCxnSpPr>
        <p:spPr>
          <a:xfrm flipH="1" rot="10800000">
            <a:off x="7013598" y="3235067"/>
            <a:ext cx="2919900" cy="85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49"/>
          <p:cNvSpPr txBox="1"/>
          <p:nvPr/>
        </p:nvSpPr>
        <p:spPr>
          <a:xfrm>
            <a:off x="6267004" y="1982059"/>
            <a:ext cx="18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Spark SQL</a:t>
            </a:r>
            <a:endParaRPr b="1" sz="2200"/>
          </a:p>
        </p:txBody>
      </p:sp>
      <p:sp>
        <p:nvSpPr>
          <p:cNvPr id="341" name="Google Shape;341;p49"/>
          <p:cNvSpPr/>
          <p:nvPr/>
        </p:nvSpPr>
        <p:spPr>
          <a:xfrm>
            <a:off x="509828" y="5127269"/>
            <a:ext cx="11134800" cy="12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 txBox="1"/>
          <p:nvPr/>
        </p:nvSpPr>
        <p:spPr>
          <a:xfrm>
            <a:off x="5449116" y="5509061"/>
            <a:ext cx="1525500" cy="49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RDD API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3" name="Google Shape;343;p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DataFrame?</a:t>
            </a:r>
            <a:endParaRPr/>
          </a:p>
        </p:txBody>
      </p:sp>
      <p:sp>
        <p:nvSpPr>
          <p:cNvPr id="350" name="Google Shape;350;p50"/>
          <p:cNvSpPr txBox="1"/>
          <p:nvPr/>
        </p:nvSpPr>
        <p:spPr>
          <a:xfrm>
            <a:off x="484850" y="1357925"/>
            <a:ext cx="92283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Representation of distributed data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Represents data with some (tabular) structure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Each record is a row and has schema (field name with data type)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has rows and columns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5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 DataFrame?</a:t>
            </a:r>
            <a:endParaRPr/>
          </a:p>
        </p:txBody>
      </p:sp>
      <p:sp>
        <p:nvSpPr>
          <p:cNvPr id="358" name="Google Shape;358;p51"/>
          <p:cNvSpPr txBox="1"/>
          <p:nvPr/>
        </p:nvSpPr>
        <p:spPr>
          <a:xfrm>
            <a:off x="475100" y="2232864"/>
            <a:ext cx="4208400" cy="322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/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data_format</a:t>
            </a:r>
            <a:r>
              <a:rPr lang="en-US" sz="2000"/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/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/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-US" sz="2000"/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/>
              <a:t>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000"/>
              <a:t>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(my_schema)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6115369" y="3334265"/>
            <a:ext cx="4217100" cy="61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(table_name)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6136275" y="4539675"/>
            <a:ext cx="5157000" cy="840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important information gets from the metastore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51"/>
          <p:cNvCxnSpPr>
            <a:stCxn id="360" idx="0"/>
            <a:endCxn id="359" idx="2"/>
          </p:cNvCxnSpPr>
          <p:nvPr/>
        </p:nvCxnSpPr>
        <p:spPr>
          <a:xfrm rot="10800000">
            <a:off x="8223975" y="3949875"/>
            <a:ext cx="490800" cy="5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51"/>
          <p:cNvSpPr txBox="1"/>
          <p:nvPr/>
        </p:nvSpPr>
        <p:spPr>
          <a:xfrm>
            <a:off x="6109450" y="2707350"/>
            <a:ext cx="41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metastore: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546850" y="1488150"/>
            <a:ext cx="41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metastore: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/>
        </p:nvSpPr>
        <p:spPr>
          <a:xfrm>
            <a:off x="413167" y="3234233"/>
            <a:ext cx="5937300" cy="3174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 transformations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transformations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of them are lazy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send query for execution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2"/>
          <p:cNvSpPr txBox="1"/>
          <p:nvPr/>
        </p:nvSpPr>
        <p:spPr>
          <a:xfrm>
            <a:off x="8246975" y="3617213"/>
            <a:ext cx="3546000" cy="151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df.select(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first_name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df.dropDuplicates()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df.orderBy(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2"/>
          <p:cNvSpPr txBox="1"/>
          <p:nvPr/>
        </p:nvSpPr>
        <p:spPr>
          <a:xfrm>
            <a:off x="6591833" y="5433700"/>
            <a:ext cx="5239500" cy="9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df.withColumn(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concat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lit(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52"/>
          <p:cNvCxnSpPr>
            <a:endCxn id="370" idx="1"/>
          </p:cNvCxnSpPr>
          <p:nvPr/>
        </p:nvCxnSpPr>
        <p:spPr>
          <a:xfrm>
            <a:off x="4371575" y="4052213"/>
            <a:ext cx="38754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52"/>
          <p:cNvCxnSpPr>
            <a:endCxn id="371" idx="1"/>
          </p:cNvCxnSpPr>
          <p:nvPr/>
        </p:nvCxnSpPr>
        <p:spPr>
          <a:xfrm>
            <a:off x="3980633" y="4757200"/>
            <a:ext cx="2611200" cy="11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4" name="Google Shape;374;p5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in Spark</a:t>
            </a:r>
            <a:endParaRPr/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413167" y="3234233"/>
            <a:ext cx="5937300" cy="3174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 transformations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transformations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of them are lazy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send query for execution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6813967" y="1267500"/>
            <a:ext cx="4989600" cy="20385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Materialize the query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computation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in which you ask for output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8246975" y="3617213"/>
            <a:ext cx="3546000" cy="151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df.select(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first_name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df.dropDuplicates()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df.orderBy(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6591833" y="5433700"/>
            <a:ext cx="5239500" cy="9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df.withColumn(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concat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lit(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1600">
                <a:solidFill>
                  <a:schemeClr val="dk1"/>
                </a:solidFill>
              </a:rPr>
              <a:t>‘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last_name</a:t>
            </a:r>
            <a:r>
              <a:rPr lang="en-US" sz="1600">
                <a:solidFill>
                  <a:schemeClr val="dk1"/>
                </a:solidFill>
              </a:rPr>
              <a:t>’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1846175" y="1257700"/>
            <a:ext cx="3546000" cy="14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df.count()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df.show()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df.collect()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53"/>
          <p:cNvCxnSpPr>
            <a:stCxn id="381" idx="1"/>
            <a:endCxn id="384" idx="3"/>
          </p:cNvCxnSpPr>
          <p:nvPr/>
        </p:nvCxnSpPr>
        <p:spPr>
          <a:xfrm rot="10800000">
            <a:off x="5392267" y="1973850"/>
            <a:ext cx="1421700" cy="3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53"/>
          <p:cNvCxnSpPr>
            <a:endCxn id="382" idx="1"/>
          </p:cNvCxnSpPr>
          <p:nvPr/>
        </p:nvCxnSpPr>
        <p:spPr>
          <a:xfrm>
            <a:off x="4371575" y="4052213"/>
            <a:ext cx="38754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53"/>
          <p:cNvCxnSpPr>
            <a:endCxn id="383" idx="1"/>
          </p:cNvCxnSpPr>
          <p:nvPr/>
        </p:nvCxnSpPr>
        <p:spPr>
          <a:xfrm>
            <a:off x="3980633" y="4757200"/>
            <a:ext cx="2611200" cy="11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p5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 in Spark</a:t>
            </a:r>
            <a:endParaRPr/>
          </a:p>
        </p:txBody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Socialbakers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9118" y="5957250"/>
            <a:ext cx="1943782" cy="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445150" y="1407850"/>
            <a:ext cx="11267700" cy="4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Founded in 2010, Pilsen, Czech Republic</a:t>
            </a:r>
            <a:endParaRPr sz="2200"/>
          </a:p>
          <a:p>
            <a:pPr indent="-3683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Our product (SaaS): AI-Powered Social Media Marketing Suite</a:t>
            </a:r>
            <a:endParaRPr sz="2200"/>
          </a:p>
          <a:p>
            <a:pPr indent="-368300" lvl="2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Analytics/Dashboard</a:t>
            </a:r>
            <a:endParaRPr sz="2200"/>
          </a:p>
          <a:p>
            <a:pPr indent="-368300" lvl="2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Publishing</a:t>
            </a:r>
            <a:endParaRPr sz="2200"/>
          </a:p>
          <a:p>
            <a:pPr indent="-368300" lvl="2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Influencers</a:t>
            </a:r>
            <a:endParaRPr sz="2200"/>
          </a:p>
          <a:p>
            <a:pPr indent="-368300" lvl="2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Audiences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7127250" y="4783525"/>
            <a:ext cx="4445700" cy="16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\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agg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count(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).alias(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age_frequency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7386108" y="4281008"/>
            <a:ext cx="280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6494851" y="1552375"/>
            <a:ext cx="5078100" cy="124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(activities,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(deleted,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left_anti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7769233" y="1125933"/>
            <a:ext cx="280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Joins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4"/>
          <p:cNvSpPr txBox="1"/>
          <p:nvPr/>
        </p:nvSpPr>
        <p:spPr>
          <a:xfrm>
            <a:off x="474576" y="3899300"/>
            <a:ext cx="5470500" cy="49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dropDuplicates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snapshot_on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733433" y="3462733"/>
            <a:ext cx="280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Deduplication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474575" y="1552375"/>
            <a:ext cx="4445700" cy="11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).isNotNull()) \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2018)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1139833" y="1125933"/>
            <a:ext cx="280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474575" y="5220100"/>
            <a:ext cx="5470500" cy="124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fillna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fillna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({‘age’: 0, ‘name’: ‘unknown’})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733433" y="4783533"/>
            <a:ext cx="280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Nulls handling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Supported transformations</a:t>
            </a:r>
            <a:endParaRPr/>
          </a:p>
        </p:txBody>
      </p:sp>
      <p:sp>
        <p:nvSpPr>
          <p:cNvPr id="405" name="Google Shape;405;p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/>
        </p:nvSpPr>
        <p:spPr>
          <a:xfrm>
            <a:off x="474575" y="1552375"/>
            <a:ext cx="4445700" cy="11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).isNotNull()) \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2018)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API vs SQL API</a:t>
            </a:r>
            <a:endParaRPr/>
          </a:p>
        </p:txBody>
      </p:sp>
      <p:sp>
        <p:nvSpPr>
          <p:cNvPr id="412" name="Google Shape;412;p5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55"/>
          <p:cNvSpPr txBox="1"/>
          <p:nvPr/>
        </p:nvSpPr>
        <p:spPr>
          <a:xfrm>
            <a:off x="474575" y="4524175"/>
            <a:ext cx="4445700" cy="20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(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).isNotNull())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2018)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2759925" y="3297675"/>
            <a:ext cx="3401100" cy="675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equivalent Spark queries</a:t>
            </a:r>
            <a:endParaRPr sz="2000"/>
          </a:p>
        </p:txBody>
      </p:sp>
      <p:cxnSp>
        <p:nvCxnSpPr>
          <p:cNvPr id="415" name="Google Shape;415;p55"/>
          <p:cNvCxnSpPr>
            <a:stCxn id="414" idx="0"/>
            <a:endCxn id="410" idx="2"/>
          </p:cNvCxnSpPr>
          <p:nvPr/>
        </p:nvCxnSpPr>
        <p:spPr>
          <a:xfrm rot="10800000">
            <a:off x="2697375" y="2726175"/>
            <a:ext cx="1763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5"/>
          <p:cNvCxnSpPr>
            <a:stCxn id="414" idx="2"/>
            <a:endCxn id="413" idx="0"/>
          </p:cNvCxnSpPr>
          <p:nvPr/>
        </p:nvCxnSpPr>
        <p:spPr>
          <a:xfrm flipH="1">
            <a:off x="2697375" y="3973575"/>
            <a:ext cx="17631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/>
        </p:nvSpPr>
        <p:spPr>
          <a:xfrm>
            <a:off x="474575" y="1552375"/>
            <a:ext cx="4445700" cy="117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).isNotNull()) \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2018)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 API vs SQL API</a:t>
            </a:r>
            <a:endParaRPr/>
          </a:p>
        </p:txBody>
      </p:sp>
      <p:sp>
        <p:nvSpPr>
          <p:cNvPr id="423" name="Google Shape;423;p5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56"/>
          <p:cNvSpPr txBox="1"/>
          <p:nvPr/>
        </p:nvSpPr>
        <p:spPr>
          <a:xfrm>
            <a:off x="474575" y="4524175"/>
            <a:ext cx="4445700" cy="200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(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).isNotNull())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(col(</a:t>
            </a:r>
            <a:r>
              <a:rPr lang="en-US" sz="2000">
                <a:solidFill>
                  <a:schemeClr val="dk1"/>
                </a:solidFill>
              </a:rPr>
              <a:t>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2000">
                <a:solidFill>
                  <a:schemeClr val="dk1"/>
                </a:solidFill>
              </a:rPr>
              <a:t>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== 2018)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6722975" y="1552375"/>
            <a:ext cx="5126100" cy="496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df.createOrReplaceTempView(‘my_view’)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spark.sql(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	“““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		SELECT *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		FROM my_view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		WHERE user_id IS NOT NULL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		AND year = 2018</a:t>
            </a:r>
            <a:endParaRPr sz="2000">
              <a:solidFill>
                <a:schemeClr val="accent6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“““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)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2759925" y="3297675"/>
            <a:ext cx="3401100" cy="675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equivalent Spark queries</a:t>
            </a:r>
            <a:endParaRPr sz="2000"/>
          </a:p>
        </p:txBody>
      </p:sp>
      <p:cxnSp>
        <p:nvCxnSpPr>
          <p:cNvPr id="427" name="Google Shape;427;p56"/>
          <p:cNvCxnSpPr>
            <a:stCxn id="426" idx="0"/>
            <a:endCxn id="421" idx="2"/>
          </p:cNvCxnSpPr>
          <p:nvPr/>
        </p:nvCxnSpPr>
        <p:spPr>
          <a:xfrm rot="10800000">
            <a:off x="2697375" y="2726175"/>
            <a:ext cx="1763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56"/>
          <p:cNvCxnSpPr>
            <a:stCxn id="426" idx="2"/>
            <a:endCxn id="424" idx="0"/>
          </p:cNvCxnSpPr>
          <p:nvPr/>
        </p:nvCxnSpPr>
        <p:spPr>
          <a:xfrm flipH="1">
            <a:off x="2697375" y="3973575"/>
            <a:ext cx="17631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56"/>
          <p:cNvCxnSpPr>
            <a:stCxn id="426" idx="3"/>
            <a:endCxn id="425" idx="1"/>
          </p:cNvCxnSpPr>
          <p:nvPr/>
        </p:nvCxnSpPr>
        <p:spPr>
          <a:xfrm>
            <a:off x="6161025" y="3635625"/>
            <a:ext cx="561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and Window functions</a:t>
            </a:r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484850" y="1357925"/>
            <a:ext cx="92283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Contained in three classes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pyspark.sql.functions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pyspark.sql.DataFrameStatFunctions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pyspark.sql.GroupedData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57"/>
          <p:cNvSpPr txBox="1"/>
          <p:nvPr/>
        </p:nvSpPr>
        <p:spPr>
          <a:xfrm>
            <a:off x="895700" y="4441000"/>
            <a:ext cx="98391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Three types of aggregations</a:t>
            </a:r>
            <a:endParaRPr sz="2400"/>
          </a:p>
        </p:txBody>
      </p:sp>
      <p:sp>
        <p:nvSpPr>
          <p:cNvPr id="438" name="Google Shape;438;p5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/>
        </p:nvSpPr>
        <p:spPr>
          <a:xfrm>
            <a:off x="978567" y="1815433"/>
            <a:ext cx="4638900" cy="6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df.select(count(‘id’))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978567" y="3237833"/>
            <a:ext cx="4638900" cy="6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df.agg(count(‘id’))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7291133" y="2419700"/>
            <a:ext cx="3676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Needs to be imported</a:t>
            </a:r>
            <a:endParaRPr sz="2000"/>
          </a:p>
        </p:txBody>
      </p:sp>
      <p:cxnSp>
        <p:nvCxnSpPr>
          <p:cNvPr id="446" name="Google Shape;446;p58"/>
          <p:cNvCxnSpPr>
            <a:stCxn id="445" idx="1"/>
            <a:endCxn id="443" idx="3"/>
          </p:cNvCxnSpPr>
          <p:nvPr/>
        </p:nvCxnSpPr>
        <p:spPr>
          <a:xfrm rot="10800000">
            <a:off x="5617433" y="2156450"/>
            <a:ext cx="1673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58"/>
          <p:cNvCxnSpPr>
            <a:stCxn id="445" idx="1"/>
            <a:endCxn id="444" idx="3"/>
          </p:cNvCxnSpPr>
          <p:nvPr/>
        </p:nvCxnSpPr>
        <p:spPr>
          <a:xfrm flipH="1">
            <a:off x="5617433" y="2720450"/>
            <a:ext cx="1673700" cy="8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58"/>
          <p:cNvSpPr txBox="1"/>
          <p:nvPr/>
        </p:nvSpPr>
        <p:spPr>
          <a:xfrm>
            <a:off x="7081475" y="3021275"/>
            <a:ext cx="4767600" cy="5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from pyspark.sql.functions import count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449" name="Google Shape;449;p58"/>
          <p:cNvSpPr txBox="1"/>
          <p:nvPr/>
        </p:nvSpPr>
        <p:spPr>
          <a:xfrm>
            <a:off x="903700" y="4462367"/>
            <a:ext cx="6309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Both options support multiple aggregations:</a:t>
            </a:r>
            <a:endParaRPr sz="2000"/>
          </a:p>
        </p:txBody>
      </p:sp>
      <p:sp>
        <p:nvSpPr>
          <p:cNvPr id="450" name="Google Shape;450;p58"/>
          <p:cNvSpPr txBox="1"/>
          <p:nvPr/>
        </p:nvSpPr>
        <p:spPr>
          <a:xfrm>
            <a:off x="978567" y="5269833"/>
            <a:ext cx="4638900" cy="68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df.select(count(‘id’), sum(‘id’))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451" name="Google Shape;451;p5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Aggregating whole DataFrame</a:t>
            </a:r>
            <a:endParaRPr/>
          </a:p>
        </p:txBody>
      </p:sp>
      <p:sp>
        <p:nvSpPr>
          <p:cNvPr id="452" name="Google Shape;452;p5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/>
        </p:nvSpPr>
        <p:spPr>
          <a:xfrm>
            <a:off x="788728" y="1270000"/>
            <a:ext cx="64836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Using 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groupBy()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cube()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rollup()</a:t>
            </a:r>
            <a:endParaRPr sz="2000"/>
          </a:p>
        </p:txBody>
      </p:sp>
      <p:sp>
        <p:nvSpPr>
          <p:cNvPr id="458" name="Google Shape;458;p59"/>
          <p:cNvSpPr txBox="1"/>
          <p:nvPr/>
        </p:nvSpPr>
        <p:spPr>
          <a:xfrm>
            <a:off x="5275167" y="2344833"/>
            <a:ext cx="600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Returns instance of class GroupedData</a:t>
            </a:r>
            <a:endParaRPr sz="2000"/>
          </a:p>
        </p:txBody>
      </p:sp>
      <p:cxnSp>
        <p:nvCxnSpPr>
          <p:cNvPr id="459" name="Google Shape;459;p59"/>
          <p:cNvCxnSpPr>
            <a:stCxn id="458" idx="1"/>
          </p:cNvCxnSpPr>
          <p:nvPr/>
        </p:nvCxnSpPr>
        <p:spPr>
          <a:xfrm rot="10800000">
            <a:off x="3407967" y="2248683"/>
            <a:ext cx="18672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59"/>
          <p:cNvCxnSpPr>
            <a:stCxn id="458" idx="1"/>
          </p:cNvCxnSpPr>
          <p:nvPr/>
        </p:nvCxnSpPr>
        <p:spPr>
          <a:xfrm flipH="1">
            <a:off x="3030867" y="2692383"/>
            <a:ext cx="22443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59"/>
          <p:cNvCxnSpPr>
            <a:stCxn id="458" idx="1"/>
          </p:cNvCxnSpPr>
          <p:nvPr/>
        </p:nvCxnSpPr>
        <p:spPr>
          <a:xfrm flipH="1">
            <a:off x="3002967" y="2692383"/>
            <a:ext cx="22722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59"/>
          <p:cNvSpPr txBox="1"/>
          <p:nvPr/>
        </p:nvSpPr>
        <p:spPr>
          <a:xfrm>
            <a:off x="5285875" y="3034625"/>
            <a:ext cx="5734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You need to call some aggregation function on it</a:t>
            </a:r>
            <a:endParaRPr sz="2000"/>
          </a:p>
        </p:txBody>
      </p:sp>
      <p:sp>
        <p:nvSpPr>
          <p:cNvPr id="463" name="Google Shape;463;p59"/>
          <p:cNvSpPr txBox="1"/>
          <p:nvPr/>
        </p:nvSpPr>
        <p:spPr>
          <a:xfrm>
            <a:off x="1478533" y="3967733"/>
            <a:ext cx="2433300" cy="12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df.groupBy(‘id’) \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   .count()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464" name="Google Shape;464;p59"/>
          <p:cNvSpPr txBox="1"/>
          <p:nvPr/>
        </p:nvSpPr>
        <p:spPr>
          <a:xfrm>
            <a:off x="7272433" y="3914267"/>
            <a:ext cx="2847600" cy="125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df.groupBy(‘id’) \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   .agg(count(‘*’))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465" name="Google Shape;465;p59"/>
          <p:cNvSpPr txBox="1"/>
          <p:nvPr/>
        </p:nvSpPr>
        <p:spPr>
          <a:xfrm>
            <a:off x="342233" y="5395500"/>
            <a:ext cx="54276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Function is from class GroupedData 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Does not need to be imported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You can not rename it using alias()!</a:t>
            </a:r>
            <a:endParaRPr sz="1900"/>
          </a:p>
        </p:txBody>
      </p:sp>
      <p:sp>
        <p:nvSpPr>
          <p:cNvPr id="466" name="Google Shape;466;p59"/>
          <p:cNvSpPr txBox="1"/>
          <p:nvPr/>
        </p:nvSpPr>
        <p:spPr>
          <a:xfrm>
            <a:off x="6133433" y="5395500"/>
            <a:ext cx="54276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Function is from class spark.sql.functions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Needs to be imported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You can rename it using alias()</a:t>
            </a:r>
            <a:endParaRPr sz="1900"/>
          </a:p>
        </p:txBody>
      </p:sp>
      <p:sp>
        <p:nvSpPr>
          <p:cNvPr id="467" name="Google Shape;467;p5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5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based on groups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0"/>
          <p:cNvSpPr txBox="1"/>
          <p:nvPr/>
        </p:nvSpPr>
        <p:spPr>
          <a:xfrm>
            <a:off x="828833" y="1201833"/>
            <a:ext cx="101469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Three types of window functions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Ranking functions: rank, ntile, row_number, ...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Analytic functions: lag, lead, ...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Aggregate functions: count, sum, ...</a:t>
            </a:r>
            <a:endParaRPr sz="2000"/>
          </a:p>
        </p:txBody>
      </p:sp>
      <p:sp>
        <p:nvSpPr>
          <p:cNvPr id="474" name="Google Shape;474;p6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based on frame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/>
          <p:nvPr/>
        </p:nvSpPr>
        <p:spPr>
          <a:xfrm>
            <a:off x="828833" y="1201833"/>
            <a:ext cx="101469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609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Three types of window functions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Ranking functions: rank, ntile, row_number, ...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Analytic functions: lag, lead, ...</a:t>
            </a:r>
            <a:endParaRPr sz="2000"/>
          </a:p>
          <a:p>
            <a:pPr indent="-431800" lvl="1" marL="1219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Aggregate functions: count, sum, ...</a:t>
            </a:r>
            <a:endParaRPr sz="2000"/>
          </a:p>
        </p:txBody>
      </p:sp>
      <p:sp>
        <p:nvSpPr>
          <p:cNvPr id="480" name="Google Shape;480;p61"/>
          <p:cNvSpPr txBox="1"/>
          <p:nvPr/>
        </p:nvSpPr>
        <p:spPr>
          <a:xfrm>
            <a:off x="601567" y="4465067"/>
            <a:ext cx="4625700" cy="11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w = Window.partitionBy(...) \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	 .orderBy(...) \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	 .frame_specification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601567" y="5895467"/>
            <a:ext cx="46257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df.select(sum(...).over(w))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482" name="Google Shape;482;p61"/>
          <p:cNvSpPr txBox="1"/>
          <p:nvPr/>
        </p:nvSpPr>
        <p:spPr>
          <a:xfrm>
            <a:off x="601567" y="3660267"/>
            <a:ext cx="46257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from pyspark.sql.window import Window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483" name="Google Shape;483;p61"/>
          <p:cNvSpPr txBox="1"/>
          <p:nvPr/>
        </p:nvSpPr>
        <p:spPr>
          <a:xfrm>
            <a:off x="6764433" y="3248533"/>
            <a:ext cx="28608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rowsBetween(a, b)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6764433" y="4366133"/>
            <a:ext cx="28608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rangeBetween(a, b)</a:t>
            </a:r>
            <a:endParaRPr sz="1900">
              <a:solidFill>
                <a:schemeClr val="accent6"/>
              </a:solidFill>
            </a:endParaRPr>
          </a:p>
        </p:txBody>
      </p:sp>
      <p:cxnSp>
        <p:nvCxnSpPr>
          <p:cNvPr id="485" name="Google Shape;485;p61"/>
          <p:cNvCxnSpPr>
            <a:endCxn id="483" idx="1"/>
          </p:cNvCxnSpPr>
          <p:nvPr/>
        </p:nvCxnSpPr>
        <p:spPr>
          <a:xfrm flipH="1" rot="10800000">
            <a:off x="4184433" y="3555883"/>
            <a:ext cx="2580000" cy="17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61"/>
          <p:cNvCxnSpPr>
            <a:endCxn id="484" idx="1"/>
          </p:cNvCxnSpPr>
          <p:nvPr/>
        </p:nvCxnSpPr>
        <p:spPr>
          <a:xfrm flipH="1" rot="10800000">
            <a:off x="4177533" y="4673483"/>
            <a:ext cx="25869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61"/>
          <p:cNvSpPr txBox="1"/>
          <p:nvPr/>
        </p:nvSpPr>
        <p:spPr>
          <a:xfrm>
            <a:off x="8492133" y="1604567"/>
            <a:ext cx="32685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Only order of rows matters</a:t>
            </a:r>
            <a:endParaRPr sz="2000"/>
          </a:p>
        </p:txBody>
      </p:sp>
      <p:sp>
        <p:nvSpPr>
          <p:cNvPr id="488" name="Google Shape;488;p61"/>
          <p:cNvSpPr txBox="1"/>
          <p:nvPr/>
        </p:nvSpPr>
        <p:spPr>
          <a:xfrm>
            <a:off x="8492133" y="6080567"/>
            <a:ext cx="3268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column value matters</a:t>
            </a:r>
            <a:endParaRPr sz="2000"/>
          </a:p>
        </p:txBody>
      </p:sp>
      <p:sp>
        <p:nvSpPr>
          <p:cNvPr id="489" name="Google Shape;489;p61"/>
          <p:cNvSpPr/>
          <p:nvPr/>
        </p:nvSpPr>
        <p:spPr>
          <a:xfrm rot="-3181497">
            <a:off x="8941229" y="2477833"/>
            <a:ext cx="1013522" cy="2977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1"/>
          <p:cNvSpPr/>
          <p:nvPr/>
        </p:nvSpPr>
        <p:spPr>
          <a:xfrm rot="2381427">
            <a:off x="8989345" y="5473258"/>
            <a:ext cx="1013248" cy="29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based on frame</a:t>
            </a:r>
            <a:endParaRPr/>
          </a:p>
        </p:txBody>
      </p:sp>
      <p:sp>
        <p:nvSpPr>
          <p:cNvPr id="492" name="Google Shape;492;p6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based on frame – example</a:t>
            </a:r>
            <a:endParaRPr/>
          </a:p>
        </p:txBody>
      </p:sp>
      <p:sp>
        <p:nvSpPr>
          <p:cNvPr id="498" name="Google Shape;498;p6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62"/>
          <p:cNvSpPr txBox="1"/>
          <p:nvPr/>
        </p:nvSpPr>
        <p:spPr>
          <a:xfrm>
            <a:off x="421500" y="1606250"/>
            <a:ext cx="2486100" cy="33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date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‘2019-01-10’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</a:t>
            </a:r>
            <a:r>
              <a:rPr lang="en-US" sz="2000"/>
              <a:t>‘2019-01-01’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‘2019-01-20’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‘2019-01-15’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‘2019-01-07’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2	‘2019-01-30’</a:t>
            </a:r>
            <a:endParaRPr sz="2000"/>
          </a:p>
        </p:txBody>
      </p:sp>
      <p:sp>
        <p:nvSpPr>
          <p:cNvPr id="500" name="Google Shape;500;p62"/>
          <p:cNvSpPr txBox="1"/>
          <p:nvPr/>
        </p:nvSpPr>
        <p:spPr>
          <a:xfrm>
            <a:off x="7584300" y="1606250"/>
            <a:ext cx="4220100" cy="33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date			row_number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‘2019-01-01’	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‘2019-01-07’	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‘2019-01-10’	3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‘2019-01-07’	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‘2019-01-15’	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‘2019-01-30’	3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Aggregations based on frame – example</a:t>
            </a:r>
            <a:endParaRPr/>
          </a:p>
        </p:txBody>
      </p:sp>
      <p:sp>
        <p:nvSpPr>
          <p:cNvPr id="506" name="Google Shape;506;p6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63"/>
          <p:cNvSpPr txBox="1"/>
          <p:nvPr/>
        </p:nvSpPr>
        <p:spPr>
          <a:xfrm>
            <a:off x="421500" y="1606250"/>
            <a:ext cx="2486100" cy="33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date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‘2019-01-10’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‘2019-01-01’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‘2019-01-20’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‘2019-01-15’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‘2019-01-07’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2	‘2019-01-30’</a:t>
            </a:r>
            <a:endParaRPr sz="2000"/>
          </a:p>
        </p:txBody>
      </p:sp>
      <p:sp>
        <p:nvSpPr>
          <p:cNvPr id="508" name="Google Shape;508;p63"/>
          <p:cNvSpPr txBox="1"/>
          <p:nvPr/>
        </p:nvSpPr>
        <p:spPr>
          <a:xfrm>
            <a:off x="7584300" y="1606250"/>
            <a:ext cx="4220100" cy="3394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date			row_number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‘2019-01-01’	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‘2019-01-07’	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‘2019-01-10’	3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‘2019-01-07’	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‘2019-01-15’	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‘2019-01-30’	3</a:t>
            </a:r>
            <a:endParaRPr sz="2000"/>
          </a:p>
        </p:txBody>
      </p:sp>
      <p:sp>
        <p:nvSpPr>
          <p:cNvPr id="509" name="Google Shape;509;p63"/>
          <p:cNvSpPr txBox="1"/>
          <p:nvPr/>
        </p:nvSpPr>
        <p:spPr>
          <a:xfrm>
            <a:off x="2125579" y="5150875"/>
            <a:ext cx="7081800" cy="118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w = Window.partitionBy(‘id’).orderBy(‘date’)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data.withColumn(‘row_number’, row_number().over(w))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510" name="Google Shape;510;p63"/>
          <p:cNvCxnSpPr>
            <a:stCxn id="507" idx="2"/>
            <a:endCxn id="509" idx="1"/>
          </p:cNvCxnSpPr>
          <p:nvPr/>
        </p:nvCxnSpPr>
        <p:spPr>
          <a:xfrm>
            <a:off x="1664550" y="5000450"/>
            <a:ext cx="461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3"/>
          <p:cNvCxnSpPr>
            <a:stCxn id="509" idx="3"/>
            <a:endCxn id="508" idx="2"/>
          </p:cNvCxnSpPr>
          <p:nvPr/>
        </p:nvCxnSpPr>
        <p:spPr>
          <a:xfrm flipH="1" rot="10800000">
            <a:off x="9207379" y="5000425"/>
            <a:ext cx="4869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4099925" y="1263800"/>
            <a:ext cx="8040900" cy="51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David Vrba Ph.D.</a:t>
            </a:r>
            <a:endParaRPr sz="2200"/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Scientist at Socialbakers (Prague office)</a:t>
            </a:r>
            <a:endParaRPr sz="2200"/>
          </a:p>
          <a:p>
            <a:pPr indent="-3683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Analyzing data and building ML prototypes</a:t>
            </a:r>
            <a:endParaRPr sz="2200"/>
          </a:p>
          <a:p>
            <a:pPr indent="-3683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Working with Spark</a:t>
            </a:r>
            <a:endParaRPr sz="2200"/>
          </a:p>
          <a:p>
            <a:pPr indent="-3683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optimizing Spark jobs</a:t>
            </a:r>
            <a:endParaRPr sz="2200"/>
          </a:p>
          <a:p>
            <a:pPr indent="-3683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productionalizing Spark applications</a:t>
            </a:r>
            <a:endParaRPr sz="2200"/>
          </a:p>
          <a:p>
            <a:pPr indent="-368300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lecturing Spark trainings</a:t>
            </a:r>
            <a:endParaRPr sz="2200"/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Get in touch on LinkedIn: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www.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linkedin.com/in/vrba-david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9" name="Google Shape;219;p3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Lecturer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0124" l="6442" r="14599" t="5091"/>
          <a:stretch/>
        </p:blipFill>
        <p:spPr>
          <a:xfrm>
            <a:off x="675575" y="1873400"/>
            <a:ext cx="2762950" cy="34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 txBox="1"/>
          <p:nvPr/>
        </p:nvSpPr>
        <p:spPr>
          <a:xfrm>
            <a:off x="363475" y="1397525"/>
            <a:ext cx="6521700" cy="1892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to execute custom code on the DataFrame as a column transformation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the functionality through simple interface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powerful but it comes with big responsibility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4405767" y="3613217"/>
            <a:ext cx="2100900" cy="597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UDFs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64"/>
          <p:cNvCxnSpPr>
            <a:stCxn id="516" idx="2"/>
            <a:endCxn id="517" idx="1"/>
          </p:cNvCxnSpPr>
          <p:nvPr/>
        </p:nvCxnSpPr>
        <p:spPr>
          <a:xfrm>
            <a:off x="3624325" y="3289625"/>
            <a:ext cx="7815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6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Defined Functions (UDFs)</a:t>
            </a:r>
            <a:endParaRPr/>
          </a:p>
        </p:txBody>
      </p:sp>
      <p:sp>
        <p:nvSpPr>
          <p:cNvPr id="520" name="Google Shape;520;p6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"/>
          <p:cNvSpPr txBox="1"/>
          <p:nvPr/>
        </p:nvSpPr>
        <p:spPr>
          <a:xfrm>
            <a:off x="363475" y="1397525"/>
            <a:ext cx="6521700" cy="1892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to execute custom code on the DataFrame as a column transformation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the functionality through simple interface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powerful but it comes with big responsibility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65"/>
          <p:cNvSpPr txBox="1"/>
          <p:nvPr/>
        </p:nvSpPr>
        <p:spPr>
          <a:xfrm>
            <a:off x="4972400" y="4382500"/>
            <a:ext cx="6664800" cy="2132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using it as much as possible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time you use it, you pay big performance penalty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quite ok if you use Scala or Java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there is a big difference in Python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5"/>
          <p:cNvSpPr txBox="1"/>
          <p:nvPr/>
        </p:nvSpPr>
        <p:spPr>
          <a:xfrm>
            <a:off x="4405767" y="3613217"/>
            <a:ext cx="2100900" cy="597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UDFs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65"/>
          <p:cNvCxnSpPr>
            <a:stCxn id="525" idx="2"/>
            <a:endCxn id="527" idx="1"/>
          </p:cNvCxnSpPr>
          <p:nvPr/>
        </p:nvCxnSpPr>
        <p:spPr>
          <a:xfrm>
            <a:off x="3624325" y="3289625"/>
            <a:ext cx="7815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65"/>
          <p:cNvCxnSpPr>
            <a:stCxn id="526" idx="0"/>
            <a:endCxn id="527" idx="3"/>
          </p:cNvCxnSpPr>
          <p:nvPr/>
        </p:nvCxnSpPr>
        <p:spPr>
          <a:xfrm rot="10800000">
            <a:off x="6506600" y="3912100"/>
            <a:ext cx="17982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0" name="Google Shape;530;p6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Defined Functions (UDFs)</a:t>
            </a:r>
            <a:endParaRPr/>
          </a:p>
        </p:txBody>
      </p:sp>
      <p:sp>
        <p:nvSpPr>
          <p:cNvPr id="531" name="Google Shape;531;p6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/>
        </p:nvSpPr>
        <p:spPr>
          <a:xfrm>
            <a:off x="363475" y="1397525"/>
            <a:ext cx="6521700" cy="1892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to execute custom code on the DataFrame as a column transformation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the functionality through simple interface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powerful but it comes with big responsibility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6"/>
          <p:cNvSpPr txBox="1"/>
          <p:nvPr/>
        </p:nvSpPr>
        <p:spPr>
          <a:xfrm>
            <a:off x="4972400" y="4382500"/>
            <a:ext cx="6664800" cy="2132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using it as much as possible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time you use it, you pay big performance penalty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quite ok if you use Scala or Java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there is a big difference in Python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6"/>
          <p:cNvSpPr txBox="1"/>
          <p:nvPr/>
        </p:nvSpPr>
        <p:spPr>
          <a:xfrm>
            <a:off x="4405767" y="3613217"/>
            <a:ext cx="2100900" cy="597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UDFs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66"/>
          <p:cNvCxnSpPr>
            <a:stCxn id="536" idx="2"/>
            <a:endCxn id="538" idx="1"/>
          </p:cNvCxnSpPr>
          <p:nvPr/>
        </p:nvCxnSpPr>
        <p:spPr>
          <a:xfrm>
            <a:off x="3624325" y="3289625"/>
            <a:ext cx="7815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66"/>
          <p:cNvCxnSpPr>
            <a:stCxn id="537" idx="0"/>
            <a:endCxn id="538" idx="3"/>
          </p:cNvCxnSpPr>
          <p:nvPr/>
        </p:nvCxnSpPr>
        <p:spPr>
          <a:xfrm rot="10800000">
            <a:off x="6506600" y="3912100"/>
            <a:ext cx="17982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p66"/>
          <p:cNvSpPr txBox="1"/>
          <p:nvPr/>
        </p:nvSpPr>
        <p:spPr>
          <a:xfrm>
            <a:off x="363475" y="4720975"/>
            <a:ext cx="3992400" cy="17964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with Pandas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with Apache Arrow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vectorized execution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66"/>
          <p:cNvCxnSpPr>
            <a:stCxn id="541" idx="0"/>
            <a:endCxn id="538" idx="1"/>
          </p:cNvCxnSpPr>
          <p:nvPr/>
        </p:nvCxnSpPr>
        <p:spPr>
          <a:xfrm flipH="1" rot="10800000">
            <a:off x="2359675" y="3912175"/>
            <a:ext cx="2046000" cy="8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6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Defined Functions (UDFs)</a:t>
            </a:r>
            <a:endParaRPr/>
          </a:p>
        </p:txBody>
      </p:sp>
      <p:sp>
        <p:nvSpPr>
          <p:cNvPr id="544" name="Google Shape;544;p6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7"/>
          <p:cNvSpPr txBox="1"/>
          <p:nvPr/>
        </p:nvSpPr>
        <p:spPr>
          <a:xfrm>
            <a:off x="363475" y="1397525"/>
            <a:ext cx="6521700" cy="18921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to execute custom code on the DataFrame as a column transformation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the functionality through simple interface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powerful but it comes with big responsibility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7"/>
          <p:cNvSpPr txBox="1"/>
          <p:nvPr/>
        </p:nvSpPr>
        <p:spPr>
          <a:xfrm>
            <a:off x="4972400" y="4382500"/>
            <a:ext cx="6664800" cy="21327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using it as much as possible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time you use it, you pay big performance penalty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quite ok if you use Scala or Java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1219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there is a big difference in Python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7"/>
          <p:cNvSpPr txBox="1"/>
          <p:nvPr/>
        </p:nvSpPr>
        <p:spPr>
          <a:xfrm>
            <a:off x="4405767" y="3613217"/>
            <a:ext cx="2100900" cy="597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UDFs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67"/>
          <p:cNvCxnSpPr>
            <a:stCxn id="549" idx="2"/>
            <a:endCxn id="551" idx="1"/>
          </p:cNvCxnSpPr>
          <p:nvPr/>
        </p:nvCxnSpPr>
        <p:spPr>
          <a:xfrm>
            <a:off x="3624325" y="3289625"/>
            <a:ext cx="781500" cy="6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67"/>
          <p:cNvCxnSpPr>
            <a:stCxn id="550" idx="0"/>
            <a:endCxn id="551" idx="3"/>
          </p:cNvCxnSpPr>
          <p:nvPr/>
        </p:nvCxnSpPr>
        <p:spPr>
          <a:xfrm rot="10800000">
            <a:off x="6506600" y="3912100"/>
            <a:ext cx="1798200" cy="4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67"/>
          <p:cNvSpPr txBox="1"/>
          <p:nvPr/>
        </p:nvSpPr>
        <p:spPr>
          <a:xfrm>
            <a:off x="363475" y="4720975"/>
            <a:ext cx="3992400" cy="17964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with Pandas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with Apache Arrow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vectorized execution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67"/>
          <p:cNvCxnSpPr>
            <a:stCxn id="554" idx="0"/>
            <a:endCxn id="551" idx="1"/>
          </p:cNvCxnSpPr>
          <p:nvPr/>
        </p:nvCxnSpPr>
        <p:spPr>
          <a:xfrm flipH="1" rot="10800000">
            <a:off x="2359675" y="3912175"/>
            <a:ext cx="2046000" cy="8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6" name="Google Shape;556;p67"/>
          <p:cNvSpPr txBox="1"/>
          <p:nvPr/>
        </p:nvSpPr>
        <p:spPr>
          <a:xfrm>
            <a:off x="7881875" y="1414375"/>
            <a:ext cx="3755400" cy="12429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using Scala if performance is crucial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67"/>
          <p:cNvCxnSpPr>
            <a:stCxn id="556" idx="1"/>
            <a:endCxn id="551" idx="3"/>
          </p:cNvCxnSpPr>
          <p:nvPr/>
        </p:nvCxnSpPr>
        <p:spPr>
          <a:xfrm flipH="1">
            <a:off x="6506675" y="2035825"/>
            <a:ext cx="1375200" cy="18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8" name="Google Shape;558;p6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Defined Functions (UDFs)</a:t>
            </a:r>
            <a:endParaRPr/>
          </a:p>
        </p:txBody>
      </p:sp>
      <p:sp>
        <p:nvSpPr>
          <p:cNvPr id="559" name="Google Shape;559;p6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/>
          <p:nvPr/>
        </p:nvSpPr>
        <p:spPr>
          <a:xfrm>
            <a:off x="390125" y="2060277"/>
            <a:ext cx="6843900" cy="171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@</a:t>
            </a:r>
            <a:r>
              <a:rPr lang="en-US" sz="2000">
                <a:solidFill>
                  <a:schemeClr val="accent2"/>
                </a:solidFill>
              </a:rPr>
              <a:t>udf</a:t>
            </a:r>
            <a:r>
              <a:rPr lang="en-US" sz="2000"/>
              <a:t>(</a:t>
            </a:r>
            <a:r>
              <a:rPr lang="en-US" sz="2000">
                <a:solidFill>
                  <a:schemeClr val="accent1"/>
                </a:solidFill>
              </a:rPr>
              <a:t>IntegerType()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def </a:t>
            </a:r>
            <a:r>
              <a:rPr lang="en-US" sz="2000">
                <a:solidFill>
                  <a:schemeClr val="accent6"/>
                </a:solidFill>
              </a:rPr>
              <a:t>my_python_udf</a:t>
            </a:r>
            <a:r>
              <a:rPr lang="en-US" sz="2000"/>
              <a:t>(my_str):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return len(my_str)</a:t>
            </a:r>
            <a:endParaRPr sz="2000"/>
          </a:p>
        </p:txBody>
      </p:sp>
      <p:sp>
        <p:nvSpPr>
          <p:cNvPr id="565" name="Google Shape;565;p6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UDFs – define and register</a:t>
            </a:r>
            <a:endParaRPr/>
          </a:p>
        </p:txBody>
      </p:sp>
      <p:sp>
        <p:nvSpPr>
          <p:cNvPr id="566" name="Google Shape;566;p6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68"/>
          <p:cNvSpPr txBox="1"/>
          <p:nvPr/>
        </p:nvSpPr>
        <p:spPr>
          <a:xfrm>
            <a:off x="8966000" y="925575"/>
            <a:ext cx="2784600" cy="3391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Spark SQL types: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IntegerType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LongType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DateType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ArrayType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StructType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MapType</a:t>
            </a:r>
            <a:endParaRPr sz="1800"/>
          </a:p>
        </p:txBody>
      </p:sp>
      <p:cxnSp>
        <p:nvCxnSpPr>
          <p:cNvPr id="568" name="Google Shape;568;p68"/>
          <p:cNvCxnSpPr/>
          <p:nvPr/>
        </p:nvCxnSpPr>
        <p:spPr>
          <a:xfrm flipH="1" rot="10800000">
            <a:off x="2863325" y="1312925"/>
            <a:ext cx="59082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/>
        </p:nvSpPr>
        <p:spPr>
          <a:xfrm>
            <a:off x="390125" y="2060277"/>
            <a:ext cx="6843900" cy="171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@</a:t>
            </a:r>
            <a:r>
              <a:rPr lang="en-US" sz="2000">
                <a:solidFill>
                  <a:schemeClr val="accent2"/>
                </a:solidFill>
              </a:rPr>
              <a:t>udf</a:t>
            </a:r>
            <a:r>
              <a:rPr lang="en-US" sz="2000"/>
              <a:t>(</a:t>
            </a:r>
            <a:r>
              <a:rPr lang="en-US" sz="2000">
                <a:solidFill>
                  <a:schemeClr val="accent1"/>
                </a:solidFill>
              </a:rPr>
              <a:t>IntegerType()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def </a:t>
            </a:r>
            <a:r>
              <a:rPr lang="en-US" sz="2000">
                <a:solidFill>
                  <a:schemeClr val="accent6"/>
                </a:solidFill>
              </a:rPr>
              <a:t>my_python_udf</a:t>
            </a:r>
            <a:r>
              <a:rPr lang="en-US" sz="2000"/>
              <a:t>(my_str):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return len(my_str)</a:t>
            </a:r>
            <a:endParaRPr sz="2000"/>
          </a:p>
        </p:txBody>
      </p:sp>
      <p:sp>
        <p:nvSpPr>
          <p:cNvPr id="574" name="Google Shape;574;p69"/>
          <p:cNvSpPr txBox="1"/>
          <p:nvPr/>
        </p:nvSpPr>
        <p:spPr>
          <a:xfrm>
            <a:off x="390125" y="4625475"/>
            <a:ext cx="6843900" cy="1786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@</a:t>
            </a:r>
            <a:r>
              <a:rPr lang="en-US" sz="2000">
                <a:solidFill>
                  <a:schemeClr val="accent2"/>
                </a:solidFill>
              </a:rPr>
              <a:t>pandas_udf</a:t>
            </a:r>
            <a:r>
              <a:rPr lang="en-US" sz="2000"/>
              <a:t>(</a:t>
            </a:r>
            <a:r>
              <a:rPr lang="en-US" sz="2000">
                <a:solidFill>
                  <a:schemeClr val="accent1"/>
                </a:solidFill>
              </a:rPr>
              <a:t>IntegerType()</a:t>
            </a:r>
            <a:r>
              <a:rPr lang="en-US" sz="2000"/>
              <a:t>, </a:t>
            </a:r>
            <a:r>
              <a:rPr lang="en-US" sz="2000">
                <a:solidFill>
                  <a:schemeClr val="accent1"/>
                </a:solidFill>
              </a:rPr>
              <a:t>PandasUDFType.SCALAR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def </a:t>
            </a:r>
            <a:r>
              <a:rPr lang="en-US" sz="2000">
                <a:solidFill>
                  <a:schemeClr val="accent6"/>
                </a:solidFill>
              </a:rPr>
              <a:t>my_pandas_udf</a:t>
            </a:r>
            <a:r>
              <a:rPr lang="en-US" sz="2000"/>
              <a:t>(my_str):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return my_str.str.len()</a:t>
            </a:r>
            <a:endParaRPr sz="2000"/>
          </a:p>
        </p:txBody>
      </p:sp>
      <p:sp>
        <p:nvSpPr>
          <p:cNvPr id="575" name="Google Shape;575;p6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UDFs – define and register</a:t>
            </a:r>
            <a:endParaRPr/>
          </a:p>
        </p:txBody>
      </p:sp>
      <p:sp>
        <p:nvSpPr>
          <p:cNvPr id="576" name="Google Shape;576;p6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69"/>
          <p:cNvSpPr txBox="1"/>
          <p:nvPr/>
        </p:nvSpPr>
        <p:spPr>
          <a:xfrm>
            <a:off x="8966000" y="925575"/>
            <a:ext cx="2784600" cy="33915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Spark SQL types: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IntegerType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LongType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StringType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DateType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ArrayType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StructType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MapType</a:t>
            </a:r>
            <a:endParaRPr sz="1800"/>
          </a:p>
        </p:txBody>
      </p:sp>
      <p:sp>
        <p:nvSpPr>
          <p:cNvPr id="578" name="Google Shape;578;p69"/>
          <p:cNvSpPr txBox="1"/>
          <p:nvPr/>
        </p:nvSpPr>
        <p:spPr>
          <a:xfrm>
            <a:off x="8156975" y="4728850"/>
            <a:ext cx="3593700" cy="1682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PandasUDFType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SCALAR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GROUPED_MAP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GROUPED_AGG</a:t>
            </a:r>
            <a:endParaRPr sz="1800"/>
          </a:p>
        </p:txBody>
      </p:sp>
      <p:cxnSp>
        <p:nvCxnSpPr>
          <p:cNvPr id="579" name="Google Shape;579;p69"/>
          <p:cNvCxnSpPr/>
          <p:nvPr/>
        </p:nvCxnSpPr>
        <p:spPr>
          <a:xfrm flipH="1" rot="10800000">
            <a:off x="2863325" y="1312925"/>
            <a:ext cx="5908200" cy="10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9"/>
          <p:cNvCxnSpPr/>
          <p:nvPr/>
        </p:nvCxnSpPr>
        <p:spPr>
          <a:xfrm>
            <a:off x="7039575" y="4902550"/>
            <a:ext cx="1033500" cy="2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</a:t>
            </a:r>
            <a:r>
              <a:rPr lang="en-US"/>
              <a:t>UDFs</a:t>
            </a:r>
            <a:endParaRPr/>
          </a:p>
        </p:txBody>
      </p:sp>
      <p:sp>
        <p:nvSpPr>
          <p:cNvPr id="586" name="Google Shape;586;p7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70"/>
          <p:cNvSpPr txBox="1"/>
          <p:nvPr/>
        </p:nvSpPr>
        <p:spPr>
          <a:xfrm>
            <a:off x="6058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</a:t>
            </a:r>
            <a:endParaRPr sz="2000"/>
          </a:p>
        </p:txBody>
      </p:sp>
      <p:sp>
        <p:nvSpPr>
          <p:cNvPr id="588" name="Google Shape;588;p70"/>
          <p:cNvSpPr txBox="1"/>
          <p:nvPr/>
        </p:nvSpPr>
        <p:spPr>
          <a:xfrm>
            <a:off x="67780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str_len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16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14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UDFs</a:t>
            </a:r>
            <a:endParaRPr/>
          </a:p>
        </p:txBody>
      </p:sp>
      <p:sp>
        <p:nvSpPr>
          <p:cNvPr id="594" name="Google Shape;594;p7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2907600" y="3901075"/>
            <a:ext cx="7291200" cy="9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df.withColumn(‘str_len’, my_python_udf(‘message’))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596" name="Google Shape;596;p71"/>
          <p:cNvSpPr txBox="1"/>
          <p:nvPr/>
        </p:nvSpPr>
        <p:spPr>
          <a:xfrm>
            <a:off x="6058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</a:t>
            </a:r>
            <a:endParaRPr sz="2000"/>
          </a:p>
        </p:txBody>
      </p:sp>
      <p:sp>
        <p:nvSpPr>
          <p:cNvPr id="597" name="Google Shape;597;p71"/>
          <p:cNvSpPr txBox="1"/>
          <p:nvPr/>
        </p:nvSpPr>
        <p:spPr>
          <a:xfrm>
            <a:off x="67780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str_len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16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14</a:t>
            </a:r>
            <a:endParaRPr sz="2000"/>
          </a:p>
        </p:txBody>
      </p:sp>
      <p:cxnSp>
        <p:nvCxnSpPr>
          <p:cNvPr id="598" name="Google Shape;598;p71"/>
          <p:cNvCxnSpPr>
            <a:stCxn id="596" idx="2"/>
            <a:endCxn id="595" idx="0"/>
          </p:cNvCxnSpPr>
          <p:nvPr/>
        </p:nvCxnSpPr>
        <p:spPr>
          <a:xfrm>
            <a:off x="2728375" y="3217750"/>
            <a:ext cx="38247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71"/>
          <p:cNvCxnSpPr>
            <a:stCxn id="595" idx="0"/>
            <a:endCxn id="597" idx="2"/>
          </p:cNvCxnSpPr>
          <p:nvPr/>
        </p:nvCxnSpPr>
        <p:spPr>
          <a:xfrm flipH="1" rot="10800000">
            <a:off x="6553200" y="3217675"/>
            <a:ext cx="23475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71"/>
          <p:cNvSpPr txBox="1"/>
          <p:nvPr/>
        </p:nvSpPr>
        <p:spPr>
          <a:xfrm>
            <a:off x="578000" y="4130375"/>
            <a:ext cx="1643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Using UDF: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UDFs</a:t>
            </a:r>
            <a:endParaRPr/>
          </a:p>
        </p:txBody>
      </p:sp>
      <p:sp>
        <p:nvSpPr>
          <p:cNvPr id="606" name="Google Shape;606;p7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72"/>
          <p:cNvSpPr txBox="1"/>
          <p:nvPr/>
        </p:nvSpPr>
        <p:spPr>
          <a:xfrm>
            <a:off x="2907600" y="3901075"/>
            <a:ext cx="7291200" cy="9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df.withColumn(‘str_len’, my_python_udf(‘message’))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6058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</a:t>
            </a:r>
            <a:endParaRPr sz="2000"/>
          </a:p>
        </p:txBody>
      </p:sp>
      <p:sp>
        <p:nvSpPr>
          <p:cNvPr id="609" name="Google Shape;609;p72"/>
          <p:cNvSpPr txBox="1"/>
          <p:nvPr/>
        </p:nvSpPr>
        <p:spPr>
          <a:xfrm>
            <a:off x="6778075" y="1636450"/>
            <a:ext cx="42450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str_len	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text.’		16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14</a:t>
            </a:r>
            <a:endParaRPr sz="2000"/>
          </a:p>
        </p:txBody>
      </p:sp>
      <p:sp>
        <p:nvSpPr>
          <p:cNvPr id="610" name="Google Shape;610;p72"/>
          <p:cNvSpPr txBox="1"/>
          <p:nvPr/>
        </p:nvSpPr>
        <p:spPr>
          <a:xfrm>
            <a:off x="2907600" y="5577475"/>
            <a:ext cx="7291200" cy="90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df.withColumn(‘str_len’, length(‘message’))</a:t>
            </a:r>
            <a:endParaRPr sz="1800">
              <a:solidFill>
                <a:schemeClr val="accent6"/>
              </a:solidFill>
            </a:endParaRPr>
          </a:p>
        </p:txBody>
      </p:sp>
      <p:cxnSp>
        <p:nvCxnSpPr>
          <p:cNvPr id="611" name="Google Shape;611;p72"/>
          <p:cNvCxnSpPr>
            <a:stCxn id="608" idx="2"/>
            <a:endCxn id="607" idx="0"/>
          </p:cNvCxnSpPr>
          <p:nvPr/>
        </p:nvCxnSpPr>
        <p:spPr>
          <a:xfrm>
            <a:off x="2728375" y="3217750"/>
            <a:ext cx="38247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72"/>
          <p:cNvCxnSpPr>
            <a:stCxn id="607" idx="0"/>
            <a:endCxn id="609" idx="2"/>
          </p:cNvCxnSpPr>
          <p:nvPr/>
        </p:nvCxnSpPr>
        <p:spPr>
          <a:xfrm flipH="1" rot="10800000">
            <a:off x="6553200" y="3217675"/>
            <a:ext cx="23475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72"/>
          <p:cNvSpPr txBox="1"/>
          <p:nvPr/>
        </p:nvSpPr>
        <p:spPr>
          <a:xfrm>
            <a:off x="578000" y="4130375"/>
            <a:ext cx="1643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Using UDF:</a:t>
            </a:r>
            <a:endParaRPr sz="2000"/>
          </a:p>
        </p:txBody>
      </p:sp>
      <p:sp>
        <p:nvSpPr>
          <p:cNvPr id="614" name="Google Shape;614;p72"/>
          <p:cNvSpPr txBox="1"/>
          <p:nvPr/>
        </p:nvSpPr>
        <p:spPr>
          <a:xfrm>
            <a:off x="501800" y="5523575"/>
            <a:ext cx="24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But it can be done also natively: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GROUPED_MAP </a:t>
            </a:r>
            <a:r>
              <a:rPr lang="en-US"/>
              <a:t>PandasUDFType</a:t>
            </a:r>
            <a:endParaRPr/>
          </a:p>
        </p:txBody>
      </p:sp>
      <p:sp>
        <p:nvSpPr>
          <p:cNvPr id="620" name="Google Shape;620;p7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73"/>
          <p:cNvSpPr txBox="1"/>
          <p:nvPr/>
        </p:nvSpPr>
        <p:spPr>
          <a:xfrm>
            <a:off x="497700" y="1834850"/>
            <a:ext cx="1676700" cy="3846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value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13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1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2	3</a:t>
            </a:r>
            <a:endParaRPr sz="2000"/>
          </a:p>
        </p:txBody>
      </p:sp>
      <p:sp>
        <p:nvSpPr>
          <p:cNvPr id="622" name="Google Shape;622;p73"/>
          <p:cNvSpPr txBox="1"/>
          <p:nvPr/>
        </p:nvSpPr>
        <p:spPr>
          <a:xfrm>
            <a:off x="3621900" y="1834850"/>
            <a:ext cx="2480700" cy="3846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value	gmean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10		11.45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11		11.45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12		11.45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13		11.45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1		1.82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2		1.82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2	3		1.82</a:t>
            </a:r>
            <a:endParaRPr sz="2000"/>
          </a:p>
        </p:txBody>
      </p:sp>
      <p:cxnSp>
        <p:nvCxnSpPr>
          <p:cNvPr id="623" name="Google Shape;623;p73"/>
          <p:cNvCxnSpPr>
            <a:stCxn id="621" idx="3"/>
            <a:endCxn id="622" idx="1"/>
          </p:cNvCxnSpPr>
          <p:nvPr/>
        </p:nvCxnSpPr>
        <p:spPr>
          <a:xfrm>
            <a:off x="2174400" y="3758000"/>
            <a:ext cx="14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73"/>
          <p:cNvSpPr txBox="1"/>
          <p:nvPr/>
        </p:nvSpPr>
        <p:spPr>
          <a:xfrm>
            <a:off x="6593150" y="1792250"/>
            <a:ext cx="51573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compute custom aggregation for each group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is convenient if the aggregation can be done using Pandas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check the SciPy package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6734925" y="4595275"/>
            <a:ext cx="5511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Pavol Knapek</a:t>
            </a:r>
            <a:endParaRPr sz="2200"/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Engineer at Socialbakers 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8" name="Google Shape;228;p3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Teaching Assistants (TA’s)</a:t>
            </a:r>
            <a:endParaRPr/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943725" y="4595175"/>
            <a:ext cx="55113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Peter Vasko</a:t>
            </a:r>
            <a:endParaRPr sz="2200"/>
          </a:p>
          <a:p>
            <a:pPr indent="-3683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Architect at Socialbakers 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3">
            <a:alphaModFix/>
          </a:blip>
          <a:srcRect b="33944" l="15146" r="20069" t="18392"/>
          <a:stretch/>
        </p:blipFill>
        <p:spPr>
          <a:xfrm>
            <a:off x="6862200" y="1317275"/>
            <a:ext cx="2652075" cy="29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8"/>
          <p:cNvPicPr preferRelativeResize="0"/>
          <p:nvPr/>
        </p:nvPicPr>
        <p:blipFill rotWithShape="1">
          <a:blip r:embed="rId4">
            <a:alphaModFix/>
          </a:blip>
          <a:srcRect b="32868" l="15634" r="18061" t="5093"/>
          <a:stretch/>
        </p:blipFill>
        <p:spPr>
          <a:xfrm>
            <a:off x="1110475" y="1366950"/>
            <a:ext cx="2652083" cy="29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/>
        </p:nvSpPr>
        <p:spPr>
          <a:xfrm>
            <a:off x="390125" y="1240575"/>
            <a:ext cx="7429800" cy="527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schema = StructType(</a:t>
            </a:r>
            <a:endParaRPr sz="18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[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		StructField(‘id’, IntegerType()),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		StructField(‘value’, IntegerType()),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		StructField(‘gmean’, DoubleType())</a:t>
            </a:r>
            <a:endParaRPr sz="18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]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@pandas_udf(schema, PandasUDFType.GROUPED_MAP)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def compute_gmean(pdf):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	pdf[‘gmean’] = sc.stats.gmean(pdf[‘value’])</a:t>
            </a:r>
            <a:endParaRPr sz="1800">
              <a:solidFill>
                <a:schemeClr val="accent6"/>
              </a:solidFill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return pdf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630" name="Google Shape;630;p7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GROUPED_MAP PandasUDFType</a:t>
            </a:r>
            <a:endParaRPr/>
          </a:p>
        </p:txBody>
      </p:sp>
      <p:sp>
        <p:nvSpPr>
          <p:cNvPr id="631" name="Google Shape;631;p7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74"/>
          <p:cNvSpPr txBox="1"/>
          <p:nvPr/>
        </p:nvSpPr>
        <p:spPr>
          <a:xfrm>
            <a:off x="8224025" y="1240575"/>
            <a:ext cx="3625200" cy="144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df.groupBy(‘id’) \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   .apply(compute_gmean)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Types in DataFrame API</a:t>
            </a:r>
            <a:endParaRPr/>
          </a:p>
        </p:txBody>
      </p:sp>
      <p:sp>
        <p:nvSpPr>
          <p:cNvPr id="638" name="Google Shape;638;p75"/>
          <p:cNvSpPr txBox="1"/>
          <p:nvPr/>
        </p:nvSpPr>
        <p:spPr>
          <a:xfrm>
            <a:off x="484850" y="1140675"/>
            <a:ext cx="111723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 you to store complex and nested data structures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ArrayType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Much better support since 2.4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 lot of functions for array manipulation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Higher order functions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StructType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MapType</a:t>
            </a:r>
            <a:endParaRPr sz="2000"/>
          </a:p>
        </p:txBody>
      </p:sp>
      <p:sp>
        <p:nvSpPr>
          <p:cNvPr id="639" name="Google Shape;639;p7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Types in DataFrame API</a:t>
            </a:r>
            <a:endParaRPr/>
          </a:p>
        </p:txBody>
      </p:sp>
      <p:sp>
        <p:nvSpPr>
          <p:cNvPr id="645" name="Google Shape;645;p76"/>
          <p:cNvSpPr txBox="1"/>
          <p:nvPr/>
        </p:nvSpPr>
        <p:spPr>
          <a:xfrm>
            <a:off x="484850" y="1140675"/>
            <a:ext cx="111723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Allow you to store complex and nested data structures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ArrayType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Much better support since 2.4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 lot of functions for array manipulation</a:t>
            </a:r>
            <a:endParaRPr sz="20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Higher order functions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StructType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MapType</a:t>
            </a:r>
            <a:endParaRPr sz="2000"/>
          </a:p>
        </p:txBody>
      </p:sp>
      <p:sp>
        <p:nvSpPr>
          <p:cNvPr id="646" name="Google Shape;646;p76"/>
          <p:cNvSpPr txBox="1"/>
          <p:nvPr/>
        </p:nvSpPr>
        <p:spPr>
          <a:xfrm>
            <a:off x="560225" y="4539400"/>
            <a:ext cx="7652700" cy="19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from pyspark.sql.functions import array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df.select(array(‘col_1’, ‘col_2’, ‘col_3’).alias(‘my_array_col’))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df.select(col(‘my_array_col’)[1])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647" name="Google Shape;647;p7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Types in DataFrame API</a:t>
            </a:r>
            <a:endParaRPr/>
          </a:p>
        </p:txBody>
      </p:sp>
      <p:sp>
        <p:nvSpPr>
          <p:cNvPr id="653" name="Google Shape;653;p77"/>
          <p:cNvSpPr txBox="1"/>
          <p:nvPr/>
        </p:nvSpPr>
        <p:spPr>
          <a:xfrm>
            <a:off x="359750" y="1759900"/>
            <a:ext cx="32247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length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Homogeneous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Ordered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index</a:t>
            </a:r>
            <a:endParaRPr sz="2000"/>
          </a:p>
        </p:txBody>
      </p:sp>
      <p:sp>
        <p:nvSpPr>
          <p:cNvPr id="654" name="Google Shape;654;p7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Types in DataFrame API</a:t>
            </a:r>
            <a:endParaRPr/>
          </a:p>
        </p:txBody>
      </p:sp>
      <p:sp>
        <p:nvSpPr>
          <p:cNvPr id="660" name="Google Shape;660;p78"/>
          <p:cNvSpPr txBox="1"/>
          <p:nvPr/>
        </p:nvSpPr>
        <p:spPr>
          <a:xfrm>
            <a:off x="359750" y="1759900"/>
            <a:ext cx="32247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length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Homogeneous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Ordered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index</a:t>
            </a:r>
            <a:endParaRPr sz="2000"/>
          </a:p>
        </p:txBody>
      </p:sp>
      <p:sp>
        <p:nvSpPr>
          <p:cNvPr id="661" name="Google Shape;661;p78"/>
          <p:cNvSpPr txBox="1"/>
          <p:nvPr/>
        </p:nvSpPr>
        <p:spPr>
          <a:xfrm>
            <a:off x="3584450" y="1759700"/>
            <a:ext cx="34551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Struct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Fixed number of fields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Heterogeneous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Ordered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name</a:t>
            </a:r>
            <a:endParaRPr sz="2000"/>
          </a:p>
        </p:txBody>
      </p:sp>
      <p:sp>
        <p:nvSpPr>
          <p:cNvPr id="662" name="Google Shape;662;p7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Types in DataFrame API</a:t>
            </a:r>
            <a:endParaRPr/>
          </a:p>
        </p:txBody>
      </p:sp>
      <p:sp>
        <p:nvSpPr>
          <p:cNvPr id="668" name="Google Shape;668;p79"/>
          <p:cNvSpPr txBox="1"/>
          <p:nvPr/>
        </p:nvSpPr>
        <p:spPr>
          <a:xfrm>
            <a:off x="359750" y="1759900"/>
            <a:ext cx="32247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length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Homogeneous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Ordered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index</a:t>
            </a:r>
            <a:endParaRPr sz="2000"/>
          </a:p>
        </p:txBody>
      </p:sp>
      <p:sp>
        <p:nvSpPr>
          <p:cNvPr id="669" name="Google Shape;669;p79"/>
          <p:cNvSpPr txBox="1"/>
          <p:nvPr/>
        </p:nvSpPr>
        <p:spPr>
          <a:xfrm>
            <a:off x="3584450" y="1759700"/>
            <a:ext cx="34551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Struct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Fixed number of fields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Heterogeneous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Ordered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name</a:t>
            </a:r>
            <a:endParaRPr sz="2000"/>
          </a:p>
        </p:txBody>
      </p:sp>
      <p:sp>
        <p:nvSpPr>
          <p:cNvPr id="670" name="Google Shape;670;p79"/>
          <p:cNvSpPr txBox="1"/>
          <p:nvPr/>
        </p:nvSpPr>
        <p:spPr>
          <a:xfrm>
            <a:off x="7039550" y="1759750"/>
            <a:ext cx="4769400" cy="269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Variable number of key–value pairs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 keys have the same type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All values have the same type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Accessed by key name</a:t>
            </a:r>
            <a:endParaRPr sz="2000"/>
          </a:p>
        </p:txBody>
      </p:sp>
      <p:sp>
        <p:nvSpPr>
          <p:cNvPr id="671" name="Google Shape;671;p7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in Spark SQL</a:t>
            </a:r>
            <a:endParaRPr/>
          </a:p>
        </p:txBody>
      </p:sp>
      <p:sp>
        <p:nvSpPr>
          <p:cNvPr id="677" name="Google Shape;677;p80"/>
          <p:cNvSpPr txBox="1"/>
          <p:nvPr/>
        </p:nvSpPr>
        <p:spPr>
          <a:xfrm>
            <a:off x="484850" y="1064475"/>
            <a:ext cx="3453900" cy="5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size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array_max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array_sort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array_distinct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array_join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array_overlap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array_remove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flatten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slice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reverse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element_at</a:t>
            </a:r>
            <a:endParaRPr sz="2000"/>
          </a:p>
        </p:txBody>
      </p:sp>
      <p:sp>
        <p:nvSpPr>
          <p:cNvPr id="678" name="Google Shape;678;p8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in Spark SQL</a:t>
            </a:r>
            <a:endParaRPr/>
          </a:p>
        </p:txBody>
      </p:sp>
      <p:sp>
        <p:nvSpPr>
          <p:cNvPr id="684" name="Google Shape;684;p81"/>
          <p:cNvSpPr txBox="1"/>
          <p:nvPr/>
        </p:nvSpPr>
        <p:spPr>
          <a:xfrm>
            <a:off x="484850" y="1064475"/>
            <a:ext cx="3453900" cy="5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size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array_max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array_sort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array_distinct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array_join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array_overlap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array_remove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flatten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slice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reverse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element_at</a:t>
            </a:r>
            <a:endParaRPr sz="2000"/>
          </a:p>
        </p:txBody>
      </p:sp>
      <p:sp>
        <p:nvSpPr>
          <p:cNvPr id="685" name="Google Shape;685;p81"/>
          <p:cNvSpPr txBox="1"/>
          <p:nvPr/>
        </p:nvSpPr>
        <p:spPr>
          <a:xfrm>
            <a:off x="4145400" y="2086058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id	words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	[‘This’, ‘is’, ‘my’, ‘text’, ‘message’]</a:t>
            </a:r>
            <a:endParaRPr sz="1900"/>
          </a:p>
        </p:txBody>
      </p:sp>
      <p:sp>
        <p:nvSpPr>
          <p:cNvPr id="686" name="Google Shape;686;p81"/>
          <p:cNvSpPr txBox="1"/>
          <p:nvPr/>
        </p:nvSpPr>
        <p:spPr>
          <a:xfrm>
            <a:off x="4145400" y="5495975"/>
            <a:ext cx="6456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id	words								word_count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	[‘This’, ‘is’, ‘my’, ‘text’, ‘message’]		5</a:t>
            </a:r>
            <a:endParaRPr sz="1900"/>
          </a:p>
        </p:txBody>
      </p:sp>
      <p:sp>
        <p:nvSpPr>
          <p:cNvPr id="687" name="Google Shape;687;p81"/>
          <p:cNvSpPr txBox="1"/>
          <p:nvPr/>
        </p:nvSpPr>
        <p:spPr>
          <a:xfrm>
            <a:off x="8597400" y="1188475"/>
            <a:ext cx="2123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ArrayType</a:t>
            </a:r>
            <a:endParaRPr sz="2000"/>
          </a:p>
        </p:txBody>
      </p:sp>
      <p:cxnSp>
        <p:nvCxnSpPr>
          <p:cNvPr id="688" name="Google Shape;688;p81"/>
          <p:cNvCxnSpPr>
            <a:stCxn id="687" idx="1"/>
          </p:cNvCxnSpPr>
          <p:nvPr/>
        </p:nvCxnSpPr>
        <p:spPr>
          <a:xfrm flipH="1">
            <a:off x="5461200" y="1446025"/>
            <a:ext cx="3136200" cy="8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81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in Spark SQL</a:t>
            </a:r>
            <a:endParaRPr/>
          </a:p>
        </p:txBody>
      </p:sp>
      <p:sp>
        <p:nvSpPr>
          <p:cNvPr id="695" name="Google Shape;695;p82"/>
          <p:cNvSpPr txBox="1"/>
          <p:nvPr/>
        </p:nvSpPr>
        <p:spPr>
          <a:xfrm>
            <a:off x="484850" y="1064475"/>
            <a:ext cx="3453900" cy="5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size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array_max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array_sort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array_distinct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array_join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array_overlap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array_remove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flatten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slice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reverse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element_at</a:t>
            </a:r>
            <a:endParaRPr sz="2000"/>
          </a:p>
        </p:txBody>
      </p:sp>
      <p:sp>
        <p:nvSpPr>
          <p:cNvPr id="696" name="Google Shape;696;p82"/>
          <p:cNvSpPr txBox="1"/>
          <p:nvPr/>
        </p:nvSpPr>
        <p:spPr>
          <a:xfrm>
            <a:off x="4145400" y="2086058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id	words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	[‘This’, ‘is’, ‘my’, ‘text’, ‘message’]</a:t>
            </a:r>
            <a:endParaRPr sz="1900"/>
          </a:p>
        </p:txBody>
      </p:sp>
      <p:sp>
        <p:nvSpPr>
          <p:cNvPr id="697" name="Google Shape;697;p82"/>
          <p:cNvSpPr txBox="1"/>
          <p:nvPr/>
        </p:nvSpPr>
        <p:spPr>
          <a:xfrm>
            <a:off x="4145400" y="5495975"/>
            <a:ext cx="6456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id	words								word_count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	[‘This’, ‘is’, ‘my’, ‘text’, ‘message’]		5</a:t>
            </a:r>
            <a:endParaRPr sz="1900"/>
          </a:p>
        </p:txBody>
      </p:sp>
      <p:sp>
        <p:nvSpPr>
          <p:cNvPr id="698" name="Google Shape;698;p82"/>
          <p:cNvSpPr/>
          <p:nvPr/>
        </p:nvSpPr>
        <p:spPr>
          <a:xfrm>
            <a:off x="4145400" y="3615400"/>
            <a:ext cx="6643750" cy="12710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df.withColumn(‘word_count’, size(‘words’))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699" name="Google Shape;699;p82"/>
          <p:cNvCxnSpPr>
            <a:stCxn id="696" idx="2"/>
            <a:endCxn id="698" idx="0"/>
          </p:cNvCxnSpPr>
          <p:nvPr/>
        </p:nvCxnSpPr>
        <p:spPr>
          <a:xfrm>
            <a:off x="6362400" y="3088358"/>
            <a:ext cx="11049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82"/>
          <p:cNvCxnSpPr>
            <a:stCxn id="698" idx="2"/>
            <a:endCxn id="697" idx="0"/>
          </p:cNvCxnSpPr>
          <p:nvPr/>
        </p:nvCxnSpPr>
        <p:spPr>
          <a:xfrm flipH="1">
            <a:off x="7373375" y="4886425"/>
            <a:ext cx="93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82"/>
          <p:cNvSpPr txBox="1"/>
          <p:nvPr/>
        </p:nvSpPr>
        <p:spPr>
          <a:xfrm>
            <a:off x="8597400" y="1188475"/>
            <a:ext cx="2123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ArrayType</a:t>
            </a:r>
            <a:endParaRPr sz="2000"/>
          </a:p>
        </p:txBody>
      </p:sp>
      <p:cxnSp>
        <p:nvCxnSpPr>
          <p:cNvPr id="702" name="Google Shape;702;p82"/>
          <p:cNvCxnSpPr>
            <a:stCxn id="701" idx="1"/>
          </p:cNvCxnSpPr>
          <p:nvPr/>
        </p:nvCxnSpPr>
        <p:spPr>
          <a:xfrm flipH="1">
            <a:off x="5461200" y="1446025"/>
            <a:ext cx="3136200" cy="8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8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/>
          <p:nvPr/>
        </p:nvSpPr>
        <p:spPr>
          <a:xfrm>
            <a:off x="768700" y="18776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</a:t>
            </a:r>
            <a:r>
              <a:rPr lang="en-US" sz="2000"/>
              <a:t>d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[‘This’, ‘is’, ‘my’, ‘text’, ‘message’]</a:t>
            </a:r>
            <a:endParaRPr sz="2000"/>
          </a:p>
        </p:txBody>
      </p:sp>
      <p:sp>
        <p:nvSpPr>
          <p:cNvPr id="709" name="Google Shape;709;p83"/>
          <p:cNvSpPr txBox="1"/>
          <p:nvPr/>
        </p:nvSpPr>
        <p:spPr>
          <a:xfrm>
            <a:off x="6966300" y="18776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length_of_words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[4, 2, 2, 4, 7]</a:t>
            </a:r>
            <a:endParaRPr sz="2000"/>
          </a:p>
        </p:txBody>
      </p:sp>
      <p:sp>
        <p:nvSpPr>
          <p:cNvPr id="710" name="Google Shape;710;p83"/>
          <p:cNvSpPr/>
          <p:nvPr/>
        </p:nvSpPr>
        <p:spPr>
          <a:xfrm>
            <a:off x="5632300" y="2294833"/>
            <a:ext cx="904500" cy="4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3"/>
          <p:cNvSpPr/>
          <p:nvPr/>
        </p:nvSpPr>
        <p:spPr>
          <a:xfrm flipH="1" rot="8488923">
            <a:off x="4062555" y="1215110"/>
            <a:ext cx="4011820" cy="3347546"/>
          </a:xfrm>
          <a:prstGeom prst="bentArrow">
            <a:avLst>
              <a:gd fmla="val 3752" name="adj1"/>
              <a:gd fmla="val 5116" name="adj2"/>
              <a:gd fmla="val 15882" name="adj3"/>
              <a:gd fmla="val 78845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3"/>
          <p:cNvSpPr txBox="1"/>
          <p:nvPr/>
        </p:nvSpPr>
        <p:spPr>
          <a:xfrm rot="2536374">
            <a:off x="3197476" y="3614717"/>
            <a:ext cx="1475777" cy="4729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one array</a:t>
            </a:r>
            <a:endParaRPr sz="2000"/>
          </a:p>
        </p:txBody>
      </p:sp>
      <p:sp>
        <p:nvSpPr>
          <p:cNvPr id="713" name="Google Shape;713;p83"/>
          <p:cNvSpPr txBox="1"/>
          <p:nvPr/>
        </p:nvSpPr>
        <p:spPr>
          <a:xfrm rot="-2017659">
            <a:off x="6976289" y="3588367"/>
            <a:ext cx="1756792" cy="47277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another array</a:t>
            </a:r>
            <a:endParaRPr sz="2000"/>
          </a:p>
        </p:txBody>
      </p:sp>
      <p:sp>
        <p:nvSpPr>
          <p:cNvPr id="714" name="Google Shape;714;p8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in Spark SQL</a:t>
            </a:r>
            <a:endParaRPr/>
          </a:p>
        </p:txBody>
      </p:sp>
      <p:sp>
        <p:nvSpPr>
          <p:cNvPr id="715" name="Google Shape;715;p8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484850" y="1281725"/>
            <a:ext cx="109497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Presented content is meant for educational purpose, it is not meant to be used in production setting.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All used data is samples taken from social networks and they are modified and partially auto-generated for the purpose of this workshop. The samples are not representative and they should not be used to infer any conclusions.</a:t>
            </a:r>
            <a:endParaRPr sz="22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768700" y="18776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</a:t>
            </a:r>
            <a:r>
              <a:rPr lang="en-US" sz="2000"/>
              <a:t>d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[‘This’, ‘is’, ‘my’, ‘text’, ‘message’]</a:t>
            </a:r>
            <a:endParaRPr sz="2000"/>
          </a:p>
        </p:txBody>
      </p:sp>
      <p:sp>
        <p:nvSpPr>
          <p:cNvPr id="721" name="Google Shape;721;p84"/>
          <p:cNvSpPr txBox="1"/>
          <p:nvPr/>
        </p:nvSpPr>
        <p:spPr>
          <a:xfrm>
            <a:off x="6966300" y="18776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length_of_words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[4, 2, 2, 4, 7]</a:t>
            </a:r>
            <a:endParaRPr sz="2000"/>
          </a:p>
        </p:txBody>
      </p:sp>
      <p:sp>
        <p:nvSpPr>
          <p:cNvPr id="722" name="Google Shape;722;p84"/>
          <p:cNvSpPr/>
          <p:nvPr/>
        </p:nvSpPr>
        <p:spPr>
          <a:xfrm>
            <a:off x="5632300" y="2294833"/>
            <a:ext cx="904500" cy="4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84"/>
          <p:cNvSpPr/>
          <p:nvPr/>
        </p:nvSpPr>
        <p:spPr>
          <a:xfrm flipH="1" rot="8488923">
            <a:off x="4062555" y="1215110"/>
            <a:ext cx="4011820" cy="3347546"/>
          </a:xfrm>
          <a:prstGeom prst="bentArrow">
            <a:avLst>
              <a:gd fmla="val 3752" name="adj1"/>
              <a:gd fmla="val 5116" name="adj2"/>
              <a:gd fmla="val 15882" name="adj3"/>
              <a:gd fmla="val 78845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84"/>
          <p:cNvSpPr txBox="1"/>
          <p:nvPr/>
        </p:nvSpPr>
        <p:spPr>
          <a:xfrm rot="2536374">
            <a:off x="3197476" y="3614717"/>
            <a:ext cx="1475777" cy="4729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one array</a:t>
            </a:r>
            <a:endParaRPr sz="2000"/>
          </a:p>
        </p:txBody>
      </p:sp>
      <p:sp>
        <p:nvSpPr>
          <p:cNvPr id="725" name="Google Shape;725;p84"/>
          <p:cNvSpPr txBox="1"/>
          <p:nvPr/>
        </p:nvSpPr>
        <p:spPr>
          <a:xfrm rot="-2017659">
            <a:off x="6976289" y="3588367"/>
            <a:ext cx="1756792" cy="47277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another array</a:t>
            </a:r>
            <a:endParaRPr sz="2000"/>
          </a:p>
        </p:txBody>
      </p:sp>
      <p:sp>
        <p:nvSpPr>
          <p:cNvPr id="726" name="Google Shape;726;p84"/>
          <p:cNvSpPr txBox="1"/>
          <p:nvPr/>
        </p:nvSpPr>
        <p:spPr>
          <a:xfrm>
            <a:off x="709433" y="5327833"/>
            <a:ext cx="105861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 functional programming languages: </a:t>
            </a:r>
            <a:r>
              <a:rPr b="1" lang="en-US" sz="2000"/>
              <a:t>arr.map(func)</a:t>
            </a:r>
            <a:endParaRPr b="1" sz="2000"/>
          </a:p>
        </p:txBody>
      </p:sp>
      <p:sp>
        <p:nvSpPr>
          <p:cNvPr id="727" name="Google Shape;727;p84"/>
          <p:cNvSpPr txBox="1"/>
          <p:nvPr/>
        </p:nvSpPr>
        <p:spPr>
          <a:xfrm>
            <a:off x="7011033" y="6120733"/>
            <a:ext cx="4076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Higher order function</a:t>
            </a:r>
            <a:endParaRPr sz="2000"/>
          </a:p>
        </p:txBody>
      </p:sp>
      <p:cxnSp>
        <p:nvCxnSpPr>
          <p:cNvPr id="728" name="Google Shape;728;p84"/>
          <p:cNvCxnSpPr>
            <a:stCxn id="727" idx="1"/>
          </p:cNvCxnSpPr>
          <p:nvPr/>
        </p:nvCxnSpPr>
        <p:spPr>
          <a:xfrm rot="10800000">
            <a:off x="5880333" y="5810533"/>
            <a:ext cx="11307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8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arrays in Spark SQL</a:t>
            </a:r>
            <a:endParaRPr/>
          </a:p>
        </p:txBody>
      </p:sp>
      <p:sp>
        <p:nvSpPr>
          <p:cNvPr id="730" name="Google Shape;730;p8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5"/>
          <p:cNvSpPr txBox="1"/>
          <p:nvPr/>
        </p:nvSpPr>
        <p:spPr>
          <a:xfrm>
            <a:off x="389500" y="1357233"/>
            <a:ext cx="111423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TRANSFORM function in the SQL API</a:t>
            </a:r>
            <a:endParaRPr sz="1900"/>
          </a:p>
        </p:txBody>
      </p:sp>
      <p:sp>
        <p:nvSpPr>
          <p:cNvPr id="736" name="Google Shape;736;p85"/>
          <p:cNvSpPr txBox="1"/>
          <p:nvPr/>
        </p:nvSpPr>
        <p:spPr>
          <a:xfrm>
            <a:off x="1655400" y="1965300"/>
            <a:ext cx="9069600" cy="30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df.createOrReplaceTempView(‘my_data’)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spark.sql(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“““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SELECT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words,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TRANSFORM(words, value -&gt; length(value)) AS length_of_words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FROM my_data 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“““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737" name="Google Shape;737;p8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Order Functions in Spark 2.4</a:t>
            </a:r>
            <a:endParaRPr/>
          </a:p>
        </p:txBody>
      </p:sp>
      <p:sp>
        <p:nvSpPr>
          <p:cNvPr id="738" name="Google Shape;738;p8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6"/>
          <p:cNvSpPr txBox="1"/>
          <p:nvPr/>
        </p:nvSpPr>
        <p:spPr>
          <a:xfrm>
            <a:off x="389500" y="1357233"/>
            <a:ext cx="111423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TRANSFORM function in the SQL API</a:t>
            </a:r>
            <a:endParaRPr sz="1900"/>
          </a:p>
        </p:txBody>
      </p:sp>
      <p:sp>
        <p:nvSpPr>
          <p:cNvPr id="744" name="Google Shape;744;p86"/>
          <p:cNvSpPr txBox="1"/>
          <p:nvPr/>
        </p:nvSpPr>
        <p:spPr>
          <a:xfrm>
            <a:off x="1655400" y="1965300"/>
            <a:ext cx="9069600" cy="302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df.createOrReplaceTempView(‘my_data’)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spark.sql(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“““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SELECT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words,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	TRANSFORM(words, value -&gt; length(value)) AS length_of_words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FROM my_data </a:t>
            </a:r>
            <a:endParaRPr sz="1900">
              <a:solidFill>
                <a:schemeClr val="accent6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“““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745" name="Google Shape;745;p86"/>
          <p:cNvSpPr txBox="1"/>
          <p:nvPr/>
        </p:nvSpPr>
        <p:spPr>
          <a:xfrm>
            <a:off x="1655400" y="5165733"/>
            <a:ext cx="9037500" cy="129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df.selectExpr(</a:t>
            </a:r>
            <a:endParaRPr sz="1900">
              <a:solidFill>
                <a:schemeClr val="accent6"/>
              </a:solidFill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‘words’, </a:t>
            </a:r>
            <a:endParaRPr sz="1900">
              <a:solidFill>
                <a:schemeClr val="accent6"/>
              </a:solidFill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TRANSFORM(words, value -&gt; length(value)) AS length_of_words</a:t>
            </a:r>
            <a:endParaRPr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accent6"/>
                </a:solidFill>
              </a:rPr>
              <a:t>)</a:t>
            </a:r>
            <a:endParaRPr sz="1900">
              <a:solidFill>
                <a:schemeClr val="accent6"/>
              </a:solidFill>
            </a:endParaRPr>
          </a:p>
        </p:txBody>
      </p:sp>
      <p:sp>
        <p:nvSpPr>
          <p:cNvPr id="746" name="Google Shape;746;p8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Order Functions in Spark 2.4</a:t>
            </a:r>
            <a:endParaRPr/>
          </a:p>
        </p:txBody>
      </p:sp>
      <p:sp>
        <p:nvSpPr>
          <p:cNvPr id="747" name="Google Shape;747;p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Higher Order Functions in Spark 2.4</a:t>
            </a:r>
            <a:endParaRPr/>
          </a:p>
        </p:txBody>
      </p:sp>
      <p:sp>
        <p:nvSpPr>
          <p:cNvPr id="753" name="Google Shape;753;p87"/>
          <p:cNvSpPr txBox="1"/>
          <p:nvPr/>
        </p:nvSpPr>
        <p:spPr>
          <a:xfrm>
            <a:off x="772050" y="1502350"/>
            <a:ext cx="76371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FILTER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EXISTS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AGGREGATE</a:t>
            </a:r>
            <a:endParaRPr sz="2000"/>
          </a:p>
        </p:txBody>
      </p:sp>
      <p:sp>
        <p:nvSpPr>
          <p:cNvPr id="754" name="Google Shape;754;p8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with AGGREGATE</a:t>
            </a:r>
            <a:endParaRPr/>
          </a:p>
        </p:txBody>
      </p:sp>
      <p:sp>
        <p:nvSpPr>
          <p:cNvPr id="760" name="Google Shape;760;p8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1" name="Google Shape;761;p88"/>
          <p:cNvSpPr txBox="1"/>
          <p:nvPr/>
        </p:nvSpPr>
        <p:spPr>
          <a:xfrm>
            <a:off x="2749900" y="13442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[‘This’, ‘is’, ‘my’, ‘text’, ‘message’]</a:t>
            </a:r>
            <a:endParaRPr sz="2000"/>
          </a:p>
        </p:txBody>
      </p:sp>
      <p:sp>
        <p:nvSpPr>
          <p:cNvPr id="762" name="Google Shape;762;p88"/>
          <p:cNvSpPr txBox="1"/>
          <p:nvPr/>
        </p:nvSpPr>
        <p:spPr>
          <a:xfrm>
            <a:off x="2749900" y="52304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text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 this is my text message’]</a:t>
            </a:r>
            <a:endParaRPr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with AGGREGATE</a:t>
            </a:r>
            <a:endParaRPr/>
          </a:p>
        </p:txBody>
      </p:sp>
      <p:sp>
        <p:nvSpPr>
          <p:cNvPr id="768" name="Google Shape;768;p8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9" name="Google Shape;769;p89"/>
          <p:cNvSpPr txBox="1"/>
          <p:nvPr/>
        </p:nvSpPr>
        <p:spPr>
          <a:xfrm>
            <a:off x="2749900" y="13442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[‘This’, ‘is’, ‘my’, ‘text’, ‘message’]</a:t>
            </a:r>
            <a:endParaRPr sz="2000"/>
          </a:p>
        </p:txBody>
      </p:sp>
      <p:sp>
        <p:nvSpPr>
          <p:cNvPr id="770" name="Google Shape;770;p89"/>
          <p:cNvSpPr txBox="1"/>
          <p:nvPr/>
        </p:nvSpPr>
        <p:spPr>
          <a:xfrm>
            <a:off x="768700" y="3184525"/>
            <a:ext cx="10824300" cy="14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df.selectExpr(</a:t>
            </a:r>
            <a:endParaRPr sz="2000">
              <a:solidFill>
                <a:schemeClr val="accent6"/>
              </a:solidFill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‘id’, </a:t>
            </a:r>
            <a:endParaRPr sz="2000">
              <a:solidFill>
                <a:schemeClr val="accent6"/>
              </a:solidFill>
            </a:endParaRPr>
          </a:p>
          <a:p>
            <a:pPr indent="609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AGGREGATE(words, ‘’, (buffer, value) -&gt; concat(buffer, ‘ ’, value)) AS text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771" name="Google Shape;771;p89"/>
          <p:cNvSpPr txBox="1"/>
          <p:nvPr/>
        </p:nvSpPr>
        <p:spPr>
          <a:xfrm>
            <a:off x="2749900" y="5230433"/>
            <a:ext cx="4434000" cy="1002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text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[‘ this is my text message’]</a:t>
            </a:r>
            <a:endParaRPr sz="2000"/>
          </a:p>
        </p:txBody>
      </p:sp>
      <p:cxnSp>
        <p:nvCxnSpPr>
          <p:cNvPr id="772" name="Google Shape;772;p89"/>
          <p:cNvCxnSpPr>
            <a:stCxn id="769" idx="2"/>
            <a:endCxn id="770" idx="0"/>
          </p:cNvCxnSpPr>
          <p:nvPr/>
        </p:nvCxnSpPr>
        <p:spPr>
          <a:xfrm>
            <a:off x="4966900" y="2346533"/>
            <a:ext cx="12141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89"/>
          <p:cNvCxnSpPr>
            <a:stCxn id="770" idx="2"/>
            <a:endCxn id="771" idx="0"/>
          </p:cNvCxnSpPr>
          <p:nvPr/>
        </p:nvCxnSpPr>
        <p:spPr>
          <a:xfrm flipH="1">
            <a:off x="4967050" y="4595425"/>
            <a:ext cx="12138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0"/>
          <p:cNvSpPr txBox="1"/>
          <p:nvPr>
            <p:ph idx="4294967295" type="title"/>
          </p:nvPr>
        </p:nvSpPr>
        <p:spPr>
          <a:xfrm>
            <a:off x="709450" y="2643050"/>
            <a:ext cx="108642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switch to Databricks and see the platform</a:t>
            </a:r>
            <a:endParaRPr/>
          </a:p>
        </p:txBody>
      </p:sp>
      <p:sp>
        <p:nvSpPr>
          <p:cNvPr id="780" name="Google Shape;780;p9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1" name="Google Shape;781;p90"/>
          <p:cNvSpPr txBox="1"/>
          <p:nvPr/>
        </p:nvSpPr>
        <p:spPr>
          <a:xfrm>
            <a:off x="670425" y="3984275"/>
            <a:ext cx="1073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https://mlprague2019.cloud.databricks.com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82" name="Google Shape;782;p90"/>
          <p:cNvSpPr txBox="1"/>
          <p:nvPr>
            <p:ph idx="4294967295" type="title"/>
          </p:nvPr>
        </p:nvSpPr>
        <p:spPr>
          <a:xfrm>
            <a:off x="981750" y="800100"/>
            <a:ext cx="10228500" cy="13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for hands-on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I</a:t>
            </a:r>
            <a:endParaRPr/>
          </a:p>
        </p:txBody>
      </p:sp>
      <p:sp>
        <p:nvSpPr>
          <p:cNvPr id="783" name="Google Shape;783;p90"/>
          <p:cNvSpPr txBox="1"/>
          <p:nvPr/>
        </p:nvSpPr>
        <p:spPr>
          <a:xfrm>
            <a:off x="445150" y="5216525"/>
            <a:ext cx="11267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 don’t have access: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400"/>
              <a:t>mlprague2019@socialbakers.com</a:t>
            </a:r>
            <a:endParaRPr b="1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1"/>
          <p:cNvSpPr txBox="1"/>
          <p:nvPr>
            <p:ph idx="4294967295" type="title"/>
          </p:nvPr>
        </p:nvSpPr>
        <p:spPr>
          <a:xfrm>
            <a:off x="709450" y="2109650"/>
            <a:ext cx="10864200" cy="8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and cluster analysis using ML Pipelines</a:t>
            </a:r>
            <a:endParaRPr/>
          </a:p>
        </p:txBody>
      </p:sp>
      <p:sp>
        <p:nvSpPr>
          <p:cNvPr id="790" name="Google Shape;790;p91"/>
          <p:cNvSpPr txBox="1"/>
          <p:nvPr/>
        </p:nvSpPr>
        <p:spPr>
          <a:xfrm>
            <a:off x="3442950" y="822400"/>
            <a:ext cx="49065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Part II</a:t>
            </a:r>
            <a:endParaRPr b="1" sz="3000"/>
          </a:p>
        </p:txBody>
      </p:sp>
      <p:sp>
        <p:nvSpPr>
          <p:cNvPr id="791" name="Google Shape;791;p91"/>
          <p:cNvSpPr txBox="1"/>
          <p:nvPr/>
        </p:nvSpPr>
        <p:spPr>
          <a:xfrm>
            <a:off x="780600" y="3729800"/>
            <a:ext cx="102312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Introduction to Machine learning in Spark (30 mins)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General introduction to binary classification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Basic concepts of ML Pipelines: Transformer, Estimator, Pipeline, Evaluator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Some examples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Lab II (30 mins)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Explain the solution of the problems (10 mins)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2" name="Google Shape;792;p9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in Spark</a:t>
            </a:r>
            <a:endParaRPr/>
          </a:p>
        </p:txBody>
      </p:sp>
      <p:sp>
        <p:nvSpPr>
          <p:cNvPr id="799" name="Google Shape;799;p92"/>
          <p:cNvSpPr txBox="1"/>
          <p:nvPr/>
        </p:nvSpPr>
        <p:spPr>
          <a:xfrm>
            <a:off x="484850" y="1140675"/>
            <a:ext cx="111723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Supported from the beginning through a native library MLlib – one of the Spark modules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MLlib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contains scalable version of some algorithms for machine learning 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Has two subpackages:</a:t>
            </a:r>
            <a:endParaRPr sz="2000"/>
          </a:p>
          <a:p>
            <a:pPr indent="-3556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mllib – provides RDD API</a:t>
            </a:r>
            <a:endParaRPr sz="2000"/>
          </a:p>
          <a:p>
            <a:pPr indent="-3556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lang="en-US" sz="2000"/>
              <a:t>ml (ML Pipelines) – provides DataFrame based API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current version of Spark the RDD based API is in maintenance mode and is expected to be deprecated in Spark 3.0. The name of the package stays MLlib.</a:t>
            </a:r>
            <a:endParaRPr sz="2000"/>
          </a:p>
        </p:txBody>
      </p:sp>
      <p:sp>
        <p:nvSpPr>
          <p:cNvPr id="800" name="Google Shape;800;p9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Submodules of ML package</a:t>
            </a:r>
            <a:endParaRPr/>
          </a:p>
        </p:txBody>
      </p:sp>
      <p:sp>
        <p:nvSpPr>
          <p:cNvPr id="807" name="Google Shape;807;p93"/>
          <p:cNvSpPr txBox="1"/>
          <p:nvPr/>
        </p:nvSpPr>
        <p:spPr>
          <a:xfrm>
            <a:off x="484850" y="1064475"/>
            <a:ext cx="11172300" cy="5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US" sz="2000"/>
              <a:t>classification</a:t>
            </a:r>
            <a:r>
              <a:rPr lang="en-US" sz="2000"/>
              <a:t> – logistic regression, decision tree, random forest, naive bayes, …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clustering</a:t>
            </a:r>
            <a:r>
              <a:rPr lang="en-US" sz="2000"/>
              <a:t> – k-means, gaussian mixture, LDA, …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regression</a:t>
            </a:r>
            <a:r>
              <a:rPr lang="en-US" sz="2000"/>
              <a:t> – generalized linear model, linear regression, …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recommendation</a:t>
            </a:r>
            <a:r>
              <a:rPr lang="en-US" sz="2000"/>
              <a:t> – ALS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tuning</a:t>
            </a:r>
            <a:r>
              <a:rPr lang="en-US" sz="2000"/>
              <a:t> – cross-validator, param grid builder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evaluation</a:t>
            </a:r>
            <a:r>
              <a:rPr lang="en-US" sz="2000"/>
              <a:t> – binary classification evaluator, multi-class classification evaluator, …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fpm</a:t>
            </a:r>
            <a:r>
              <a:rPr lang="en-US" sz="2000"/>
              <a:t> – PrefixSpan, FP-growth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linalg</a:t>
            </a:r>
            <a:r>
              <a:rPr lang="en-US" sz="2000"/>
              <a:t> – sparse vector, dense vector, sparse matrix, </a:t>
            </a:r>
            <a:r>
              <a:rPr lang="en-US" sz="2000"/>
              <a:t>dense matrix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feature</a:t>
            </a:r>
            <a:r>
              <a:rPr lang="en-US" sz="2000"/>
              <a:t> – tokenizer, normalizer, one-hot encoder, count vectorizer, idf, bucketizer, …</a:t>
            </a:r>
            <a:endParaRPr sz="2000"/>
          </a:p>
        </p:txBody>
      </p:sp>
      <p:sp>
        <p:nvSpPr>
          <p:cNvPr id="808" name="Google Shape;808;p9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445150" y="1829650"/>
            <a:ext cx="112677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200"/>
              <a:t>Interactive </a:t>
            </a:r>
            <a:r>
              <a:rPr lang="en-US" sz="2200"/>
              <a:t>data analysis with DataFrame API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2</a:t>
            </a:r>
            <a:r>
              <a:rPr lang="en-US" sz="2200"/>
              <a:t>)	Cluster and predictive analysis with ML Pipelines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3)	Advanced data analysis using graph processing algorithms with GraphFrames</a:t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7" name="Google Shape;247;p4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of the workshop</a:t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15" name="Google Shape;815;p94"/>
          <p:cNvSpPr txBox="1"/>
          <p:nvPr/>
        </p:nvSpPr>
        <p:spPr>
          <a:xfrm>
            <a:off x="484850" y="1140675"/>
            <a:ext cx="111723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All objects belong to one of 2 classes: 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(0, 1)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(red, blue)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US" sz="2000"/>
              <a:t>(positive, negative), …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Feature engineering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describe each object by some attributes (predictors, features)</a:t>
            </a:r>
            <a:endParaRPr sz="2000"/>
          </a:p>
        </p:txBody>
      </p:sp>
      <p:sp>
        <p:nvSpPr>
          <p:cNvPr id="816" name="Google Shape;816;p9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23" name="Google Shape;823;p95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95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95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95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95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5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829" name="Google Shape;829;p95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830" name="Google Shape;830;p95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831" name="Google Shape;831;p95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832" name="Google Shape;832;p95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833" name="Google Shape;833;p9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40" name="Google Shape;840;p96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96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96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6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96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96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					</a:t>
            </a:r>
            <a:endParaRPr sz="2000"/>
          </a:p>
        </p:txBody>
      </p:sp>
      <p:sp>
        <p:nvSpPr>
          <p:cNvPr id="846" name="Google Shape;846;p96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847" name="Google Shape;847;p96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848" name="Google Shape;848;p96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849" name="Google Shape;849;p96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850" name="Google Shape;850;p96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851" name="Google Shape;851;p9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58" name="Google Shape;858;p97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97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97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97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97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7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area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0.93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0.72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0.2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0.8		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0.8						</a:t>
            </a:r>
            <a:endParaRPr sz="2000"/>
          </a:p>
        </p:txBody>
      </p:sp>
      <p:sp>
        <p:nvSpPr>
          <p:cNvPr id="864" name="Google Shape;864;p97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865" name="Google Shape;865;p97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866" name="Google Shape;866;p97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867" name="Google Shape;867;p97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868" name="Google Shape;868;p97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869" name="Google Shape;869;p9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76" name="Google Shape;876;p98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8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98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98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8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98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area	color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0.93	green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0.72	grey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0.2		blue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0.8		grey	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0.8		red  				</a:t>
            </a:r>
            <a:endParaRPr sz="2000"/>
          </a:p>
        </p:txBody>
      </p:sp>
      <p:sp>
        <p:nvSpPr>
          <p:cNvPr id="882" name="Google Shape;882;p98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883" name="Google Shape;883;p98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884" name="Google Shape;884;p98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885" name="Google Shape;885;p98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886" name="Google Shape;886;p98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887" name="Google Shape;887;p9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894" name="Google Shape;894;p99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99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9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9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99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9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area	color	vertices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0.93	green	4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0.72	grey	3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0.2		blue	4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0.8		grey	3			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0.8		red  	4			</a:t>
            </a:r>
            <a:endParaRPr sz="2000"/>
          </a:p>
        </p:txBody>
      </p:sp>
      <p:sp>
        <p:nvSpPr>
          <p:cNvPr id="900" name="Google Shape;900;p99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901" name="Google Shape;901;p99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902" name="Google Shape;902;p99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903" name="Google Shape;903;p99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904" name="Google Shape;904;p99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905" name="Google Shape;905;p9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912" name="Google Shape;912;p100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0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00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0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00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00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area	color	vertices		label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0.93	green	4			square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0.72	grey	3			triangle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0.2		blue	4			square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0.8		grey	3			triangle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0.8		red  	4			square</a:t>
            </a:r>
            <a:endParaRPr sz="2000"/>
          </a:p>
        </p:txBody>
      </p:sp>
      <p:sp>
        <p:nvSpPr>
          <p:cNvPr id="918" name="Google Shape;918;p100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919" name="Google Shape;919;p100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920" name="Google Shape;920;p100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921" name="Google Shape;921;p100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922" name="Google Shape;922;p100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923" name="Google Shape;923;p10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Binary Classification in general</a:t>
            </a:r>
            <a:endParaRPr/>
          </a:p>
        </p:txBody>
      </p:sp>
      <p:sp>
        <p:nvSpPr>
          <p:cNvPr id="930" name="Google Shape;930;p101"/>
          <p:cNvSpPr/>
          <p:nvPr/>
        </p:nvSpPr>
        <p:spPr>
          <a:xfrm>
            <a:off x="894875" y="1667100"/>
            <a:ext cx="1045500" cy="892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01"/>
          <p:cNvSpPr/>
          <p:nvPr/>
        </p:nvSpPr>
        <p:spPr>
          <a:xfrm>
            <a:off x="1038975" y="5801500"/>
            <a:ext cx="696000" cy="572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01"/>
          <p:cNvSpPr/>
          <p:nvPr/>
        </p:nvSpPr>
        <p:spPr>
          <a:xfrm>
            <a:off x="1244300" y="4029300"/>
            <a:ext cx="372600" cy="34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01"/>
          <p:cNvSpPr/>
          <p:nvPr/>
        </p:nvSpPr>
        <p:spPr>
          <a:xfrm>
            <a:off x="1019450" y="2899600"/>
            <a:ext cx="822300" cy="654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01"/>
          <p:cNvSpPr/>
          <p:nvPr/>
        </p:nvSpPr>
        <p:spPr>
          <a:xfrm>
            <a:off x="864225" y="4738350"/>
            <a:ext cx="1045500" cy="761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1"/>
          <p:cNvSpPr txBox="1"/>
          <p:nvPr/>
        </p:nvSpPr>
        <p:spPr>
          <a:xfrm>
            <a:off x="5047775" y="1355800"/>
            <a:ext cx="6162600" cy="3836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	area	color	vertices		label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	0.93	green	4			square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		0.72	grey	3			triangle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	0.2		blue	4			square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		0.8		grey	3			triangle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			0.8		red  	4			square</a:t>
            </a:r>
            <a:endParaRPr sz="2000"/>
          </a:p>
        </p:txBody>
      </p:sp>
      <p:sp>
        <p:nvSpPr>
          <p:cNvPr id="936" name="Google Shape;936;p101"/>
          <p:cNvSpPr txBox="1"/>
          <p:nvPr/>
        </p:nvSpPr>
        <p:spPr>
          <a:xfrm>
            <a:off x="2146600" y="1965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1</a:t>
            </a:r>
            <a:endParaRPr sz="2000"/>
          </a:p>
        </p:txBody>
      </p:sp>
      <p:sp>
        <p:nvSpPr>
          <p:cNvPr id="937" name="Google Shape;937;p101"/>
          <p:cNvSpPr txBox="1"/>
          <p:nvPr/>
        </p:nvSpPr>
        <p:spPr>
          <a:xfrm>
            <a:off x="2146600" y="31084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2</a:t>
            </a:r>
            <a:endParaRPr sz="2000"/>
          </a:p>
        </p:txBody>
      </p:sp>
      <p:sp>
        <p:nvSpPr>
          <p:cNvPr id="938" name="Google Shape;938;p101"/>
          <p:cNvSpPr txBox="1"/>
          <p:nvPr/>
        </p:nvSpPr>
        <p:spPr>
          <a:xfrm>
            <a:off x="2146600" y="4022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3</a:t>
            </a:r>
            <a:endParaRPr sz="2000"/>
          </a:p>
        </p:txBody>
      </p:sp>
      <p:sp>
        <p:nvSpPr>
          <p:cNvPr id="939" name="Google Shape;939;p101"/>
          <p:cNvSpPr txBox="1"/>
          <p:nvPr/>
        </p:nvSpPr>
        <p:spPr>
          <a:xfrm>
            <a:off x="2146600" y="49372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4</a:t>
            </a:r>
            <a:endParaRPr sz="2000"/>
          </a:p>
        </p:txBody>
      </p:sp>
      <p:sp>
        <p:nvSpPr>
          <p:cNvPr id="940" name="Google Shape;940;p101"/>
          <p:cNvSpPr txBox="1"/>
          <p:nvPr/>
        </p:nvSpPr>
        <p:spPr>
          <a:xfrm>
            <a:off x="2146600" y="5927800"/>
            <a:ext cx="1658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object id = 5</a:t>
            </a:r>
            <a:endParaRPr sz="2000"/>
          </a:p>
        </p:txBody>
      </p:sp>
      <p:sp>
        <p:nvSpPr>
          <p:cNvPr id="941" name="Google Shape;941;p101"/>
          <p:cNvSpPr/>
          <p:nvPr/>
        </p:nvSpPr>
        <p:spPr>
          <a:xfrm>
            <a:off x="6133175" y="5561675"/>
            <a:ext cx="5077075" cy="761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</a:rPr>
              <a:t>f : (x1, x2, x3, ...) → y</a:t>
            </a:r>
            <a:endParaRPr sz="2200">
              <a:solidFill>
                <a:schemeClr val="accent6"/>
              </a:solidFill>
            </a:endParaRPr>
          </a:p>
        </p:txBody>
      </p:sp>
      <p:cxnSp>
        <p:nvCxnSpPr>
          <p:cNvPr id="942" name="Google Shape;942;p101"/>
          <p:cNvCxnSpPr/>
          <p:nvPr/>
        </p:nvCxnSpPr>
        <p:spPr>
          <a:xfrm>
            <a:off x="6704350" y="4874625"/>
            <a:ext cx="300" cy="9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101"/>
          <p:cNvCxnSpPr/>
          <p:nvPr/>
        </p:nvCxnSpPr>
        <p:spPr>
          <a:xfrm flipH="1">
            <a:off x="7150600" y="4804800"/>
            <a:ext cx="517500" cy="9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101"/>
          <p:cNvCxnSpPr/>
          <p:nvPr/>
        </p:nvCxnSpPr>
        <p:spPr>
          <a:xfrm flipH="1">
            <a:off x="7666425" y="4846700"/>
            <a:ext cx="686100" cy="9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101"/>
          <p:cNvCxnSpPr/>
          <p:nvPr/>
        </p:nvCxnSpPr>
        <p:spPr>
          <a:xfrm flipH="1">
            <a:off x="8935025" y="4836850"/>
            <a:ext cx="1184700" cy="9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10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challenges</a:t>
            </a:r>
            <a:endParaRPr/>
          </a:p>
        </p:txBody>
      </p:sp>
      <p:sp>
        <p:nvSpPr>
          <p:cNvPr id="953" name="Google Shape;953;p102"/>
          <p:cNvSpPr txBox="1"/>
          <p:nvPr/>
        </p:nvSpPr>
        <p:spPr>
          <a:xfrm>
            <a:off x="484850" y="1357925"/>
            <a:ext cx="11172300" cy="4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need an algorithm that can learn the function from the data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we will skip this part and rely on existing solutions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-US" sz="2000"/>
              <a:t>logistic regression, decision tree, random forest, neural network, …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 need a way how to do it in Spark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that is what we will do in the next 30 mins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54" name="Google Shape;954;p10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Pipelines – abstraction for ML in Spark</a:t>
            </a:r>
            <a:endParaRPr/>
          </a:p>
        </p:txBody>
      </p:sp>
      <p:sp>
        <p:nvSpPr>
          <p:cNvPr id="961" name="Google Shape;961;p103"/>
          <p:cNvSpPr txBox="1"/>
          <p:nvPr/>
        </p:nvSpPr>
        <p:spPr>
          <a:xfrm>
            <a:off x="484850" y="1039550"/>
            <a:ext cx="11172300" cy="5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Basic concepts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fundamental structural types: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Transformer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Estimator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Evaluator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Pipeline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Low level data types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Dense Vector</a:t>
            </a:r>
            <a:endParaRPr sz="2000"/>
          </a:p>
          <a:p>
            <a:pPr indent="-3556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Sparse Vector</a:t>
            </a:r>
            <a:endParaRPr sz="2000"/>
          </a:p>
        </p:txBody>
      </p:sp>
      <p:sp>
        <p:nvSpPr>
          <p:cNvPr id="962" name="Google Shape;962;p10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445150" y="1407850"/>
            <a:ext cx="112677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Theory to all three parts in the form of slide presentation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Hands-on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we will solve prepared problems in the first two parts</a:t>
            </a:r>
            <a:endParaRPr sz="2200"/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-US" sz="2200"/>
              <a:t>Answer some analytical questions about dataset</a:t>
            </a:r>
            <a:endParaRPr sz="2200"/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-US" sz="2200"/>
              <a:t>Build predictive model</a:t>
            </a:r>
            <a:endParaRPr sz="2200"/>
          </a:p>
          <a:p>
            <a:pPr indent="-3683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lang="en-US" sz="2200"/>
              <a:t>Run cluster analysis</a:t>
            </a:r>
            <a:endParaRPr sz="2200"/>
          </a:p>
        </p:txBody>
      </p:sp>
      <p:sp>
        <p:nvSpPr>
          <p:cNvPr id="255" name="Google Shape;255;p4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of the workshop</a:t>
            </a:r>
            <a:endParaRPr/>
          </a:p>
        </p:txBody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969" name="Google Shape;969;p104"/>
          <p:cNvSpPr txBox="1"/>
          <p:nvPr/>
        </p:nvSpPr>
        <p:spPr>
          <a:xfrm>
            <a:off x="484850" y="1039550"/>
            <a:ext cx="111723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Way how to represent our objects mathematically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They will serve as input to learning algorithms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Suppose that we have these predictors:</a:t>
            </a:r>
            <a:endParaRPr sz="2000"/>
          </a:p>
        </p:txBody>
      </p:sp>
      <p:sp>
        <p:nvSpPr>
          <p:cNvPr id="970" name="Google Shape;970;p104"/>
          <p:cNvSpPr txBox="1"/>
          <p:nvPr/>
        </p:nvSpPr>
        <p:spPr>
          <a:xfrm>
            <a:off x="1129050" y="3674325"/>
            <a:ext cx="3712500" cy="119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height	weight	price	age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10		8		0		1</a:t>
            </a:r>
            <a:endParaRPr sz="2000"/>
          </a:p>
        </p:txBody>
      </p:sp>
      <p:sp>
        <p:nvSpPr>
          <p:cNvPr id="971" name="Google Shape;971;p10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Vectors</a:t>
            </a:r>
            <a:endParaRPr/>
          </a:p>
        </p:txBody>
      </p:sp>
      <p:sp>
        <p:nvSpPr>
          <p:cNvPr id="978" name="Google Shape;978;p105"/>
          <p:cNvSpPr txBox="1"/>
          <p:nvPr/>
        </p:nvSpPr>
        <p:spPr>
          <a:xfrm>
            <a:off x="484850" y="1039550"/>
            <a:ext cx="111723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Way how to represent our objects mathematically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00"/>
              <a:t>They will serve as input to learning algorithms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Suppose that we have these predictors:</a:t>
            </a:r>
            <a:endParaRPr sz="2000"/>
          </a:p>
        </p:txBody>
      </p:sp>
      <p:sp>
        <p:nvSpPr>
          <p:cNvPr id="979" name="Google Shape;979;p105"/>
          <p:cNvSpPr txBox="1"/>
          <p:nvPr/>
        </p:nvSpPr>
        <p:spPr>
          <a:xfrm>
            <a:off x="1129050" y="3674325"/>
            <a:ext cx="3712500" cy="119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height	weight	price	age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10		8		0		1</a:t>
            </a:r>
            <a:endParaRPr sz="2000"/>
          </a:p>
        </p:txBody>
      </p:sp>
      <p:sp>
        <p:nvSpPr>
          <p:cNvPr id="980" name="Google Shape;980;p105"/>
          <p:cNvSpPr/>
          <p:nvPr/>
        </p:nvSpPr>
        <p:spPr>
          <a:xfrm>
            <a:off x="6305075" y="3014550"/>
            <a:ext cx="5185200" cy="9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Vectors.dense(10.0, 8.0, 0.0, 1.0)</a:t>
            </a:r>
            <a:endParaRPr sz="2000"/>
          </a:p>
        </p:txBody>
      </p:sp>
      <p:sp>
        <p:nvSpPr>
          <p:cNvPr id="981" name="Google Shape;981;p105"/>
          <p:cNvSpPr/>
          <p:nvPr/>
        </p:nvSpPr>
        <p:spPr>
          <a:xfrm>
            <a:off x="6305075" y="4767150"/>
            <a:ext cx="5185200" cy="9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Vectors.sparse(4, [0, 1, 3], [10.0, 8.0, 1.0])</a:t>
            </a:r>
            <a:endParaRPr sz="2000"/>
          </a:p>
        </p:txBody>
      </p:sp>
      <p:cxnSp>
        <p:nvCxnSpPr>
          <p:cNvPr id="982" name="Google Shape;982;p105"/>
          <p:cNvCxnSpPr>
            <a:stCxn id="979" idx="3"/>
            <a:endCxn id="980" idx="1"/>
          </p:cNvCxnSpPr>
          <p:nvPr/>
        </p:nvCxnSpPr>
        <p:spPr>
          <a:xfrm flipH="1" rot="10800000">
            <a:off x="4841550" y="3474525"/>
            <a:ext cx="1463400" cy="7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105"/>
          <p:cNvCxnSpPr>
            <a:stCxn id="979" idx="3"/>
            <a:endCxn id="981" idx="1"/>
          </p:cNvCxnSpPr>
          <p:nvPr/>
        </p:nvCxnSpPr>
        <p:spPr>
          <a:xfrm>
            <a:off x="4841550" y="4273725"/>
            <a:ext cx="1463400" cy="9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0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6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991" name="Google Shape;991;p106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992" name="Google Shape;992;p106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993" name="Google Shape;993;p106"/>
          <p:cNvCxnSpPr>
            <a:stCxn id="990" idx="2"/>
            <a:endCxn id="992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106"/>
          <p:cNvCxnSpPr>
            <a:stCxn id="991" idx="2"/>
            <a:endCxn id="992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10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7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2" name="Google Shape;1002;p107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3" name="Google Shape;1003;p107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4" name="Google Shape;1004;p107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5" name="Google Shape;1005;p107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6" name="Google Shape;1006;p107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07" name="Google Shape;1007;p107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008" name="Google Shape;1008;p107"/>
          <p:cNvCxnSpPr>
            <a:stCxn id="1001" idx="2"/>
            <a:endCxn id="1003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107"/>
          <p:cNvCxnSpPr>
            <a:stCxn id="1002" idx="2"/>
            <a:endCxn id="1003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107"/>
          <p:cNvCxnSpPr>
            <a:stCxn id="1003" idx="2"/>
            <a:endCxn id="1004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1" name="Google Shape;1011;p107"/>
          <p:cNvCxnSpPr>
            <a:stCxn id="1004" idx="2"/>
            <a:endCxn id="1005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107"/>
          <p:cNvCxnSpPr>
            <a:stCxn id="1005" idx="2"/>
            <a:endCxn id="1006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107"/>
          <p:cNvCxnSpPr>
            <a:stCxn id="1006" idx="0"/>
            <a:endCxn id="1007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10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08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1" name="Google Shape;1021;p108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2" name="Google Shape;1022;p108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3" name="Google Shape;1023;p108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4" name="Google Shape;1024;p108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5" name="Google Shape;1025;p108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6" name="Google Shape;1026;p108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27" name="Google Shape;1027;p108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028" name="Google Shape;1028;p108"/>
          <p:cNvCxnSpPr>
            <a:stCxn id="1020" idx="2"/>
            <a:endCxn id="1022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108"/>
          <p:cNvCxnSpPr>
            <a:stCxn id="1021" idx="2"/>
            <a:endCxn id="1022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108"/>
          <p:cNvCxnSpPr>
            <a:stCxn id="1022" idx="2"/>
            <a:endCxn id="1023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108"/>
          <p:cNvCxnSpPr>
            <a:stCxn id="1023" idx="2"/>
            <a:endCxn id="1024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108"/>
          <p:cNvCxnSpPr>
            <a:stCxn id="1024" idx="2"/>
            <a:endCxn id="1025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108"/>
          <p:cNvCxnSpPr>
            <a:stCxn id="1025" idx="0"/>
            <a:endCxn id="1026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108"/>
          <p:cNvCxnSpPr>
            <a:stCxn id="1026" idx="0"/>
            <a:endCxn id="1027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5" name="Google Shape;1035;p10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9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2" name="Google Shape;1042;p109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3" name="Google Shape;1043;p109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4" name="Google Shape;1044;p109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5" name="Google Shape;1045;p109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6" name="Google Shape;1046;p109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7" name="Google Shape;1047;p109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8" name="Google Shape;1048;p109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49" name="Google Shape;1049;p109"/>
          <p:cNvSpPr/>
          <p:nvPr/>
        </p:nvSpPr>
        <p:spPr>
          <a:xfrm>
            <a:off x="7989850" y="21633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Evaluate</a:t>
            </a:r>
            <a:r>
              <a:rPr lang="en-US" sz="2000">
                <a:solidFill>
                  <a:schemeClr val="accent6"/>
                </a:solidFill>
              </a:rPr>
              <a:t>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050" name="Google Shape;1050;p109"/>
          <p:cNvCxnSpPr>
            <a:stCxn id="1041" idx="2"/>
            <a:endCxn id="1043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109"/>
          <p:cNvCxnSpPr>
            <a:stCxn id="1042" idx="2"/>
            <a:endCxn id="1043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109"/>
          <p:cNvCxnSpPr>
            <a:stCxn id="1043" idx="2"/>
            <a:endCxn id="1044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109"/>
          <p:cNvCxnSpPr>
            <a:stCxn id="1044" idx="2"/>
            <a:endCxn id="1045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109"/>
          <p:cNvCxnSpPr>
            <a:stCxn id="1045" idx="2"/>
            <a:endCxn id="1046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5" name="Google Shape;1055;p109"/>
          <p:cNvCxnSpPr>
            <a:stCxn id="1046" idx="0"/>
            <a:endCxn id="1047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109"/>
          <p:cNvCxnSpPr>
            <a:stCxn id="1047" idx="0"/>
            <a:endCxn id="1048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7" name="Google Shape;1057;p109"/>
          <p:cNvCxnSpPr>
            <a:stCxn id="1048" idx="0"/>
            <a:endCxn id="1049" idx="2"/>
          </p:cNvCxnSpPr>
          <p:nvPr/>
        </p:nvCxnSpPr>
        <p:spPr>
          <a:xfrm flipH="1" rot="10800000">
            <a:off x="8510238" y="2818525"/>
            <a:ext cx="7620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8" name="Google Shape;1058;p10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10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65" name="Google Shape;1065;p110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66" name="Google Shape;1066;p110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67" name="Google Shape;1067;p110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68" name="Google Shape;1068;p110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69" name="Google Shape;1069;p110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70" name="Google Shape;1070;p110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71" name="Google Shape;1071;p110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72" name="Google Shape;1072;p110"/>
          <p:cNvSpPr/>
          <p:nvPr/>
        </p:nvSpPr>
        <p:spPr>
          <a:xfrm>
            <a:off x="7989850" y="21633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Evaluate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073" name="Google Shape;1073;p110"/>
          <p:cNvCxnSpPr>
            <a:stCxn id="1064" idx="2"/>
            <a:endCxn id="1066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110"/>
          <p:cNvCxnSpPr>
            <a:stCxn id="1065" idx="2"/>
            <a:endCxn id="1066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110"/>
          <p:cNvCxnSpPr>
            <a:stCxn id="1066" idx="2"/>
            <a:endCxn id="1067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6" name="Google Shape;1076;p110"/>
          <p:cNvCxnSpPr>
            <a:stCxn id="1067" idx="2"/>
            <a:endCxn id="1068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110"/>
          <p:cNvCxnSpPr>
            <a:stCxn id="1068" idx="2"/>
            <a:endCxn id="1069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110"/>
          <p:cNvCxnSpPr>
            <a:stCxn id="1069" idx="0"/>
            <a:endCxn id="1070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110"/>
          <p:cNvCxnSpPr>
            <a:stCxn id="1070" idx="0"/>
            <a:endCxn id="1071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0" name="Google Shape;1080;p110"/>
          <p:cNvCxnSpPr>
            <a:stCxn id="1071" idx="0"/>
            <a:endCxn id="1072" idx="2"/>
          </p:cNvCxnSpPr>
          <p:nvPr/>
        </p:nvCxnSpPr>
        <p:spPr>
          <a:xfrm flipH="1" rot="10800000">
            <a:off x="8510238" y="2818525"/>
            <a:ext cx="7620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110"/>
          <p:cNvSpPr/>
          <p:nvPr/>
        </p:nvSpPr>
        <p:spPr>
          <a:xfrm>
            <a:off x="55110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Transformer</a:t>
            </a:r>
            <a:endParaRPr sz="2000"/>
          </a:p>
        </p:txBody>
      </p:sp>
      <p:cxnSp>
        <p:nvCxnSpPr>
          <p:cNvPr id="1082" name="Google Shape;1082;p110"/>
          <p:cNvCxnSpPr>
            <a:stCxn id="1081" idx="2"/>
          </p:cNvCxnSpPr>
          <p:nvPr/>
        </p:nvCxnSpPr>
        <p:spPr>
          <a:xfrm flipH="1">
            <a:off x="3735638" y="1190350"/>
            <a:ext cx="2799900" cy="3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1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1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0" name="Google Shape;1090;p111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1" name="Google Shape;1091;p111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2" name="Google Shape;1092;p111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3" name="Google Shape;1093;p111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4" name="Google Shape;1094;p111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5" name="Google Shape;1095;p111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6" name="Google Shape;1096;p111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097" name="Google Shape;1097;p111"/>
          <p:cNvSpPr/>
          <p:nvPr/>
        </p:nvSpPr>
        <p:spPr>
          <a:xfrm>
            <a:off x="7989850" y="21633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Evaluate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098" name="Google Shape;1098;p111"/>
          <p:cNvCxnSpPr>
            <a:stCxn id="1089" idx="2"/>
            <a:endCxn id="1091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111"/>
          <p:cNvCxnSpPr>
            <a:stCxn id="1090" idx="2"/>
            <a:endCxn id="1091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111"/>
          <p:cNvCxnSpPr>
            <a:stCxn id="1091" idx="2"/>
            <a:endCxn id="1092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11"/>
          <p:cNvCxnSpPr>
            <a:stCxn id="1092" idx="2"/>
            <a:endCxn id="1093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111"/>
          <p:cNvCxnSpPr>
            <a:stCxn id="1093" idx="2"/>
            <a:endCxn id="1094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111"/>
          <p:cNvCxnSpPr>
            <a:stCxn id="1094" idx="0"/>
            <a:endCxn id="1095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111"/>
          <p:cNvCxnSpPr>
            <a:stCxn id="1095" idx="0"/>
            <a:endCxn id="1096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111"/>
          <p:cNvCxnSpPr>
            <a:stCxn id="1096" idx="0"/>
            <a:endCxn id="1097" idx="2"/>
          </p:cNvCxnSpPr>
          <p:nvPr/>
        </p:nvCxnSpPr>
        <p:spPr>
          <a:xfrm flipH="1" rot="10800000">
            <a:off x="8510238" y="2818525"/>
            <a:ext cx="7620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11"/>
          <p:cNvSpPr/>
          <p:nvPr/>
        </p:nvSpPr>
        <p:spPr>
          <a:xfrm>
            <a:off x="55110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Transformer</a:t>
            </a:r>
            <a:endParaRPr sz="2000"/>
          </a:p>
        </p:txBody>
      </p:sp>
      <p:cxnSp>
        <p:nvCxnSpPr>
          <p:cNvPr id="1107" name="Google Shape;1107;p111"/>
          <p:cNvCxnSpPr>
            <a:stCxn id="1106" idx="2"/>
          </p:cNvCxnSpPr>
          <p:nvPr/>
        </p:nvCxnSpPr>
        <p:spPr>
          <a:xfrm flipH="1">
            <a:off x="3735638" y="1190350"/>
            <a:ext cx="2799900" cy="3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8" name="Google Shape;1108;p111"/>
          <p:cNvSpPr/>
          <p:nvPr/>
        </p:nvSpPr>
        <p:spPr>
          <a:xfrm>
            <a:off x="6349225" y="16169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Estimator</a:t>
            </a:r>
            <a:endParaRPr sz="2000"/>
          </a:p>
        </p:txBody>
      </p:sp>
      <p:cxnSp>
        <p:nvCxnSpPr>
          <p:cNvPr id="1109" name="Google Shape;1109;p111"/>
          <p:cNvCxnSpPr>
            <a:stCxn id="1108" idx="2"/>
          </p:cNvCxnSpPr>
          <p:nvPr/>
        </p:nvCxnSpPr>
        <p:spPr>
          <a:xfrm>
            <a:off x="7373738" y="2104750"/>
            <a:ext cx="11430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0" name="Google Shape;1110;p1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12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17" name="Google Shape;1117;p112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18" name="Google Shape;1118;p112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19" name="Google Shape;1119;p112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20" name="Google Shape;1120;p112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21" name="Google Shape;1121;p112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22" name="Google Shape;1122;p112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23" name="Google Shape;1123;p112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24" name="Google Shape;1124;p112"/>
          <p:cNvSpPr/>
          <p:nvPr/>
        </p:nvSpPr>
        <p:spPr>
          <a:xfrm>
            <a:off x="7989850" y="21633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Evaluate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125" name="Google Shape;1125;p112"/>
          <p:cNvCxnSpPr>
            <a:stCxn id="1116" idx="2"/>
            <a:endCxn id="1118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112"/>
          <p:cNvCxnSpPr>
            <a:stCxn id="1117" idx="2"/>
            <a:endCxn id="1118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112"/>
          <p:cNvCxnSpPr>
            <a:stCxn id="1118" idx="2"/>
            <a:endCxn id="1119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112"/>
          <p:cNvCxnSpPr>
            <a:stCxn id="1119" idx="2"/>
            <a:endCxn id="1120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112"/>
          <p:cNvCxnSpPr>
            <a:stCxn id="1120" idx="2"/>
            <a:endCxn id="1121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12"/>
          <p:cNvCxnSpPr>
            <a:stCxn id="1121" idx="0"/>
            <a:endCxn id="1122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112"/>
          <p:cNvCxnSpPr>
            <a:stCxn id="1122" idx="0"/>
            <a:endCxn id="1123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112"/>
          <p:cNvCxnSpPr>
            <a:stCxn id="1123" idx="0"/>
            <a:endCxn id="1124" idx="2"/>
          </p:cNvCxnSpPr>
          <p:nvPr/>
        </p:nvCxnSpPr>
        <p:spPr>
          <a:xfrm flipH="1" rot="10800000">
            <a:off x="8510238" y="2818525"/>
            <a:ext cx="7620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112"/>
          <p:cNvSpPr/>
          <p:nvPr/>
        </p:nvSpPr>
        <p:spPr>
          <a:xfrm>
            <a:off x="55110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Transformer</a:t>
            </a:r>
            <a:endParaRPr sz="2000"/>
          </a:p>
        </p:txBody>
      </p:sp>
      <p:cxnSp>
        <p:nvCxnSpPr>
          <p:cNvPr id="1134" name="Google Shape;1134;p112"/>
          <p:cNvCxnSpPr>
            <a:stCxn id="1133" idx="2"/>
          </p:cNvCxnSpPr>
          <p:nvPr/>
        </p:nvCxnSpPr>
        <p:spPr>
          <a:xfrm flipH="1">
            <a:off x="3735638" y="1190350"/>
            <a:ext cx="2799900" cy="3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112"/>
          <p:cNvSpPr/>
          <p:nvPr/>
        </p:nvSpPr>
        <p:spPr>
          <a:xfrm>
            <a:off x="6349225" y="16169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Estimator</a:t>
            </a:r>
            <a:endParaRPr sz="2000"/>
          </a:p>
        </p:txBody>
      </p:sp>
      <p:cxnSp>
        <p:nvCxnSpPr>
          <p:cNvPr id="1136" name="Google Shape;1136;p112"/>
          <p:cNvCxnSpPr>
            <a:stCxn id="1135" idx="2"/>
          </p:cNvCxnSpPr>
          <p:nvPr/>
        </p:nvCxnSpPr>
        <p:spPr>
          <a:xfrm>
            <a:off x="7373738" y="2104750"/>
            <a:ext cx="11430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112"/>
          <p:cNvSpPr/>
          <p:nvPr/>
        </p:nvSpPr>
        <p:spPr>
          <a:xfrm>
            <a:off x="82542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Evaluator</a:t>
            </a:r>
            <a:endParaRPr sz="2000"/>
          </a:p>
        </p:txBody>
      </p:sp>
      <p:cxnSp>
        <p:nvCxnSpPr>
          <p:cNvPr id="1138" name="Google Shape;1138;p112"/>
          <p:cNvCxnSpPr>
            <a:stCxn id="1137" idx="2"/>
            <a:endCxn id="1124" idx="0"/>
          </p:cNvCxnSpPr>
          <p:nvPr/>
        </p:nvCxnSpPr>
        <p:spPr>
          <a:xfrm flipH="1">
            <a:off x="9272138" y="1190350"/>
            <a:ext cx="66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1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3"/>
          <p:cNvSpPr/>
          <p:nvPr/>
        </p:nvSpPr>
        <p:spPr>
          <a:xfrm>
            <a:off x="7387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1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46" name="Google Shape;1146;p113"/>
          <p:cNvSpPr/>
          <p:nvPr/>
        </p:nvSpPr>
        <p:spPr>
          <a:xfrm>
            <a:off x="3177175" y="8679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Data source 2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47" name="Google Shape;1147;p113"/>
          <p:cNvSpPr/>
          <p:nvPr/>
        </p:nvSpPr>
        <p:spPr>
          <a:xfrm>
            <a:off x="1805575" y="2087125"/>
            <a:ext cx="204902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Join data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48" name="Google Shape;1148;p113"/>
          <p:cNvSpPr/>
          <p:nvPr/>
        </p:nvSpPr>
        <p:spPr>
          <a:xfrm>
            <a:off x="1741450" y="33825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extraction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49" name="Google Shape;1149;p113"/>
          <p:cNvSpPr/>
          <p:nvPr/>
        </p:nvSpPr>
        <p:spPr>
          <a:xfrm>
            <a:off x="2315725" y="4601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50" name="Google Shape;1150;p113"/>
          <p:cNvSpPr/>
          <p:nvPr/>
        </p:nvSpPr>
        <p:spPr>
          <a:xfrm>
            <a:off x="4068325" y="57447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51" name="Google Shape;1151;p113"/>
          <p:cNvSpPr/>
          <p:nvPr/>
        </p:nvSpPr>
        <p:spPr>
          <a:xfrm>
            <a:off x="6354325" y="4677925"/>
            <a:ext cx="2885400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Feature transformation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52" name="Google Shape;1152;p113"/>
          <p:cNvSpPr/>
          <p:nvPr/>
        </p:nvSpPr>
        <p:spPr>
          <a:xfrm>
            <a:off x="7227850" y="35349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Train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53" name="Google Shape;1153;p113"/>
          <p:cNvSpPr/>
          <p:nvPr/>
        </p:nvSpPr>
        <p:spPr>
          <a:xfrm>
            <a:off x="7989850" y="2163325"/>
            <a:ext cx="2564775" cy="6551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Evaluate model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154" name="Google Shape;1154;p113"/>
          <p:cNvCxnSpPr>
            <a:stCxn id="1145" idx="2"/>
            <a:endCxn id="1147" idx="0"/>
          </p:cNvCxnSpPr>
          <p:nvPr/>
        </p:nvCxnSpPr>
        <p:spPr>
          <a:xfrm>
            <a:off x="1763288" y="1523075"/>
            <a:ext cx="10668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13"/>
          <p:cNvCxnSpPr>
            <a:stCxn id="1146" idx="2"/>
            <a:endCxn id="1147" idx="0"/>
          </p:cNvCxnSpPr>
          <p:nvPr/>
        </p:nvCxnSpPr>
        <p:spPr>
          <a:xfrm flipH="1">
            <a:off x="2830088" y="1523075"/>
            <a:ext cx="1371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113"/>
          <p:cNvCxnSpPr>
            <a:stCxn id="1147" idx="2"/>
            <a:endCxn id="1148" idx="0"/>
          </p:cNvCxnSpPr>
          <p:nvPr/>
        </p:nvCxnSpPr>
        <p:spPr>
          <a:xfrm>
            <a:off x="2830088" y="2742275"/>
            <a:ext cx="1938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113"/>
          <p:cNvCxnSpPr>
            <a:stCxn id="1148" idx="2"/>
            <a:endCxn id="1149" idx="0"/>
          </p:cNvCxnSpPr>
          <p:nvPr/>
        </p:nvCxnSpPr>
        <p:spPr>
          <a:xfrm>
            <a:off x="3023838" y="4037675"/>
            <a:ext cx="7347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13"/>
          <p:cNvCxnSpPr>
            <a:stCxn id="1149" idx="2"/>
            <a:endCxn id="1150" idx="0"/>
          </p:cNvCxnSpPr>
          <p:nvPr/>
        </p:nvCxnSpPr>
        <p:spPr>
          <a:xfrm>
            <a:off x="3758425" y="5256875"/>
            <a:ext cx="17526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113"/>
          <p:cNvCxnSpPr>
            <a:stCxn id="1150" idx="0"/>
            <a:endCxn id="1151" idx="2"/>
          </p:cNvCxnSpPr>
          <p:nvPr/>
        </p:nvCxnSpPr>
        <p:spPr>
          <a:xfrm flipH="1" rot="10800000">
            <a:off x="5511025" y="5333125"/>
            <a:ext cx="2286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113"/>
          <p:cNvCxnSpPr>
            <a:stCxn id="1151" idx="0"/>
            <a:endCxn id="1152" idx="2"/>
          </p:cNvCxnSpPr>
          <p:nvPr/>
        </p:nvCxnSpPr>
        <p:spPr>
          <a:xfrm flipH="1" rot="10800000">
            <a:off x="7797025" y="4190125"/>
            <a:ext cx="7131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113"/>
          <p:cNvCxnSpPr>
            <a:stCxn id="1152" idx="0"/>
            <a:endCxn id="1153" idx="2"/>
          </p:cNvCxnSpPr>
          <p:nvPr/>
        </p:nvCxnSpPr>
        <p:spPr>
          <a:xfrm flipH="1" rot="10800000">
            <a:off x="8510238" y="2818525"/>
            <a:ext cx="76200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113"/>
          <p:cNvSpPr/>
          <p:nvPr/>
        </p:nvSpPr>
        <p:spPr>
          <a:xfrm>
            <a:off x="752700" y="3108400"/>
            <a:ext cx="10301100" cy="3406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13"/>
          <p:cNvSpPr/>
          <p:nvPr/>
        </p:nvSpPr>
        <p:spPr>
          <a:xfrm>
            <a:off x="55110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Transformer</a:t>
            </a:r>
            <a:endParaRPr sz="2000"/>
          </a:p>
        </p:txBody>
      </p:sp>
      <p:cxnSp>
        <p:nvCxnSpPr>
          <p:cNvPr id="1164" name="Google Shape;1164;p113"/>
          <p:cNvCxnSpPr>
            <a:stCxn id="1163" idx="2"/>
          </p:cNvCxnSpPr>
          <p:nvPr/>
        </p:nvCxnSpPr>
        <p:spPr>
          <a:xfrm flipH="1">
            <a:off x="3735638" y="1190350"/>
            <a:ext cx="2799900" cy="3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113"/>
          <p:cNvSpPr/>
          <p:nvPr/>
        </p:nvSpPr>
        <p:spPr>
          <a:xfrm>
            <a:off x="6349225" y="16169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Estimator</a:t>
            </a:r>
            <a:endParaRPr sz="2000"/>
          </a:p>
        </p:txBody>
      </p:sp>
      <p:cxnSp>
        <p:nvCxnSpPr>
          <p:cNvPr id="1166" name="Google Shape;1166;p113"/>
          <p:cNvCxnSpPr>
            <a:stCxn id="1165" idx="2"/>
          </p:cNvCxnSpPr>
          <p:nvPr/>
        </p:nvCxnSpPr>
        <p:spPr>
          <a:xfrm>
            <a:off x="7373738" y="2104750"/>
            <a:ext cx="1143000" cy="15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7" name="Google Shape;1167;p113"/>
          <p:cNvSpPr/>
          <p:nvPr/>
        </p:nvSpPr>
        <p:spPr>
          <a:xfrm>
            <a:off x="8254225" y="7025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Evaluator</a:t>
            </a:r>
            <a:endParaRPr sz="2000"/>
          </a:p>
        </p:txBody>
      </p:sp>
      <p:cxnSp>
        <p:nvCxnSpPr>
          <p:cNvPr id="1168" name="Google Shape;1168;p113"/>
          <p:cNvCxnSpPr>
            <a:stCxn id="1167" idx="2"/>
            <a:endCxn id="1153" idx="0"/>
          </p:cNvCxnSpPr>
          <p:nvPr/>
        </p:nvCxnSpPr>
        <p:spPr>
          <a:xfrm flipH="1">
            <a:off x="9272138" y="1190350"/>
            <a:ext cx="66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9" name="Google Shape;1169;p113"/>
          <p:cNvSpPr/>
          <p:nvPr/>
        </p:nvSpPr>
        <p:spPr>
          <a:xfrm>
            <a:off x="9778225" y="1540750"/>
            <a:ext cx="2049025" cy="487800"/>
          </a:xfrm>
          <a:prstGeom prst="flowChartProcess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Pipeline</a:t>
            </a:r>
            <a:endParaRPr sz="2000"/>
          </a:p>
        </p:txBody>
      </p:sp>
      <p:cxnSp>
        <p:nvCxnSpPr>
          <p:cNvPr id="1170" name="Google Shape;1170;p113"/>
          <p:cNvCxnSpPr>
            <a:stCxn id="1169" idx="2"/>
            <a:endCxn id="1162" idx="3"/>
          </p:cNvCxnSpPr>
          <p:nvPr/>
        </p:nvCxnSpPr>
        <p:spPr>
          <a:xfrm>
            <a:off x="10802738" y="2028550"/>
            <a:ext cx="251100" cy="27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1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445150" y="1407850"/>
            <a:ext cx="112677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lang="en-US" sz="2200"/>
              <a:t>Provided by Socialbakers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Instagram influencers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Facebook pages with posts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Interactions of users with Facebook pages (affinities)</a:t>
            </a:r>
            <a:endParaRPr sz="2200"/>
          </a:p>
        </p:txBody>
      </p:sp>
      <p:sp>
        <p:nvSpPr>
          <p:cNvPr id="263" name="Google Shape;263;p4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1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</a:t>
            </a:r>
            <a:endParaRPr/>
          </a:p>
        </p:txBody>
      </p:sp>
      <p:sp>
        <p:nvSpPr>
          <p:cNvPr id="1178" name="Google Shape;1178;p114"/>
          <p:cNvSpPr txBox="1"/>
          <p:nvPr/>
        </p:nvSpPr>
        <p:spPr>
          <a:xfrm>
            <a:off x="484850" y="1357925"/>
            <a:ext cx="110010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Transforms the DataFrame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Adds a new column to the DataFrame by transforming another column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Each transformer has a </a:t>
            </a:r>
            <a:r>
              <a:rPr b="1" lang="en-US" sz="2000"/>
              <a:t>transform</a:t>
            </a:r>
            <a:r>
              <a:rPr lang="en-US" sz="2000"/>
              <a:t> method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UnaryTransformer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transforms exactly one column and appends one column to the DataFrame</a:t>
            </a:r>
            <a:endParaRPr sz="2000"/>
          </a:p>
        </p:txBody>
      </p:sp>
      <p:sp>
        <p:nvSpPr>
          <p:cNvPr id="1179" name="Google Shape;1179;p114"/>
          <p:cNvSpPr txBox="1"/>
          <p:nvPr/>
        </p:nvSpPr>
        <p:spPr>
          <a:xfrm>
            <a:off x="2062975" y="5519850"/>
            <a:ext cx="7652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Let’s see some examples that will be useful in the hands-on part</a:t>
            </a:r>
            <a:endParaRPr sz="2000"/>
          </a:p>
        </p:txBody>
      </p:sp>
      <p:sp>
        <p:nvSpPr>
          <p:cNvPr id="1180" name="Google Shape;1180;p1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1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Tokenizer</a:t>
            </a:r>
            <a:endParaRPr/>
          </a:p>
        </p:txBody>
      </p:sp>
      <p:sp>
        <p:nvSpPr>
          <p:cNvPr id="1187" name="Google Shape;1187;p115"/>
          <p:cNvSpPr txBox="1"/>
          <p:nvPr/>
        </p:nvSpPr>
        <p:spPr>
          <a:xfrm>
            <a:off x="390000" y="1357925"/>
            <a:ext cx="39033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converts to lower-case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splits text on whitespace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adds ArrayType column</a:t>
            </a:r>
            <a:endParaRPr sz="2000"/>
          </a:p>
        </p:txBody>
      </p:sp>
      <p:sp>
        <p:nvSpPr>
          <p:cNvPr id="1188" name="Google Shape;1188;p1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Tokenizer</a:t>
            </a:r>
            <a:endParaRPr/>
          </a:p>
        </p:txBody>
      </p:sp>
      <p:sp>
        <p:nvSpPr>
          <p:cNvPr id="1195" name="Google Shape;1195;p116"/>
          <p:cNvSpPr txBox="1"/>
          <p:nvPr/>
        </p:nvSpPr>
        <p:spPr>
          <a:xfrm>
            <a:off x="390000" y="1357925"/>
            <a:ext cx="39033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converts to lower-case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splits text on whitespace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adds ArrayType column</a:t>
            </a:r>
            <a:endParaRPr sz="2000"/>
          </a:p>
        </p:txBody>
      </p:sp>
      <p:sp>
        <p:nvSpPr>
          <p:cNvPr id="1196" name="Google Shape;1196;p116"/>
          <p:cNvSpPr/>
          <p:nvPr/>
        </p:nvSpPr>
        <p:spPr>
          <a:xfrm>
            <a:off x="4369425" y="1595250"/>
            <a:ext cx="7457375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tokenizer = Tokenizer(inputCol=’message’, outputCol=’words’)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tokenized_df = tokenizer.transform(data)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197" name="Google Shape;1197;p1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Tokenizer</a:t>
            </a:r>
            <a:endParaRPr/>
          </a:p>
        </p:txBody>
      </p:sp>
      <p:sp>
        <p:nvSpPr>
          <p:cNvPr id="1204" name="Google Shape;1204;p117"/>
          <p:cNvSpPr txBox="1"/>
          <p:nvPr/>
        </p:nvSpPr>
        <p:spPr>
          <a:xfrm>
            <a:off x="390000" y="1357925"/>
            <a:ext cx="39033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converts to lower-case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splits text on whitespace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adds ArrayType column</a:t>
            </a:r>
            <a:endParaRPr sz="2000"/>
          </a:p>
        </p:txBody>
      </p:sp>
      <p:sp>
        <p:nvSpPr>
          <p:cNvPr id="1205" name="Google Shape;1205;p117"/>
          <p:cNvSpPr/>
          <p:nvPr/>
        </p:nvSpPr>
        <p:spPr>
          <a:xfrm>
            <a:off x="4369425" y="1595250"/>
            <a:ext cx="7457375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tokenizer = Tokenizer(inputCol=’message’, outputCol=’words’)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tokenized_df = tokenizer.transform(data)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206" name="Google Shape;1206;p117"/>
          <p:cNvSpPr txBox="1"/>
          <p:nvPr/>
        </p:nvSpPr>
        <p:spPr>
          <a:xfrm>
            <a:off x="446050" y="4307150"/>
            <a:ext cx="3136200" cy="1589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text’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are you?’</a:t>
            </a:r>
            <a:endParaRPr sz="2000"/>
          </a:p>
        </p:txBody>
      </p:sp>
      <p:sp>
        <p:nvSpPr>
          <p:cNvPr id="1207" name="Google Shape;1207;p117"/>
          <p:cNvSpPr txBox="1"/>
          <p:nvPr/>
        </p:nvSpPr>
        <p:spPr>
          <a:xfrm>
            <a:off x="5478025" y="4307150"/>
            <a:ext cx="5732400" cy="1589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text’		[‘this’, ‘is’, ‘my’, ‘text’]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are you?’		[‘how’, ‘are’, ‘you?’]</a:t>
            </a:r>
            <a:endParaRPr sz="2000"/>
          </a:p>
        </p:txBody>
      </p:sp>
      <p:cxnSp>
        <p:nvCxnSpPr>
          <p:cNvPr id="1208" name="Google Shape;1208;p117"/>
          <p:cNvCxnSpPr>
            <a:stCxn id="1206" idx="0"/>
          </p:cNvCxnSpPr>
          <p:nvPr/>
        </p:nvCxnSpPr>
        <p:spPr>
          <a:xfrm flipH="1" rot="10800000">
            <a:off x="2014150" y="2982950"/>
            <a:ext cx="6600300" cy="13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117"/>
          <p:cNvCxnSpPr>
            <a:endCxn id="1207" idx="0"/>
          </p:cNvCxnSpPr>
          <p:nvPr/>
        </p:nvCxnSpPr>
        <p:spPr>
          <a:xfrm>
            <a:off x="5059825" y="2955050"/>
            <a:ext cx="3284400" cy="13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1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StopWordsRemover</a:t>
            </a:r>
            <a:endParaRPr/>
          </a:p>
        </p:txBody>
      </p:sp>
      <p:sp>
        <p:nvSpPr>
          <p:cNvPr id="1217" name="Google Shape;1217;p118"/>
          <p:cNvSpPr txBox="1"/>
          <p:nvPr/>
        </p:nvSpPr>
        <p:spPr>
          <a:xfrm>
            <a:off x="847200" y="1357925"/>
            <a:ext cx="101283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removes words specified in stopWords list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important params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stopWords</a:t>
            </a:r>
            <a:endParaRPr sz="2000"/>
          </a:p>
        </p:txBody>
      </p:sp>
      <p:sp>
        <p:nvSpPr>
          <p:cNvPr id="1218" name="Google Shape;1218;p118"/>
          <p:cNvSpPr/>
          <p:nvPr/>
        </p:nvSpPr>
        <p:spPr>
          <a:xfrm>
            <a:off x="404225" y="4338450"/>
            <a:ext cx="11444875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remover </a:t>
            </a:r>
            <a:r>
              <a:rPr lang="en-US" sz="1800">
                <a:solidFill>
                  <a:schemeClr val="accent6"/>
                </a:solidFill>
              </a:rPr>
              <a:t>= StopWordsRemover(inputCol=’words’, outputCol=’noStopWords’, stopWords = [‘this’, ‘that’])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stopW</a:t>
            </a:r>
            <a:r>
              <a:rPr lang="en-US" sz="1800">
                <a:solidFill>
                  <a:schemeClr val="accent6"/>
                </a:solidFill>
              </a:rPr>
              <a:t>ords</a:t>
            </a:r>
            <a:r>
              <a:rPr lang="en-US" sz="1800">
                <a:solidFill>
                  <a:schemeClr val="accent6"/>
                </a:solidFill>
              </a:rPr>
              <a:t>Removed_df = remover.transform(tokenized_df)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219" name="Google Shape;1219;p1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1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Normalizer</a:t>
            </a:r>
            <a:endParaRPr/>
          </a:p>
        </p:txBody>
      </p:sp>
      <p:sp>
        <p:nvSpPr>
          <p:cNvPr id="1226" name="Google Shape;1226;p119"/>
          <p:cNvSpPr txBox="1"/>
          <p:nvPr/>
        </p:nvSpPr>
        <p:spPr>
          <a:xfrm>
            <a:off x="847200" y="1357925"/>
            <a:ext cx="101283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rescales a vector to size 1</a:t>
            </a:r>
            <a:endParaRPr sz="2000"/>
          </a:p>
        </p:txBody>
      </p:sp>
      <p:sp>
        <p:nvSpPr>
          <p:cNvPr id="1227" name="Google Shape;1227;p119"/>
          <p:cNvSpPr/>
          <p:nvPr/>
        </p:nvSpPr>
        <p:spPr>
          <a:xfrm>
            <a:off x="1931025" y="3195450"/>
            <a:ext cx="9044475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normalizer</a:t>
            </a:r>
            <a:r>
              <a:rPr lang="en-US" sz="2000">
                <a:solidFill>
                  <a:schemeClr val="accent6"/>
                </a:solidFill>
              </a:rPr>
              <a:t> = Normalizer(inputCol=’inputVec’, outputCol=’normVec’)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normalized_df = normalizer.transform(data)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228" name="Google Shape;1228;p1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2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OneHotEncoder</a:t>
            </a:r>
            <a:endParaRPr/>
          </a:p>
        </p:txBody>
      </p:sp>
      <p:sp>
        <p:nvSpPr>
          <p:cNvPr id="1235" name="Google Shape;1235;p120"/>
          <p:cNvSpPr txBox="1"/>
          <p:nvPr/>
        </p:nvSpPr>
        <p:spPr>
          <a:xfrm>
            <a:off x="847200" y="1357925"/>
            <a:ext cx="103629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handle categorical features</a:t>
            </a:r>
            <a:endParaRPr sz="2000"/>
          </a:p>
        </p:txBody>
      </p:sp>
      <p:sp>
        <p:nvSpPr>
          <p:cNvPr id="1236" name="Google Shape;1236;p120"/>
          <p:cNvSpPr txBox="1"/>
          <p:nvPr/>
        </p:nvSpPr>
        <p:spPr>
          <a:xfrm>
            <a:off x="2536900" y="3065650"/>
            <a:ext cx="1999800" cy="3246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</a:t>
            </a:r>
            <a:r>
              <a:rPr lang="en-US" sz="2000"/>
              <a:t>	color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red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blue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black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green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37" name="Google Shape;1237;p1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2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OneHotEncoder</a:t>
            </a:r>
            <a:endParaRPr/>
          </a:p>
        </p:txBody>
      </p:sp>
      <p:sp>
        <p:nvSpPr>
          <p:cNvPr id="1244" name="Google Shape;1244;p121"/>
          <p:cNvSpPr txBox="1"/>
          <p:nvPr/>
        </p:nvSpPr>
        <p:spPr>
          <a:xfrm>
            <a:off x="847200" y="1357925"/>
            <a:ext cx="103629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handle categorical features</a:t>
            </a:r>
            <a:endParaRPr sz="2000"/>
          </a:p>
        </p:txBody>
      </p:sp>
      <p:sp>
        <p:nvSpPr>
          <p:cNvPr id="1245" name="Google Shape;1245;p121"/>
          <p:cNvSpPr txBox="1"/>
          <p:nvPr/>
        </p:nvSpPr>
        <p:spPr>
          <a:xfrm>
            <a:off x="2536900" y="3065650"/>
            <a:ext cx="1999800" cy="3246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color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red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blue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black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green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46" name="Google Shape;1246;p121"/>
          <p:cNvSpPr txBox="1"/>
          <p:nvPr/>
        </p:nvSpPr>
        <p:spPr>
          <a:xfrm>
            <a:off x="4997600" y="3369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0		0</a:t>
            </a:r>
            <a:endParaRPr sz="2000"/>
          </a:p>
        </p:txBody>
      </p:sp>
      <p:sp>
        <p:nvSpPr>
          <p:cNvPr id="1247" name="Google Shape;1247;p121"/>
          <p:cNvSpPr txBox="1"/>
          <p:nvPr/>
        </p:nvSpPr>
        <p:spPr>
          <a:xfrm>
            <a:off x="4997600" y="4131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1		0</a:t>
            </a:r>
            <a:endParaRPr sz="2000"/>
          </a:p>
        </p:txBody>
      </p:sp>
      <p:sp>
        <p:nvSpPr>
          <p:cNvPr id="1248" name="Google Shape;1248;p121"/>
          <p:cNvSpPr txBox="1"/>
          <p:nvPr/>
        </p:nvSpPr>
        <p:spPr>
          <a:xfrm>
            <a:off x="4997600" y="4893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0		1</a:t>
            </a:r>
            <a:endParaRPr sz="2000"/>
          </a:p>
        </p:txBody>
      </p:sp>
      <p:sp>
        <p:nvSpPr>
          <p:cNvPr id="1249" name="Google Shape;1249;p121"/>
          <p:cNvSpPr txBox="1"/>
          <p:nvPr/>
        </p:nvSpPr>
        <p:spPr>
          <a:xfrm>
            <a:off x="4997600" y="57317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0		0</a:t>
            </a:r>
            <a:endParaRPr sz="2000"/>
          </a:p>
        </p:txBody>
      </p:sp>
      <p:sp>
        <p:nvSpPr>
          <p:cNvPr id="1250" name="Google Shape;1250;p1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2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OneHotEncoder</a:t>
            </a:r>
            <a:endParaRPr/>
          </a:p>
        </p:txBody>
      </p:sp>
      <p:sp>
        <p:nvSpPr>
          <p:cNvPr id="1257" name="Google Shape;1257;p122"/>
          <p:cNvSpPr txBox="1"/>
          <p:nvPr/>
        </p:nvSpPr>
        <p:spPr>
          <a:xfrm>
            <a:off x="847200" y="1357925"/>
            <a:ext cx="103629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handle categorical features</a:t>
            </a:r>
            <a:endParaRPr sz="2000"/>
          </a:p>
        </p:txBody>
      </p:sp>
      <p:sp>
        <p:nvSpPr>
          <p:cNvPr id="1258" name="Google Shape;1258;p122"/>
          <p:cNvSpPr txBox="1"/>
          <p:nvPr/>
        </p:nvSpPr>
        <p:spPr>
          <a:xfrm>
            <a:off x="2536900" y="3065650"/>
            <a:ext cx="1999800" cy="3246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color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red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blue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black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green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59" name="Google Shape;1259;p122"/>
          <p:cNvSpPr txBox="1"/>
          <p:nvPr/>
        </p:nvSpPr>
        <p:spPr>
          <a:xfrm>
            <a:off x="4997600" y="3369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	0		0</a:t>
            </a:r>
            <a:endParaRPr sz="2000"/>
          </a:p>
        </p:txBody>
      </p:sp>
      <p:sp>
        <p:nvSpPr>
          <p:cNvPr id="1260" name="Google Shape;1260;p122"/>
          <p:cNvSpPr txBox="1"/>
          <p:nvPr/>
        </p:nvSpPr>
        <p:spPr>
          <a:xfrm>
            <a:off x="4997600" y="4131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1		0</a:t>
            </a:r>
            <a:endParaRPr sz="2000"/>
          </a:p>
        </p:txBody>
      </p:sp>
      <p:sp>
        <p:nvSpPr>
          <p:cNvPr id="1261" name="Google Shape;1261;p122"/>
          <p:cNvSpPr txBox="1"/>
          <p:nvPr/>
        </p:nvSpPr>
        <p:spPr>
          <a:xfrm>
            <a:off x="4997600" y="4893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0		1</a:t>
            </a:r>
            <a:endParaRPr sz="2000"/>
          </a:p>
        </p:txBody>
      </p:sp>
      <p:sp>
        <p:nvSpPr>
          <p:cNvPr id="1262" name="Google Shape;1262;p122"/>
          <p:cNvSpPr txBox="1"/>
          <p:nvPr/>
        </p:nvSpPr>
        <p:spPr>
          <a:xfrm>
            <a:off x="4997600" y="57317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		0		0</a:t>
            </a:r>
            <a:endParaRPr sz="2000"/>
          </a:p>
        </p:txBody>
      </p:sp>
      <p:sp>
        <p:nvSpPr>
          <p:cNvPr id="1263" name="Google Shape;1263;p122"/>
          <p:cNvSpPr txBox="1"/>
          <p:nvPr/>
        </p:nvSpPr>
        <p:spPr>
          <a:xfrm>
            <a:off x="8121800" y="3369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[0]		[1.0]</a:t>
            </a:r>
            <a:endParaRPr sz="2000"/>
          </a:p>
        </p:txBody>
      </p:sp>
      <p:sp>
        <p:nvSpPr>
          <p:cNvPr id="1264" name="Google Shape;1264;p122"/>
          <p:cNvSpPr txBox="1"/>
          <p:nvPr/>
        </p:nvSpPr>
        <p:spPr>
          <a:xfrm>
            <a:off x="8121800" y="4131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[1]		[1.0]</a:t>
            </a:r>
            <a:endParaRPr sz="2000"/>
          </a:p>
        </p:txBody>
      </p:sp>
      <p:sp>
        <p:nvSpPr>
          <p:cNvPr id="1265" name="Google Shape;1265;p122"/>
          <p:cNvSpPr txBox="1"/>
          <p:nvPr/>
        </p:nvSpPr>
        <p:spPr>
          <a:xfrm>
            <a:off x="8121800" y="48935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[2]		[1.0]</a:t>
            </a:r>
            <a:endParaRPr sz="2000"/>
          </a:p>
        </p:txBody>
      </p:sp>
      <p:sp>
        <p:nvSpPr>
          <p:cNvPr id="1266" name="Google Shape;1266;p122"/>
          <p:cNvSpPr txBox="1"/>
          <p:nvPr/>
        </p:nvSpPr>
        <p:spPr>
          <a:xfrm>
            <a:off x="8121800" y="5731725"/>
            <a:ext cx="2515500" cy="579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	[]		[]</a:t>
            </a:r>
            <a:endParaRPr sz="2000"/>
          </a:p>
        </p:txBody>
      </p:sp>
      <p:cxnSp>
        <p:nvCxnSpPr>
          <p:cNvPr id="1267" name="Google Shape;1267;p122"/>
          <p:cNvCxnSpPr>
            <a:stCxn id="1259" idx="3"/>
            <a:endCxn id="1263" idx="1"/>
          </p:cNvCxnSpPr>
          <p:nvPr/>
        </p:nvCxnSpPr>
        <p:spPr>
          <a:xfrm>
            <a:off x="7513100" y="365947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122"/>
          <p:cNvCxnSpPr>
            <a:stCxn id="1260" idx="3"/>
            <a:endCxn id="1264" idx="1"/>
          </p:cNvCxnSpPr>
          <p:nvPr/>
        </p:nvCxnSpPr>
        <p:spPr>
          <a:xfrm>
            <a:off x="7513100" y="442147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122"/>
          <p:cNvCxnSpPr>
            <a:stCxn id="1261" idx="3"/>
            <a:endCxn id="1265" idx="1"/>
          </p:cNvCxnSpPr>
          <p:nvPr/>
        </p:nvCxnSpPr>
        <p:spPr>
          <a:xfrm>
            <a:off x="7513100" y="518347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122"/>
          <p:cNvCxnSpPr>
            <a:stCxn id="1262" idx="3"/>
            <a:endCxn id="1266" idx="1"/>
          </p:cNvCxnSpPr>
          <p:nvPr/>
        </p:nvCxnSpPr>
        <p:spPr>
          <a:xfrm>
            <a:off x="7513100" y="6021675"/>
            <a:ext cx="60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122"/>
          <p:cNvSpPr txBox="1"/>
          <p:nvPr/>
        </p:nvSpPr>
        <p:spPr>
          <a:xfrm>
            <a:off x="8070700" y="2647475"/>
            <a:ext cx="2515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Sparse Vector</a:t>
            </a:r>
            <a:endParaRPr sz="2000"/>
          </a:p>
        </p:txBody>
      </p:sp>
      <p:sp>
        <p:nvSpPr>
          <p:cNvPr id="1272" name="Google Shape;1272;p1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2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VectorAssembler</a:t>
            </a:r>
            <a:endParaRPr/>
          </a:p>
        </p:txBody>
      </p:sp>
      <p:sp>
        <p:nvSpPr>
          <p:cNvPr id="1279" name="Google Shape;1279;p123"/>
          <p:cNvSpPr txBox="1"/>
          <p:nvPr/>
        </p:nvSpPr>
        <p:spPr>
          <a:xfrm>
            <a:off x="847200" y="1357925"/>
            <a:ext cx="103629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collects all columns to a single vector that can be used as input for learning algorithm</a:t>
            </a:r>
            <a:endParaRPr sz="2000"/>
          </a:p>
        </p:txBody>
      </p:sp>
      <p:sp>
        <p:nvSpPr>
          <p:cNvPr id="1280" name="Google Shape;1280;p123"/>
          <p:cNvSpPr/>
          <p:nvPr/>
        </p:nvSpPr>
        <p:spPr>
          <a:xfrm>
            <a:off x="342900" y="2890650"/>
            <a:ext cx="11506200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vectorAssembler </a:t>
            </a:r>
            <a:r>
              <a:rPr lang="en-US" sz="2000">
                <a:solidFill>
                  <a:schemeClr val="accent6"/>
                </a:solidFill>
              </a:rPr>
              <a:t>= VectorAssembler(inputCols=[‘height’, ‘weight’, ‘price’, ‘age’], outputCol=’features’)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assembled_df = vectorAssembler.transform(data)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281" name="Google Shape;1281;p1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445150" y="1179250"/>
            <a:ext cx="112677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Provided and sponsored by Databricks</a:t>
            </a:r>
            <a:endParaRPr sz="2200"/>
          </a:p>
          <a:p>
            <a:pPr indent="-3683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prepared clusters with Spark 2.4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driver + 2 workers (16 cores each)</a:t>
            </a:r>
            <a:endParaRPr sz="2200"/>
          </a:p>
          <a:p>
            <a:pPr indent="-3683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just attach a notebook and run your query!</a:t>
            </a:r>
            <a:endParaRPr sz="2200"/>
          </a:p>
        </p:txBody>
      </p:sp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3"/>
          <p:cNvSpPr txBox="1"/>
          <p:nvPr/>
        </p:nvSpPr>
        <p:spPr>
          <a:xfrm>
            <a:off x="670425" y="4060475"/>
            <a:ext cx="1073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https://mlprague2019.cloud.databricks.com</a:t>
            </a:r>
            <a:endParaRPr b="1" sz="3000"/>
          </a:p>
        </p:txBody>
      </p:sp>
      <p:sp>
        <p:nvSpPr>
          <p:cNvPr id="274" name="Google Shape;274;p43"/>
          <p:cNvSpPr txBox="1"/>
          <p:nvPr/>
        </p:nvSpPr>
        <p:spPr>
          <a:xfrm>
            <a:off x="445150" y="5216525"/>
            <a:ext cx="11267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you don’t have access: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US" sz="2400"/>
              <a:t>mlprague2019@socialbakers.com</a:t>
            </a:r>
            <a:endParaRPr b="1"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24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VectorAssembler</a:t>
            </a:r>
            <a:endParaRPr/>
          </a:p>
        </p:txBody>
      </p:sp>
      <p:sp>
        <p:nvSpPr>
          <p:cNvPr id="1288" name="Google Shape;1288;p124"/>
          <p:cNvSpPr txBox="1"/>
          <p:nvPr/>
        </p:nvSpPr>
        <p:spPr>
          <a:xfrm>
            <a:off x="847200" y="1357925"/>
            <a:ext cx="103629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collects all columns to a single vector that can be used as input for learning algorithm</a:t>
            </a:r>
            <a:endParaRPr sz="2000"/>
          </a:p>
        </p:txBody>
      </p:sp>
      <p:sp>
        <p:nvSpPr>
          <p:cNvPr id="1289" name="Google Shape;1289;p124"/>
          <p:cNvSpPr txBox="1"/>
          <p:nvPr/>
        </p:nvSpPr>
        <p:spPr>
          <a:xfrm>
            <a:off x="349400" y="5045925"/>
            <a:ext cx="3958800" cy="119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height	weight	price	age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10		8		0		1</a:t>
            </a:r>
            <a:endParaRPr sz="2000"/>
          </a:p>
        </p:txBody>
      </p:sp>
      <p:sp>
        <p:nvSpPr>
          <p:cNvPr id="1290" name="Google Shape;1290;p124"/>
          <p:cNvSpPr/>
          <p:nvPr/>
        </p:nvSpPr>
        <p:spPr>
          <a:xfrm>
            <a:off x="342900" y="2890650"/>
            <a:ext cx="11506200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vectorAssembler = VectorAssembler(inputCols=[‘height’, ‘weight’, ‘price’, ‘age’], outputCol=’features’)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assembled_df = vectorAssembler.transform(data)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291" name="Google Shape;1291;p124"/>
          <p:cNvSpPr txBox="1"/>
          <p:nvPr/>
        </p:nvSpPr>
        <p:spPr>
          <a:xfrm>
            <a:off x="5150000" y="5045925"/>
            <a:ext cx="6676800" cy="119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height	weight	price	age		features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10		8		0		1		[10.0, 8.0, 0.0, 1.0]</a:t>
            </a:r>
            <a:endParaRPr sz="2000"/>
          </a:p>
        </p:txBody>
      </p:sp>
      <p:cxnSp>
        <p:nvCxnSpPr>
          <p:cNvPr id="1292" name="Google Shape;1292;p124"/>
          <p:cNvCxnSpPr>
            <a:stCxn id="1289" idx="0"/>
          </p:cNvCxnSpPr>
          <p:nvPr/>
        </p:nvCxnSpPr>
        <p:spPr>
          <a:xfrm flipH="1" rot="10800000">
            <a:off x="2328800" y="4273425"/>
            <a:ext cx="33303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124"/>
          <p:cNvCxnSpPr>
            <a:endCxn id="1291" idx="0"/>
          </p:cNvCxnSpPr>
          <p:nvPr/>
        </p:nvCxnSpPr>
        <p:spPr>
          <a:xfrm>
            <a:off x="1157000" y="4273425"/>
            <a:ext cx="73314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4" name="Google Shape;1294;p1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5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Estimator</a:t>
            </a:r>
            <a:endParaRPr/>
          </a:p>
        </p:txBody>
      </p:sp>
      <p:sp>
        <p:nvSpPr>
          <p:cNvPr id="1301" name="Google Shape;1301;p125"/>
          <p:cNvSpPr txBox="1"/>
          <p:nvPr/>
        </p:nvSpPr>
        <p:spPr>
          <a:xfrm>
            <a:off x="847200" y="1357925"/>
            <a:ext cx="101283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Takes in a DataFrame and returns a model which is a transformer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Represents a learning algorithm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Implements fit method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Each Estimator has a corresponding model that is a transformer</a:t>
            </a:r>
            <a:endParaRPr sz="2000"/>
          </a:p>
        </p:txBody>
      </p:sp>
      <p:sp>
        <p:nvSpPr>
          <p:cNvPr id="1302" name="Google Shape;1302;p1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6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CountVectorizer</a:t>
            </a:r>
            <a:endParaRPr/>
          </a:p>
        </p:txBody>
      </p:sp>
      <p:sp>
        <p:nvSpPr>
          <p:cNvPr id="1309" name="Google Shape;1309;p126"/>
          <p:cNvSpPr txBox="1"/>
          <p:nvPr/>
        </p:nvSpPr>
        <p:spPr>
          <a:xfrm>
            <a:off x="847200" y="1067425"/>
            <a:ext cx="10128300" cy="5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creates CountVectorizerModel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creates a vocabulary from documents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computes term frequency (TF) for each word in the vocabulary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 set the vocabulary size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parameters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vocabSize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minDF</a:t>
            </a:r>
            <a:endParaRPr sz="2000"/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maxDF</a:t>
            </a:r>
            <a:endParaRPr sz="2000"/>
          </a:p>
        </p:txBody>
      </p:sp>
      <p:sp>
        <p:nvSpPr>
          <p:cNvPr id="1310" name="Google Shape;1310;p1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7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CountVectorizer</a:t>
            </a:r>
            <a:endParaRPr/>
          </a:p>
        </p:txBody>
      </p:sp>
      <p:sp>
        <p:nvSpPr>
          <p:cNvPr id="1317" name="Google Shape;1317;p127"/>
          <p:cNvSpPr txBox="1"/>
          <p:nvPr/>
        </p:nvSpPr>
        <p:spPr>
          <a:xfrm>
            <a:off x="6056025" y="3211575"/>
            <a:ext cx="57324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words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text’		[‘this’, ‘is’, ‘my’, ‘text’]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[‘how’, ‘is’, ‘my’, ‘dog?’]</a:t>
            </a:r>
            <a:endParaRPr sz="2000"/>
          </a:p>
        </p:txBody>
      </p:sp>
      <p:sp>
        <p:nvSpPr>
          <p:cNvPr id="1318" name="Google Shape;1318;p127"/>
          <p:cNvSpPr/>
          <p:nvPr/>
        </p:nvSpPr>
        <p:spPr>
          <a:xfrm>
            <a:off x="342900" y="1214250"/>
            <a:ext cx="11506200" cy="18120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countVectorizer </a:t>
            </a:r>
            <a:r>
              <a:rPr lang="en-US" sz="2000">
                <a:solidFill>
                  <a:schemeClr val="accent6"/>
                </a:solidFill>
              </a:rPr>
              <a:t>= CountVectorizer(inputCol=words, outputCol=’counts’, minDF=2)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model_count = countVectorizer.fit(data)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count_df = model_count.transform(data)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319" name="Google Shape;1319;p127"/>
          <p:cNvSpPr txBox="1"/>
          <p:nvPr/>
        </p:nvSpPr>
        <p:spPr>
          <a:xfrm>
            <a:off x="341025" y="4964175"/>
            <a:ext cx="8412600" cy="1581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message			words						counts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‘This is my text’		[‘this’, ‘is’, ‘my’, ‘text’]		(2, [0, 1], [1.0, 1.0])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‘How is my dog?’	[‘how’, ‘is’, ‘my’, ‘dog?’]		</a:t>
            </a:r>
            <a:r>
              <a:rPr lang="en-US" sz="2000"/>
              <a:t>(2, [0, 1], [1.0, 1.0])</a:t>
            </a:r>
            <a:endParaRPr sz="2000"/>
          </a:p>
        </p:txBody>
      </p:sp>
      <p:sp>
        <p:nvSpPr>
          <p:cNvPr id="1320" name="Google Shape;1320;p127"/>
          <p:cNvSpPr/>
          <p:nvPr/>
        </p:nvSpPr>
        <p:spPr>
          <a:xfrm>
            <a:off x="8852200" y="5308450"/>
            <a:ext cx="2941150" cy="8927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model_count.vocabulary</a:t>
            </a:r>
            <a:endParaRPr sz="2000">
              <a:solidFill>
                <a:schemeClr val="accent6"/>
              </a:solidFill>
            </a:endParaRPr>
          </a:p>
        </p:txBody>
      </p:sp>
      <p:cxnSp>
        <p:nvCxnSpPr>
          <p:cNvPr id="1321" name="Google Shape;1321;p127"/>
          <p:cNvCxnSpPr>
            <a:stCxn id="1317" idx="0"/>
          </p:cNvCxnSpPr>
          <p:nvPr/>
        </p:nvCxnSpPr>
        <p:spPr>
          <a:xfrm rot="10800000">
            <a:off x="4781025" y="2656575"/>
            <a:ext cx="4141200" cy="5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2" name="Google Shape;1322;p127"/>
          <p:cNvCxnSpPr>
            <a:stCxn id="1317" idx="0"/>
          </p:cNvCxnSpPr>
          <p:nvPr/>
        </p:nvCxnSpPr>
        <p:spPr>
          <a:xfrm rot="10800000">
            <a:off x="4920525" y="2126775"/>
            <a:ext cx="4001700" cy="10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127"/>
          <p:cNvCxnSpPr>
            <a:endCxn id="1319" idx="0"/>
          </p:cNvCxnSpPr>
          <p:nvPr/>
        </p:nvCxnSpPr>
        <p:spPr>
          <a:xfrm>
            <a:off x="864225" y="2642475"/>
            <a:ext cx="3683100" cy="23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1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28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StringIndexer</a:t>
            </a:r>
            <a:endParaRPr/>
          </a:p>
        </p:txBody>
      </p:sp>
      <p:sp>
        <p:nvSpPr>
          <p:cNvPr id="1331" name="Google Shape;1331;p128"/>
          <p:cNvSpPr txBox="1"/>
          <p:nvPr/>
        </p:nvSpPr>
        <p:spPr>
          <a:xfrm>
            <a:off x="847200" y="1357925"/>
            <a:ext cx="103629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handle categorical features</a:t>
            </a:r>
            <a:endParaRPr sz="2000"/>
          </a:p>
        </p:txBody>
      </p:sp>
      <p:sp>
        <p:nvSpPr>
          <p:cNvPr id="1332" name="Google Shape;1332;p128"/>
          <p:cNvSpPr txBox="1"/>
          <p:nvPr/>
        </p:nvSpPr>
        <p:spPr>
          <a:xfrm>
            <a:off x="1698700" y="4086025"/>
            <a:ext cx="1999800" cy="2378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color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red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blue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red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green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3" name="Google Shape;1333;p128"/>
          <p:cNvSpPr txBox="1"/>
          <p:nvPr/>
        </p:nvSpPr>
        <p:spPr>
          <a:xfrm>
            <a:off x="4822900" y="4086025"/>
            <a:ext cx="3206100" cy="2378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	color	indexedColor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	red		0.0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	blue	1.0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	red		0.0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	green	2.0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34" name="Google Shape;1334;p128"/>
          <p:cNvSpPr/>
          <p:nvPr/>
        </p:nvSpPr>
        <p:spPr>
          <a:xfrm>
            <a:off x="987800" y="2679700"/>
            <a:ext cx="8880100" cy="11086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stringIndex </a:t>
            </a:r>
            <a:r>
              <a:rPr lang="en-US" sz="2000">
                <a:solidFill>
                  <a:schemeClr val="accent6"/>
                </a:solidFill>
              </a:rPr>
              <a:t>= StringIndexer(inputCol=’color’, outputCol=’indexedColor’)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indexed_df = stringIndexer.fit(data).transform(data)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335" name="Google Shape;1335;p1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29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IDF</a:t>
            </a:r>
            <a:endParaRPr/>
          </a:p>
        </p:txBody>
      </p:sp>
      <p:sp>
        <p:nvSpPr>
          <p:cNvPr id="1342" name="Google Shape;1342;p129"/>
          <p:cNvSpPr txBox="1"/>
          <p:nvPr/>
        </p:nvSpPr>
        <p:spPr>
          <a:xfrm>
            <a:off x="847200" y="1357925"/>
            <a:ext cx="103629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computes inverse document frequency * term frequency</a:t>
            </a:r>
            <a:endParaRPr sz="2000"/>
          </a:p>
        </p:txBody>
      </p:sp>
      <p:sp>
        <p:nvSpPr>
          <p:cNvPr id="1343" name="Google Shape;1343;p129"/>
          <p:cNvSpPr txBox="1"/>
          <p:nvPr/>
        </p:nvSpPr>
        <p:spPr>
          <a:xfrm>
            <a:off x="933925" y="3916875"/>
            <a:ext cx="10872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</a:t>
            </a:r>
            <a:r>
              <a:rPr lang="en-US" sz="2000"/>
              <a:t> = ln</a:t>
            </a:r>
            <a:endParaRPr sz="2000"/>
          </a:p>
        </p:txBody>
      </p:sp>
      <p:sp>
        <p:nvSpPr>
          <p:cNvPr id="1344" name="Google Shape;1344;p129"/>
          <p:cNvSpPr txBox="1"/>
          <p:nvPr/>
        </p:nvSpPr>
        <p:spPr>
          <a:xfrm>
            <a:off x="1924525" y="36882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345" name="Google Shape;1345;p129"/>
          <p:cNvSpPr txBox="1"/>
          <p:nvPr/>
        </p:nvSpPr>
        <p:spPr>
          <a:xfrm>
            <a:off x="1924525" y="42216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</a:t>
            </a:r>
            <a:r>
              <a:rPr lang="en-US" sz="2000"/>
              <a:t>+ 1</a:t>
            </a:r>
            <a:endParaRPr sz="2000"/>
          </a:p>
        </p:txBody>
      </p:sp>
      <p:cxnSp>
        <p:nvCxnSpPr>
          <p:cNvPr id="1346" name="Google Shape;1346;p129"/>
          <p:cNvCxnSpPr/>
          <p:nvPr/>
        </p:nvCxnSpPr>
        <p:spPr>
          <a:xfrm>
            <a:off x="1987700" y="41817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7" name="Google Shape;1347;p129"/>
          <p:cNvSpPr txBox="1"/>
          <p:nvPr/>
        </p:nvSpPr>
        <p:spPr>
          <a:xfrm>
            <a:off x="2631700" y="5073800"/>
            <a:ext cx="6997500" cy="627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Document frequency (in how many documents the term is)</a:t>
            </a:r>
            <a:endParaRPr sz="2000"/>
          </a:p>
        </p:txBody>
      </p:sp>
      <p:sp>
        <p:nvSpPr>
          <p:cNvPr id="1348" name="Google Shape;1348;p129"/>
          <p:cNvSpPr txBox="1"/>
          <p:nvPr/>
        </p:nvSpPr>
        <p:spPr>
          <a:xfrm>
            <a:off x="2631700" y="2940200"/>
            <a:ext cx="6997500" cy="627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documents</a:t>
            </a:r>
            <a:endParaRPr sz="2000"/>
          </a:p>
        </p:txBody>
      </p:sp>
      <p:cxnSp>
        <p:nvCxnSpPr>
          <p:cNvPr id="1349" name="Google Shape;1349;p129"/>
          <p:cNvCxnSpPr>
            <a:stCxn id="1348" idx="1"/>
          </p:cNvCxnSpPr>
          <p:nvPr/>
        </p:nvCxnSpPr>
        <p:spPr>
          <a:xfrm flipH="1">
            <a:off x="2160700" y="3253850"/>
            <a:ext cx="4710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129"/>
          <p:cNvCxnSpPr>
            <a:stCxn id="1347" idx="1"/>
          </p:cNvCxnSpPr>
          <p:nvPr/>
        </p:nvCxnSpPr>
        <p:spPr>
          <a:xfrm rot="10800000">
            <a:off x="2216200" y="4641650"/>
            <a:ext cx="4155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1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30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IDF</a:t>
            </a:r>
            <a:endParaRPr/>
          </a:p>
        </p:txBody>
      </p:sp>
      <p:sp>
        <p:nvSpPr>
          <p:cNvPr id="1358" name="Google Shape;1358;p130"/>
          <p:cNvSpPr txBox="1"/>
          <p:nvPr/>
        </p:nvSpPr>
        <p:spPr>
          <a:xfrm>
            <a:off x="618600" y="900725"/>
            <a:ext cx="46170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‘this is my cat’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‘this is my dog - this dog is hungry’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‘my dog is in this car’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59" name="Google Shape;1359;p130"/>
          <p:cNvSpPr txBox="1"/>
          <p:nvPr/>
        </p:nvSpPr>
        <p:spPr>
          <a:xfrm>
            <a:off x="543625" y="33956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IDF(dog) = ln</a:t>
            </a:r>
            <a:endParaRPr sz="2000"/>
          </a:p>
        </p:txBody>
      </p:sp>
      <p:sp>
        <p:nvSpPr>
          <p:cNvPr id="1360" name="Google Shape;1360;p130"/>
          <p:cNvSpPr txBox="1"/>
          <p:nvPr/>
        </p:nvSpPr>
        <p:spPr>
          <a:xfrm>
            <a:off x="2305525" y="3154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361" name="Google Shape;1361;p130"/>
          <p:cNvSpPr txBox="1"/>
          <p:nvPr/>
        </p:nvSpPr>
        <p:spPr>
          <a:xfrm>
            <a:off x="2305525" y="36882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362" name="Google Shape;1362;p130"/>
          <p:cNvCxnSpPr/>
          <p:nvPr/>
        </p:nvCxnSpPr>
        <p:spPr>
          <a:xfrm>
            <a:off x="2368700" y="36483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130"/>
          <p:cNvSpPr txBox="1"/>
          <p:nvPr/>
        </p:nvSpPr>
        <p:spPr>
          <a:xfrm>
            <a:off x="3753325" y="3154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r>
              <a:rPr lang="en-US" sz="2000"/>
              <a:t> + 1</a:t>
            </a:r>
            <a:endParaRPr sz="2000"/>
          </a:p>
        </p:txBody>
      </p:sp>
      <p:sp>
        <p:nvSpPr>
          <p:cNvPr id="1364" name="Google Shape;1364;p130"/>
          <p:cNvSpPr txBox="1"/>
          <p:nvPr/>
        </p:nvSpPr>
        <p:spPr>
          <a:xfrm>
            <a:off x="3753325" y="36882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</a:t>
            </a:r>
            <a:r>
              <a:rPr lang="en-US" sz="2000"/>
              <a:t> + 1</a:t>
            </a:r>
            <a:endParaRPr sz="2000"/>
          </a:p>
        </p:txBody>
      </p:sp>
      <p:cxnSp>
        <p:nvCxnSpPr>
          <p:cNvPr id="1365" name="Google Shape;1365;p130"/>
          <p:cNvCxnSpPr/>
          <p:nvPr/>
        </p:nvCxnSpPr>
        <p:spPr>
          <a:xfrm>
            <a:off x="3816500" y="36483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130"/>
          <p:cNvSpPr txBox="1"/>
          <p:nvPr/>
        </p:nvSpPr>
        <p:spPr>
          <a:xfrm>
            <a:off x="3281250" y="33927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367" name="Google Shape;1367;p130"/>
          <p:cNvSpPr txBox="1"/>
          <p:nvPr/>
        </p:nvSpPr>
        <p:spPr>
          <a:xfrm>
            <a:off x="4805250" y="33927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0.29</a:t>
            </a:r>
            <a:endParaRPr sz="2000"/>
          </a:p>
        </p:txBody>
      </p:sp>
      <p:sp>
        <p:nvSpPr>
          <p:cNvPr id="1368" name="Google Shape;1368;p130"/>
          <p:cNvSpPr txBox="1"/>
          <p:nvPr/>
        </p:nvSpPr>
        <p:spPr>
          <a:xfrm>
            <a:off x="543625" y="43862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IDF(cat) = ln</a:t>
            </a:r>
            <a:endParaRPr sz="2000"/>
          </a:p>
        </p:txBody>
      </p:sp>
      <p:sp>
        <p:nvSpPr>
          <p:cNvPr id="1369" name="Google Shape;1369;p130"/>
          <p:cNvSpPr txBox="1"/>
          <p:nvPr/>
        </p:nvSpPr>
        <p:spPr>
          <a:xfrm>
            <a:off x="2305525" y="4145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370" name="Google Shape;1370;p130"/>
          <p:cNvSpPr txBox="1"/>
          <p:nvPr/>
        </p:nvSpPr>
        <p:spPr>
          <a:xfrm>
            <a:off x="2305525" y="4678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371" name="Google Shape;1371;p130"/>
          <p:cNvCxnSpPr/>
          <p:nvPr/>
        </p:nvCxnSpPr>
        <p:spPr>
          <a:xfrm>
            <a:off x="2368700" y="4638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130"/>
          <p:cNvSpPr txBox="1"/>
          <p:nvPr/>
        </p:nvSpPr>
        <p:spPr>
          <a:xfrm>
            <a:off x="3753325" y="4145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sp>
        <p:nvSpPr>
          <p:cNvPr id="1373" name="Google Shape;1373;p130"/>
          <p:cNvSpPr txBox="1"/>
          <p:nvPr/>
        </p:nvSpPr>
        <p:spPr>
          <a:xfrm>
            <a:off x="3753325" y="4678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r>
              <a:rPr lang="en-US" sz="2000"/>
              <a:t> + 1</a:t>
            </a:r>
            <a:endParaRPr sz="2000"/>
          </a:p>
        </p:txBody>
      </p:sp>
      <p:cxnSp>
        <p:nvCxnSpPr>
          <p:cNvPr id="1374" name="Google Shape;1374;p130"/>
          <p:cNvCxnSpPr/>
          <p:nvPr/>
        </p:nvCxnSpPr>
        <p:spPr>
          <a:xfrm>
            <a:off x="3816500" y="4638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5" name="Google Shape;1375;p130"/>
          <p:cNvSpPr txBox="1"/>
          <p:nvPr/>
        </p:nvSpPr>
        <p:spPr>
          <a:xfrm>
            <a:off x="3281250" y="43833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376" name="Google Shape;1376;p130"/>
          <p:cNvSpPr txBox="1"/>
          <p:nvPr/>
        </p:nvSpPr>
        <p:spPr>
          <a:xfrm>
            <a:off x="4805250" y="43833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0.69</a:t>
            </a:r>
            <a:endParaRPr sz="2000"/>
          </a:p>
        </p:txBody>
      </p:sp>
      <p:sp>
        <p:nvSpPr>
          <p:cNvPr id="1377" name="Google Shape;1377;p130"/>
          <p:cNvSpPr txBox="1"/>
          <p:nvPr/>
        </p:nvSpPr>
        <p:spPr>
          <a:xfrm>
            <a:off x="543625" y="55292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IDF(this) = ln</a:t>
            </a:r>
            <a:endParaRPr sz="2000"/>
          </a:p>
        </p:txBody>
      </p:sp>
      <p:sp>
        <p:nvSpPr>
          <p:cNvPr id="1378" name="Google Shape;1378;p130"/>
          <p:cNvSpPr txBox="1"/>
          <p:nvPr/>
        </p:nvSpPr>
        <p:spPr>
          <a:xfrm>
            <a:off x="2305525" y="5288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379" name="Google Shape;1379;p130"/>
          <p:cNvSpPr txBox="1"/>
          <p:nvPr/>
        </p:nvSpPr>
        <p:spPr>
          <a:xfrm>
            <a:off x="2305525" y="5821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380" name="Google Shape;1380;p130"/>
          <p:cNvCxnSpPr/>
          <p:nvPr/>
        </p:nvCxnSpPr>
        <p:spPr>
          <a:xfrm>
            <a:off x="2368700" y="5781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130"/>
          <p:cNvSpPr txBox="1"/>
          <p:nvPr/>
        </p:nvSpPr>
        <p:spPr>
          <a:xfrm>
            <a:off x="3753325" y="5288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sp>
        <p:nvSpPr>
          <p:cNvPr id="1382" name="Google Shape;1382;p130"/>
          <p:cNvSpPr txBox="1"/>
          <p:nvPr/>
        </p:nvSpPr>
        <p:spPr>
          <a:xfrm>
            <a:off x="3753325" y="5821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</a:t>
            </a:r>
            <a:r>
              <a:rPr lang="en-US" sz="2000"/>
              <a:t> + 1</a:t>
            </a:r>
            <a:endParaRPr sz="2000"/>
          </a:p>
        </p:txBody>
      </p:sp>
      <p:cxnSp>
        <p:nvCxnSpPr>
          <p:cNvPr id="1383" name="Google Shape;1383;p130"/>
          <p:cNvCxnSpPr/>
          <p:nvPr/>
        </p:nvCxnSpPr>
        <p:spPr>
          <a:xfrm>
            <a:off x="3816500" y="5781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130"/>
          <p:cNvSpPr txBox="1"/>
          <p:nvPr/>
        </p:nvSpPr>
        <p:spPr>
          <a:xfrm>
            <a:off x="3281250" y="55263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385" name="Google Shape;1385;p130"/>
          <p:cNvSpPr txBox="1"/>
          <p:nvPr/>
        </p:nvSpPr>
        <p:spPr>
          <a:xfrm>
            <a:off x="4805250" y="55263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</a:t>
            </a:r>
            <a:endParaRPr sz="2000"/>
          </a:p>
        </p:txBody>
      </p:sp>
      <p:sp>
        <p:nvSpPr>
          <p:cNvPr id="1386" name="Google Shape;1386;p1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31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IDF</a:t>
            </a:r>
            <a:endParaRPr/>
          </a:p>
        </p:txBody>
      </p:sp>
      <p:sp>
        <p:nvSpPr>
          <p:cNvPr id="1393" name="Google Shape;1393;p131"/>
          <p:cNvSpPr txBox="1"/>
          <p:nvPr/>
        </p:nvSpPr>
        <p:spPr>
          <a:xfrm>
            <a:off x="618600" y="900725"/>
            <a:ext cx="46170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‘this is my cat’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‘this is my dog - this dog is hungry’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‘my dog is in this car’</a:t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94" name="Google Shape;1394;p131"/>
          <p:cNvSpPr txBox="1"/>
          <p:nvPr/>
        </p:nvSpPr>
        <p:spPr>
          <a:xfrm>
            <a:off x="543625" y="33956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IDF(dog) = ln</a:t>
            </a:r>
            <a:endParaRPr sz="2000"/>
          </a:p>
        </p:txBody>
      </p:sp>
      <p:sp>
        <p:nvSpPr>
          <p:cNvPr id="1395" name="Google Shape;1395;p131"/>
          <p:cNvSpPr txBox="1"/>
          <p:nvPr/>
        </p:nvSpPr>
        <p:spPr>
          <a:xfrm>
            <a:off x="2305525" y="3154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396" name="Google Shape;1396;p131"/>
          <p:cNvSpPr txBox="1"/>
          <p:nvPr/>
        </p:nvSpPr>
        <p:spPr>
          <a:xfrm>
            <a:off x="2305525" y="36882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397" name="Google Shape;1397;p131"/>
          <p:cNvCxnSpPr/>
          <p:nvPr/>
        </p:nvCxnSpPr>
        <p:spPr>
          <a:xfrm>
            <a:off x="2368700" y="36483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131"/>
          <p:cNvSpPr txBox="1"/>
          <p:nvPr/>
        </p:nvSpPr>
        <p:spPr>
          <a:xfrm>
            <a:off x="3753325" y="3154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sp>
        <p:nvSpPr>
          <p:cNvPr id="1399" name="Google Shape;1399;p131"/>
          <p:cNvSpPr txBox="1"/>
          <p:nvPr/>
        </p:nvSpPr>
        <p:spPr>
          <a:xfrm>
            <a:off x="3753325" y="36882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 + 1</a:t>
            </a:r>
            <a:endParaRPr sz="2000"/>
          </a:p>
        </p:txBody>
      </p:sp>
      <p:cxnSp>
        <p:nvCxnSpPr>
          <p:cNvPr id="1400" name="Google Shape;1400;p131"/>
          <p:cNvCxnSpPr/>
          <p:nvPr/>
        </p:nvCxnSpPr>
        <p:spPr>
          <a:xfrm>
            <a:off x="3816500" y="36483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1" name="Google Shape;1401;p131"/>
          <p:cNvSpPr txBox="1"/>
          <p:nvPr/>
        </p:nvSpPr>
        <p:spPr>
          <a:xfrm>
            <a:off x="3281250" y="33927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402" name="Google Shape;1402;p131"/>
          <p:cNvSpPr txBox="1"/>
          <p:nvPr/>
        </p:nvSpPr>
        <p:spPr>
          <a:xfrm>
            <a:off x="4805250" y="33927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0.29</a:t>
            </a:r>
            <a:endParaRPr sz="2000"/>
          </a:p>
        </p:txBody>
      </p:sp>
      <p:sp>
        <p:nvSpPr>
          <p:cNvPr id="1403" name="Google Shape;1403;p131"/>
          <p:cNvSpPr txBox="1"/>
          <p:nvPr/>
        </p:nvSpPr>
        <p:spPr>
          <a:xfrm>
            <a:off x="543625" y="43862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IDF(cat) = ln</a:t>
            </a:r>
            <a:endParaRPr sz="2000"/>
          </a:p>
        </p:txBody>
      </p:sp>
      <p:sp>
        <p:nvSpPr>
          <p:cNvPr id="1404" name="Google Shape;1404;p131"/>
          <p:cNvSpPr txBox="1"/>
          <p:nvPr/>
        </p:nvSpPr>
        <p:spPr>
          <a:xfrm>
            <a:off x="2305525" y="4145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405" name="Google Shape;1405;p131"/>
          <p:cNvSpPr txBox="1"/>
          <p:nvPr/>
        </p:nvSpPr>
        <p:spPr>
          <a:xfrm>
            <a:off x="2305525" y="4678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406" name="Google Shape;1406;p131"/>
          <p:cNvCxnSpPr/>
          <p:nvPr/>
        </p:nvCxnSpPr>
        <p:spPr>
          <a:xfrm>
            <a:off x="2368700" y="4638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131"/>
          <p:cNvSpPr txBox="1"/>
          <p:nvPr/>
        </p:nvSpPr>
        <p:spPr>
          <a:xfrm>
            <a:off x="3753325" y="4145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sp>
        <p:nvSpPr>
          <p:cNvPr id="1408" name="Google Shape;1408;p131"/>
          <p:cNvSpPr txBox="1"/>
          <p:nvPr/>
        </p:nvSpPr>
        <p:spPr>
          <a:xfrm>
            <a:off x="3753325" y="4678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 + 1</a:t>
            </a:r>
            <a:endParaRPr sz="2000"/>
          </a:p>
        </p:txBody>
      </p:sp>
      <p:cxnSp>
        <p:nvCxnSpPr>
          <p:cNvPr id="1409" name="Google Shape;1409;p131"/>
          <p:cNvCxnSpPr/>
          <p:nvPr/>
        </p:nvCxnSpPr>
        <p:spPr>
          <a:xfrm>
            <a:off x="3816500" y="4638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131"/>
          <p:cNvSpPr txBox="1"/>
          <p:nvPr/>
        </p:nvSpPr>
        <p:spPr>
          <a:xfrm>
            <a:off x="3281250" y="43833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411" name="Google Shape;1411;p131"/>
          <p:cNvSpPr txBox="1"/>
          <p:nvPr/>
        </p:nvSpPr>
        <p:spPr>
          <a:xfrm>
            <a:off x="4805250" y="43833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0.69</a:t>
            </a:r>
            <a:endParaRPr sz="2000"/>
          </a:p>
        </p:txBody>
      </p:sp>
      <p:sp>
        <p:nvSpPr>
          <p:cNvPr id="1412" name="Google Shape;1412;p131"/>
          <p:cNvSpPr txBox="1"/>
          <p:nvPr/>
        </p:nvSpPr>
        <p:spPr>
          <a:xfrm>
            <a:off x="543625" y="5529250"/>
            <a:ext cx="17619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IDF(this) = ln</a:t>
            </a:r>
            <a:endParaRPr sz="2000"/>
          </a:p>
        </p:txBody>
      </p:sp>
      <p:sp>
        <p:nvSpPr>
          <p:cNvPr id="1413" name="Google Shape;1413;p131"/>
          <p:cNvSpPr txBox="1"/>
          <p:nvPr/>
        </p:nvSpPr>
        <p:spPr>
          <a:xfrm>
            <a:off x="2305525" y="5288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|D| + 1</a:t>
            </a:r>
            <a:endParaRPr sz="2000"/>
          </a:p>
        </p:txBody>
      </p:sp>
      <p:sp>
        <p:nvSpPr>
          <p:cNvPr id="1414" name="Google Shape;1414;p131"/>
          <p:cNvSpPr txBox="1"/>
          <p:nvPr/>
        </p:nvSpPr>
        <p:spPr>
          <a:xfrm>
            <a:off x="2305525" y="5821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DF + 1</a:t>
            </a:r>
            <a:endParaRPr sz="2000"/>
          </a:p>
        </p:txBody>
      </p:sp>
      <p:cxnSp>
        <p:nvCxnSpPr>
          <p:cNvPr id="1415" name="Google Shape;1415;p131"/>
          <p:cNvCxnSpPr/>
          <p:nvPr/>
        </p:nvCxnSpPr>
        <p:spPr>
          <a:xfrm>
            <a:off x="2368700" y="5781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Google Shape;1416;p131"/>
          <p:cNvSpPr txBox="1"/>
          <p:nvPr/>
        </p:nvSpPr>
        <p:spPr>
          <a:xfrm>
            <a:off x="3753325" y="52884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sp>
        <p:nvSpPr>
          <p:cNvPr id="1417" name="Google Shape;1417;p131"/>
          <p:cNvSpPr txBox="1"/>
          <p:nvPr/>
        </p:nvSpPr>
        <p:spPr>
          <a:xfrm>
            <a:off x="3753325" y="5821875"/>
            <a:ext cx="10872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 + 1</a:t>
            </a:r>
            <a:endParaRPr sz="2000"/>
          </a:p>
        </p:txBody>
      </p:sp>
      <p:cxnSp>
        <p:nvCxnSpPr>
          <p:cNvPr id="1418" name="Google Shape;1418;p131"/>
          <p:cNvCxnSpPr/>
          <p:nvPr/>
        </p:nvCxnSpPr>
        <p:spPr>
          <a:xfrm>
            <a:off x="3816500" y="5781900"/>
            <a:ext cx="841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131"/>
          <p:cNvSpPr txBox="1"/>
          <p:nvPr/>
        </p:nvSpPr>
        <p:spPr>
          <a:xfrm>
            <a:off x="3281250" y="5526350"/>
            <a:ext cx="7008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ln</a:t>
            </a:r>
            <a:endParaRPr sz="2000"/>
          </a:p>
        </p:txBody>
      </p:sp>
      <p:sp>
        <p:nvSpPr>
          <p:cNvPr id="1420" name="Google Shape;1420;p131"/>
          <p:cNvSpPr txBox="1"/>
          <p:nvPr/>
        </p:nvSpPr>
        <p:spPr>
          <a:xfrm>
            <a:off x="4805250" y="5526350"/>
            <a:ext cx="1230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= 0</a:t>
            </a:r>
            <a:endParaRPr sz="2000"/>
          </a:p>
        </p:txBody>
      </p:sp>
      <p:sp>
        <p:nvSpPr>
          <p:cNvPr id="1421" name="Google Shape;1421;p131"/>
          <p:cNvSpPr txBox="1"/>
          <p:nvPr/>
        </p:nvSpPr>
        <p:spPr>
          <a:xfrm>
            <a:off x="6580200" y="2564775"/>
            <a:ext cx="52689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TFIDF(dog, 1) = IDF * TF = 0.29 * 0 = 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TFIDF(dog, 2) = IDF * TF = 0.29 * 2 = 0.58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/>
              <a:t>TFIDF(dog, 3) = IDF * TF = 0.29 * 1 = 0.29</a:t>
            </a:r>
            <a:endParaRPr sz="2000"/>
          </a:p>
        </p:txBody>
      </p:sp>
      <p:sp>
        <p:nvSpPr>
          <p:cNvPr id="1422" name="Google Shape;1422;p1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32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RandomForestClassifier</a:t>
            </a:r>
            <a:endParaRPr/>
          </a:p>
        </p:txBody>
      </p:sp>
      <p:sp>
        <p:nvSpPr>
          <p:cNvPr id="1429" name="Google Shape;1429;p132"/>
          <p:cNvSpPr txBox="1"/>
          <p:nvPr/>
        </p:nvSpPr>
        <p:spPr>
          <a:xfrm>
            <a:off x="847200" y="1053125"/>
            <a:ext cx="10128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supervised learning algorithm used for classification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params: numTrees, maxDepth</a:t>
            </a:r>
            <a:endParaRPr sz="2000"/>
          </a:p>
        </p:txBody>
      </p:sp>
      <p:sp>
        <p:nvSpPr>
          <p:cNvPr id="1430" name="Google Shape;1430;p132"/>
          <p:cNvSpPr/>
          <p:nvPr/>
        </p:nvSpPr>
        <p:spPr>
          <a:xfrm>
            <a:off x="947850" y="4343525"/>
            <a:ext cx="10649425" cy="1825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rf = RandomForestClassifier(featuresCol=’features’, labelCol=’label’)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rf.fit(train_data)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model.transform(test_data)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31" name="Google Shape;1431;p1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33"/>
          <p:cNvSpPr txBox="1"/>
          <p:nvPr>
            <p:ph idx="4294967295" type="title"/>
          </p:nvPr>
        </p:nvSpPr>
        <p:spPr>
          <a:xfrm>
            <a:off x="981750" y="342900"/>
            <a:ext cx="102285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RandomForestClassifier</a:t>
            </a:r>
            <a:endParaRPr/>
          </a:p>
        </p:txBody>
      </p:sp>
      <p:sp>
        <p:nvSpPr>
          <p:cNvPr id="1438" name="Google Shape;1438;p133"/>
          <p:cNvSpPr txBox="1"/>
          <p:nvPr/>
        </p:nvSpPr>
        <p:spPr>
          <a:xfrm>
            <a:off x="847200" y="1053125"/>
            <a:ext cx="101283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Estimator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supervised learning algorithm used for classification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params: numTrees, maxDepth</a:t>
            </a:r>
            <a:endParaRPr sz="2000"/>
          </a:p>
        </p:txBody>
      </p:sp>
      <p:sp>
        <p:nvSpPr>
          <p:cNvPr id="1439" name="Google Shape;1439;p133"/>
          <p:cNvSpPr/>
          <p:nvPr/>
        </p:nvSpPr>
        <p:spPr>
          <a:xfrm>
            <a:off x="947850" y="4343525"/>
            <a:ext cx="10649425" cy="18258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rf = RandomForestClassifier(featuresCol=’features’, labelCol=’label’)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model = rf.fit(train_data)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predictions = model.transform(test_data)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40" name="Google Shape;1440;p133"/>
          <p:cNvSpPr/>
          <p:nvPr/>
        </p:nvSpPr>
        <p:spPr>
          <a:xfrm>
            <a:off x="947850" y="2971925"/>
            <a:ext cx="10649425" cy="931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(train_data, test_data) = data.randomSplit([0.7, 0.3])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41" name="Google Shape;1441;p1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Sbks PP Colors ">
      <a:dk1>
        <a:srgbClr val="2E3644"/>
      </a:dk1>
      <a:lt1>
        <a:srgbClr val="FFFFFF"/>
      </a:lt1>
      <a:dk2>
        <a:srgbClr val="59606C"/>
      </a:dk2>
      <a:lt2>
        <a:srgbClr val="F3F3F3"/>
      </a:lt2>
      <a:accent1>
        <a:srgbClr val="666DE9"/>
      </a:accent1>
      <a:accent2>
        <a:srgbClr val="E34B4B"/>
      </a:accent2>
      <a:accent3>
        <a:srgbClr val="E8BC3C"/>
      </a:accent3>
      <a:accent4>
        <a:srgbClr val="A085FF"/>
      </a:accent4>
      <a:accent5>
        <a:srgbClr val="5FD2B3"/>
      </a:accent5>
      <a:accent6>
        <a:srgbClr val="9D2463"/>
      </a:accent6>
      <a:hlink>
        <a:srgbClr val="48A7E3"/>
      </a:hlink>
      <a:folHlink>
        <a:srgbClr val="ADAD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