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5" r:id="rId10"/>
    <p:sldId id="266" r:id="rId11"/>
    <p:sldId id="263" r:id="rId12"/>
    <p:sldId id="264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2" r:id="rId23"/>
    <p:sldId id="276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56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glow rad="76200">
              <a:srgbClr val="FFC000"/>
            </a:glow>
            <a:outerShdw sx="1000" sy="1000" algn="ctr" rotWithShape="0">
              <a:srgbClr val="000000"/>
            </a:outerShdw>
            <a:reflection stA="50000" endPos="23000" dir="5400000" sy="-100000" algn="bl" rotWithShape="0"/>
          </a:effectLst>
        </p:spPr>
        <p:txBody>
          <a:bodyPr/>
          <a:lstStyle/>
          <a:p>
            <a:r>
              <a:rPr lang="en-US" dirty="0">
                <a:gradFill>
                  <a:gsLst>
                    <a:gs pos="0">
                      <a:schemeClr val="accent2">
                        <a:lumMod val="67000"/>
                        <a:alpha val="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3500000" scaled="1"/>
                </a:gradFill>
              </a:rPr>
              <a:t>DBW301</a:t>
            </a:r>
            <a:br>
              <a:rPr lang="en-US" dirty="0">
                <a:gradFill flip="none" rotWithShape="1">
                  <a:gsLst>
                    <a:gs pos="0">
                      <a:schemeClr val="accent2">
                        <a:lumMod val="67000"/>
                        <a:alpha val="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3500000" scaled="1"/>
                  <a:tileRect/>
                </a:gradFill>
              </a:rPr>
            </a:br>
            <a:r>
              <a:rPr lang="en-US" i="1" dirty="0">
                <a:gradFill flip="none" rotWithShape="1">
                  <a:gsLst>
                    <a:gs pos="0">
                      <a:schemeClr val="accent2">
                        <a:lumMod val="67000"/>
                        <a:alpha val="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3500000" scaled="1"/>
                  <a:tileRect/>
                </a:gradFill>
              </a:rPr>
              <a:t>Final Project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 flipH="1" flipV="1">
            <a:off x="12146281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7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chemeClr val="accent2">
                        <a:lumMod val="67000"/>
                        <a:alpha val="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3500000" scaled="1"/>
                  <a:tileRect/>
                </a:gradFill>
              </a:rPr>
              <a:t>2.3 Tool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Patrick Hand" panose="00000500000000000000"/>
              </a:rPr>
              <a:t>Excel</a:t>
            </a:r>
          </a:p>
          <a:p>
            <a:r>
              <a:rPr lang="en-US" sz="3600" dirty="0">
                <a:latin typeface="Patrick Hand" panose="00000500000000000000"/>
              </a:rPr>
              <a:t>Date online generator</a:t>
            </a:r>
          </a:p>
        </p:txBody>
      </p:sp>
      <p:pic>
        <p:nvPicPr>
          <p:cNvPr id="6" name="Picture Placeholder 5" descr="Cougar Puma: Historia de Una traición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r="259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8391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chemeClr val="accent2">
                        <a:lumMod val="67000"/>
                        <a:alpha val="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3500000" scaled="1"/>
                  <a:tileRect/>
                </a:gradFill>
              </a:rPr>
              <a:t>3. Data warehouse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fontAlgn="base"/>
            <a:r>
              <a:rPr lang="en-US" sz="4800" dirty="0">
                <a:latin typeface="Patrick Hand"/>
              </a:rPr>
              <a:t>Find all the stores along with city, state, phone, description, size, weight and </a:t>
            </a:r>
          </a:p>
          <a:p>
            <a:r>
              <a:rPr lang="en-US" sz="4800" dirty="0">
                <a:latin typeface="Patrick Hand"/>
              </a:rPr>
              <a:t>unit  price that hold a particular item of stock.</a:t>
            </a:r>
          </a:p>
          <a:p>
            <a:pPr fontAlgn="base"/>
            <a:r>
              <a:rPr lang="en-US" sz="4800" dirty="0">
                <a:latin typeface="Patrick Hand"/>
              </a:rPr>
              <a:t>Find all the orders along with customer name and order date that can be </a:t>
            </a:r>
          </a:p>
          <a:p>
            <a:r>
              <a:rPr lang="en-US" sz="4800" dirty="0">
                <a:latin typeface="Patrick Hand"/>
              </a:rPr>
              <a:t>fulfilled by a given store.</a:t>
            </a:r>
          </a:p>
          <a:p>
            <a:pPr fontAlgn="base"/>
            <a:r>
              <a:rPr lang="en-US" sz="4800" dirty="0">
                <a:latin typeface="Patrick Hand"/>
              </a:rPr>
              <a:t>Find all stores along with city name and phone that hold items ordered by </a:t>
            </a:r>
          </a:p>
          <a:p>
            <a:r>
              <a:rPr lang="en-US" sz="4800" dirty="0">
                <a:latin typeface="Patrick Hand"/>
              </a:rPr>
              <a:t>given customer.</a:t>
            </a:r>
          </a:p>
          <a:p>
            <a:pPr fontAlgn="base"/>
            <a:r>
              <a:rPr lang="en-US" sz="4800" dirty="0">
                <a:latin typeface="Patrick Hand"/>
              </a:rPr>
              <a:t>Find the headquarter address along with city and state of all stores that hold </a:t>
            </a:r>
          </a:p>
          <a:p>
            <a:r>
              <a:rPr lang="en-US" sz="4800" dirty="0">
                <a:latin typeface="Patrick Hand"/>
              </a:rPr>
              <a:t>stocks of an item above a particular level.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fontAlgn="base"/>
            <a:r>
              <a:rPr lang="en-US" sz="4800" dirty="0">
                <a:latin typeface="Patrick Hand"/>
              </a:rPr>
              <a:t>For each customer order, show the items ordered along with description, store </a:t>
            </a:r>
          </a:p>
          <a:p>
            <a:r>
              <a:rPr lang="en-US" sz="4800" dirty="0">
                <a:latin typeface="Patrick Hand"/>
              </a:rPr>
              <a:t>id and city name and the stores that hold the items.</a:t>
            </a:r>
          </a:p>
          <a:p>
            <a:pPr fontAlgn="base"/>
            <a:r>
              <a:rPr lang="en-US" sz="4800" dirty="0">
                <a:latin typeface="Patrick Hand"/>
              </a:rPr>
              <a:t>Find the city and the state in which a given customer lives.</a:t>
            </a:r>
          </a:p>
          <a:p>
            <a:pPr fontAlgn="base"/>
            <a:r>
              <a:rPr lang="en-US" sz="4800" dirty="0">
                <a:latin typeface="Patrick Hand"/>
              </a:rPr>
              <a:t>Find the stock level of a particular item in all stores in a particular city.</a:t>
            </a:r>
          </a:p>
          <a:p>
            <a:pPr fontAlgn="base"/>
            <a:r>
              <a:rPr lang="en-US" sz="4800" dirty="0">
                <a:latin typeface="Patrick Hand"/>
              </a:rPr>
              <a:t>Find the items, quantity ordered, customer, store and city of an order.</a:t>
            </a:r>
          </a:p>
          <a:p>
            <a:r>
              <a:rPr lang="en-US" sz="4800" dirty="0">
                <a:latin typeface="Patrick Hand"/>
              </a:rPr>
              <a:t>9. Find the walk in customers, mail order customers and dual customers (both </a:t>
            </a:r>
          </a:p>
          <a:p>
            <a:r>
              <a:rPr lang="en-US" sz="4800" dirty="0">
                <a:latin typeface="Patrick Hand"/>
              </a:rPr>
              <a:t>walk-in and mail order).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97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chemeClr val="accent2">
                        <a:lumMod val="67000"/>
                        <a:alpha val="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3500000" scaled="1"/>
                  <a:tileRect/>
                </a:gradFill>
              </a:rPr>
              <a:t>4. Data warehouse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n/>
                <a:latin typeface="Patrick Hand" panose="00000500000000000000" pitchFamily="2" charset="0"/>
              </a:rPr>
              <a:t>4.1 </a:t>
            </a:r>
            <a:r>
              <a:rPr lang="en-US" dirty="0">
                <a:latin typeface="Patrick Hand" panose="00000500000000000000"/>
              </a:rPr>
              <a:t>Convert 2 relational databases Headquarter and Sales into Extended Entity Relationship (EER) model.</a:t>
            </a:r>
          </a:p>
          <a:p>
            <a:r>
              <a:rPr lang="en-US" dirty="0">
                <a:ln/>
                <a:latin typeface="Patrick Hand" panose="00000500000000000000"/>
              </a:rPr>
              <a:t>4.2 </a:t>
            </a:r>
            <a:r>
              <a:rPr lang="en-US" dirty="0">
                <a:latin typeface="Patrick Hand" panose="00000500000000000000"/>
              </a:rPr>
              <a:t>Integrate two EERs into on Integrated ERR (IEER)</a:t>
            </a:r>
          </a:p>
          <a:p>
            <a:r>
              <a:rPr lang="en-US" dirty="0">
                <a:ln/>
                <a:latin typeface="Patrick Hand" panose="00000500000000000000"/>
              </a:rPr>
              <a:t>4.3 </a:t>
            </a:r>
            <a:r>
              <a:rPr lang="en-US" dirty="0">
                <a:latin typeface="Patrick Hand" panose="00000500000000000000"/>
              </a:rPr>
              <a:t>Convert IEER into Integrated Database (IDB)</a:t>
            </a:r>
          </a:p>
          <a:p>
            <a:r>
              <a:rPr lang="en-US" dirty="0">
                <a:ln/>
                <a:latin typeface="Patrick Hand" panose="00000500000000000000"/>
              </a:rPr>
              <a:t>4.4 </a:t>
            </a:r>
            <a:r>
              <a:rPr lang="en-US" dirty="0">
                <a:latin typeface="Patrick Hand" panose="00000500000000000000"/>
              </a:rPr>
              <a:t>Write information packages</a:t>
            </a:r>
          </a:p>
          <a:p>
            <a:r>
              <a:rPr lang="en-US" dirty="0">
                <a:ln/>
                <a:latin typeface="Patrick Hand" panose="00000500000000000000"/>
              </a:rPr>
              <a:t>4.5 </a:t>
            </a:r>
            <a:r>
              <a:rPr lang="en-US" dirty="0">
                <a:latin typeface="Patrick Hand" panose="00000500000000000000"/>
              </a:rPr>
              <a:t>Star schema for data warehouse</a:t>
            </a:r>
          </a:p>
          <a:p>
            <a:r>
              <a:rPr lang="en-US" dirty="0">
                <a:ln/>
                <a:latin typeface="Patrick Hand" panose="00000500000000000000"/>
              </a:rPr>
              <a:t>4.6 </a:t>
            </a:r>
            <a:r>
              <a:rPr lang="en-US" dirty="0">
                <a:latin typeface="Patrick Hand" panose="00000500000000000000"/>
              </a:rPr>
              <a:t>Mapping mechanism from IDB to Data warehouse</a:t>
            </a:r>
          </a:p>
          <a:p>
            <a:r>
              <a:rPr lang="en-US" dirty="0">
                <a:ln/>
                <a:latin typeface="Patrick Hand" panose="00000500000000000000"/>
              </a:rPr>
              <a:t>4.7 </a:t>
            </a:r>
            <a:r>
              <a:rPr lang="en-US" dirty="0">
                <a:latin typeface="Patrick Hand" panose="00000500000000000000"/>
              </a:rPr>
              <a:t>Generate data for data warehouse </a:t>
            </a:r>
            <a:endParaRPr lang="en-US" dirty="0">
              <a:ln/>
              <a:latin typeface="Patrick Hand" panose="0000050000000000000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62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gradFill flip="none" rotWithShape="1">
                  <a:gsLst>
                    <a:gs pos="0">
                      <a:schemeClr val="accent2">
                        <a:lumMod val="67000"/>
                        <a:alpha val="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3500000" scaled="1"/>
                  <a:tileRect/>
                </a:gradFill>
              </a:rPr>
              <a:t>4.1 Data warehouse design Convert 2 relational databases Headquarter and Sales into Extended Entity Relationship (EER) model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https://lh3.googleusercontent.com/1j0f3DiTmwi5pEYQBfiPBvzXfqdKdH8bXbcWtmakwhb5OeapzvSKnl9ofbp_-e9zoyfkZ2blRymNs8gMfdPr14GIJBuW7cA0ZcYxb0bfiM9n3ngfFqLVXERXdhlgs-WKXYR9_0CW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4" r="6074"/>
          <a:stretch>
            <a:fillRect/>
          </a:stretch>
        </p:blipFill>
        <p:spPr bwMode="auto">
          <a:xfrm>
            <a:off x="7241087" y="0"/>
            <a:ext cx="49509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51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0">
                      <a:schemeClr val="accent2">
                        <a:lumMod val="67000"/>
                        <a:alpha val="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3500000" scaled="1"/>
                  <a:tileRect/>
                </a:gradFill>
              </a:rPr>
              <a:t>4.2 Data Integrate two EERs into on Integrated EER (IEER)</a:t>
            </a:r>
            <a:endParaRPr lang="en-US" dirty="0"/>
          </a:p>
        </p:txBody>
      </p:sp>
      <p:pic>
        <p:nvPicPr>
          <p:cNvPr id="2050" name="Picture 2" descr="https://lh6.googleusercontent.com/4XDJwQy7lmvcGD52JluWUQsFtOyzC0M8DPihBKuDQXvz4luzYyC-FlSF-26HtXMSd80aP_LmgH-rVE5tKnKY2vOa1cEcVTjmTu7t-8EK2EnSbf7X2MvjSyW-xoKDeiwpQVa3L7-Z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" r="3841"/>
          <a:stretch>
            <a:fillRect/>
          </a:stretch>
        </p:blipFill>
        <p:spPr bwMode="auto">
          <a:xfrm>
            <a:off x="7249886" y="12189"/>
            <a:ext cx="4942114" cy="684581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7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0">
                      <a:schemeClr val="accent2">
                        <a:lumMod val="67000"/>
                        <a:alpha val="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3500000" scaled="1"/>
                  <a:tileRect/>
                </a:gradFill>
              </a:rPr>
              <a:t>4.3 Convert IEER into Integrated Database (IDB)</a:t>
            </a:r>
            <a:endParaRPr lang="en-US" dirty="0">
              <a:latin typeface="Patrick Hand" panose="0000050000000000000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pic>
        <p:nvPicPr>
          <p:cNvPr id="3076" name="Picture 4" descr="https://lh6.googleusercontent.com/pT1mqtUYw_vP4bAnfO7IHVk2NBwXb6Bpp6-vKWsxefM7V3BudbDL8S7i5FJ1IndtQ0dhSfYRicpaT0W9TKjFt-hvsE91RgRLRV7Ot-8AxWw71eMXOtiZY5P_Mfb91P5MGIgQjQ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742" y="0"/>
            <a:ext cx="55952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9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chemeClr val="accent2">
                        <a:lumMod val="67000"/>
                        <a:alpha val="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3500000" scaled="1"/>
                  <a:tileRect/>
                </a:gradFill>
              </a:rPr>
              <a:t>4.4 Write information package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5270" y="2016124"/>
            <a:ext cx="6505302" cy="389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1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chemeClr val="accent2">
                        <a:lumMod val="67000"/>
                        <a:alpha val="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3500000" scaled="1"/>
                  <a:tileRect/>
                </a:gradFill>
              </a:rPr>
              <a:t>4.5 Start schema for data warehouse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716658" y="5325629"/>
            <a:ext cx="4589024" cy="205390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8" name="Picture 8" descr="https://lh4.googleusercontent.com/rQh5zJ9E7-lgIV89CylwhjZJ816sp_1fk2M2AIjqAKEqEK5Lh8JPmwSc179AC0WlLF4vNn79WkvSGiFxO4kbCvPujB4dYGHFcgRY1paxDux2oMwSefKZjz0nyz7qnp7eoyvc8Qs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411" y="0"/>
            <a:ext cx="58775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37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chemeClr val="accent2">
                        <a:lumMod val="67000"/>
                        <a:alpha val="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3500000" scaled="1"/>
                  <a:tileRect/>
                </a:gradFill>
              </a:rPr>
              <a:t>4.6 Mapping mechanism from IDB to Data warehouse</a:t>
            </a:r>
            <a:endParaRPr lang="en-US" dirty="0"/>
          </a:p>
        </p:txBody>
      </p:sp>
      <p:pic>
        <p:nvPicPr>
          <p:cNvPr id="6146" name="Picture 2" descr="https://lh6.googleusercontent.com/5MsXgQgGIxPtacDwsJY90pgOpCbK7_zBWDhkTP0wQTt8X5zG7bPkWgFpK8mC-AFth6o5zkWmHoYLEnx-v3xfVCQ2ucQhwCIM5xE4x-1WdQ3sUFwqL_bcZxpexRo7nmEaCFLItSr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075" y="1840691"/>
            <a:ext cx="6466114" cy="412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44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chemeClr val="accent2">
                        <a:lumMod val="67000"/>
                        <a:alpha val="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3500000" scaled="1"/>
                  <a:tileRect/>
                </a:gradFill>
              </a:rPr>
              <a:t>4.6 Mapping mechanism from IDB to Data warehouse</a:t>
            </a:r>
            <a:endParaRPr lang="en-US" dirty="0"/>
          </a:p>
        </p:txBody>
      </p:sp>
      <p:pic>
        <p:nvPicPr>
          <p:cNvPr id="9220" name="Picture 4" descr="https://lh4.googleusercontent.com/Uzez1ei7IKo7P5rJGMpfOIab5kdyTV7sMihF3I3qhoulKqnUqBzvE-9PXYm4DSxaj8ir8Zei5OuJ93lVdVjElekobbqxPQBJ8SB2wdz0VuhjeXkrSB38Crn9c9E186Er7yhJXlr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511" y="2016124"/>
            <a:ext cx="7563323" cy="378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18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0">
                      <a:schemeClr val="accent2">
                        <a:lumMod val="67000"/>
                        <a:alpha val="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3500000" scaled="1"/>
                  <a:tileRect/>
                </a:gradFill>
              </a:rPr>
              <a:t>Member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34694" y="2653238"/>
            <a:ext cx="1427447" cy="158538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454793" y="804888"/>
            <a:ext cx="2567405" cy="1059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518" y="2619375"/>
            <a:ext cx="1567668" cy="161925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1491870" y="4580239"/>
            <a:ext cx="8620862" cy="3441520"/>
          </a:xfrm>
        </p:spPr>
        <p:txBody>
          <a:bodyPr/>
          <a:lstStyle/>
          <a:p>
            <a:r>
              <a:rPr lang="en-US" dirty="0" err="1"/>
              <a:t>AnhPN</a:t>
            </a:r>
            <a:r>
              <a:rPr lang="en-US" dirty="0"/>
              <a:t>	      </a:t>
            </a:r>
            <a:r>
              <a:rPr lang="en-US" dirty="0" err="1"/>
              <a:t>MienNTH</a:t>
            </a:r>
            <a:r>
              <a:rPr lang="en-US" dirty="0"/>
              <a:t>		</a:t>
            </a:r>
            <a:r>
              <a:rPr lang="en-US" dirty="0" err="1"/>
              <a:t>PhongVH</a:t>
            </a:r>
            <a:r>
              <a:rPr lang="en-US" dirty="0"/>
              <a:t>		</a:t>
            </a:r>
            <a:r>
              <a:rPr lang="en-US" dirty="0" err="1"/>
              <a:t>TrungĐQ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563" y="2619375"/>
            <a:ext cx="1831194" cy="16192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2134" y="2636642"/>
            <a:ext cx="1770598" cy="161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3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chemeClr val="accent2">
                        <a:lumMod val="67000"/>
                        <a:alpha val="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3500000" scaled="1"/>
                  <a:tileRect/>
                </a:gradFill>
              </a:rPr>
              <a:t>4.6 Mapping mechanism from IDB to Data warehouse</a:t>
            </a:r>
            <a:endParaRPr lang="en-US" dirty="0"/>
          </a:p>
        </p:txBody>
      </p:sp>
      <p:pic>
        <p:nvPicPr>
          <p:cNvPr id="8194" name="Picture 2" descr="https://lh6.googleusercontent.com/BQfi_N6Tfwnn37da7D4_hZhVGBBVhPZgWJRYq-w9Tx17uqCWibnNJD6P0Lx8AX6pNHwe8sbz2tTvCIQJyZfKD2Z_d3lYPXLJYHGm0VNDpLBaWtNdO1_YFvvfhHFWdhWvl-hLlGq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803" y="2016125"/>
            <a:ext cx="8146287" cy="401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40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chemeClr val="accent2">
                        <a:lumMod val="67000"/>
                        <a:alpha val="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3500000" scaled="1"/>
                  <a:tileRect/>
                </a:gradFill>
              </a:rPr>
              <a:t>4.6 Mapping mechanism from IDB to Data warehouse</a:t>
            </a:r>
            <a:endParaRPr lang="en-US" dirty="0"/>
          </a:p>
        </p:txBody>
      </p:sp>
      <p:pic>
        <p:nvPicPr>
          <p:cNvPr id="7170" name="Picture 2" descr="https://lh3.googleusercontent.com/u94hpAs9Q5ofmdWQpnL0HYm_IbFaeatI0I-WUiClUvyy_kzP0OmVBkpvB_WxiJBFjZKVkO3wh6FiFvf2f-KU-1Hu4UbCbzOhUjNjD1c3QNo3uvna23wugPLDOHJ4xMdLW4EPVh8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419" y="2131219"/>
            <a:ext cx="309562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32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1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32" name="Picture 73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033" name="Straight Connector 75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77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35" name="Rectangle 79">
            <a:extLst>
              <a:ext uri="{FF2B5EF4-FFF2-40B4-BE49-F238E27FC236}">
                <a16:creationId xmlns:a16="http://schemas.microsoft.com/office/drawing/2014/main" id="{58A4B56A-28BF-494A-B9A0-7212483E8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6A5EE248-87D5-4C83-A97D-C1754B546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822" y="962902"/>
            <a:ext cx="4087178" cy="2380828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r>
              <a:rPr lang="en-US" sz="4400" dirty="0">
                <a:gradFill flip="none" rotWithShape="1">
                  <a:gsLst>
                    <a:gs pos="0">
                      <a:schemeClr val="accent2">
                        <a:lumMod val="67000"/>
                        <a:alpha val="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3500000" scaled="1"/>
                  <a:tileRect/>
                </a:gradFill>
              </a:rPr>
              <a:t>4.6 Mapping mechanism from IDB to Data warehouse</a:t>
            </a:r>
            <a:endParaRPr lang="en-US" sz="4100" dirty="0"/>
          </a:p>
        </p:txBody>
      </p:sp>
      <p:cxnSp>
        <p:nvCxnSpPr>
          <p:cNvPr id="1037" name="Straight Connector 83">
            <a:extLst>
              <a:ext uri="{FF2B5EF4-FFF2-40B4-BE49-F238E27FC236}">
                <a16:creationId xmlns:a16="http://schemas.microsoft.com/office/drawing/2014/main" id="{5D73BF24-D1F3-4181-8C60-4EA9D4CED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5829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38" name="Picture 2" descr="https://lh5.googleusercontent.com/iXFoHVqI6m7xgap4gSWuDNzNe5AZF6FfVge7VNewxbcvYFagN85o1WdUm0fJQXCOQxmv-1lTTD6p-_tyo84XNhcIlDs_yxPW0l9OG3bcQWXN0leu7k9XEWqxE4xnZ4UJNGHvXI0R">
            <a:extLst>
              <a:ext uri="{FF2B5EF4-FFF2-40B4-BE49-F238E27FC236}">
                <a16:creationId xmlns:a16="http://schemas.microsoft.com/office/drawing/2014/main" id="{02045B6E-7CF1-4512-AC4B-B1E5B82C14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4142" y="805583"/>
            <a:ext cx="4040979" cy="466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85">
            <a:extLst>
              <a:ext uri="{FF2B5EF4-FFF2-40B4-BE49-F238E27FC236}">
                <a16:creationId xmlns:a16="http://schemas.microsoft.com/office/drawing/2014/main" id="{1A52E10F-3348-4997-8FD3-E6389D562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040" name="Straight Connector 87">
            <a:extLst>
              <a:ext uri="{FF2B5EF4-FFF2-40B4-BE49-F238E27FC236}">
                <a16:creationId xmlns:a16="http://schemas.microsoft.com/office/drawing/2014/main" id="{BD381074-0101-41BB-98A9-EE3DC457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88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chemeClr val="accent2">
                        <a:lumMod val="67000"/>
                        <a:alpha val="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3500000" scaled="1"/>
                  <a:tileRect/>
                </a:gradFill>
              </a:rPr>
              <a:t>4.7 Generated data for data warehouse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>
                <a:latin typeface="Patrick Hand"/>
              </a:rPr>
              <a:t>We generated 10.000 records for each dimension table and nearly 40.000 records for </a:t>
            </a:r>
            <a:r>
              <a:rPr lang="en-US" dirty="0" err="1">
                <a:latin typeface="Patrick Hand"/>
              </a:rPr>
              <a:t>SalesFact</a:t>
            </a:r>
            <a:r>
              <a:rPr lang="en-US" dirty="0">
                <a:latin typeface="Patrick Hand"/>
              </a:rPr>
              <a:t> table.</a:t>
            </a:r>
          </a:p>
          <a:p>
            <a:pPr fontAlgn="base"/>
            <a:r>
              <a:rPr lang="en-US" dirty="0">
                <a:latin typeface="Patrick Hand"/>
              </a:rPr>
              <a:t>Steps taken:</a:t>
            </a:r>
          </a:p>
          <a:p>
            <a:r>
              <a:rPr lang="en-US" dirty="0">
                <a:latin typeface="Patrick Hand"/>
              </a:rPr>
              <a:t>=&gt; Generate data to for </a:t>
            </a:r>
            <a:r>
              <a:rPr lang="en-US" dirty="0" err="1">
                <a:latin typeface="Patrick Hand"/>
              </a:rPr>
              <a:t>DBW_Final</a:t>
            </a:r>
            <a:r>
              <a:rPr lang="en-US" dirty="0">
                <a:latin typeface="Patrick Hand"/>
              </a:rPr>
              <a:t> database </a:t>
            </a:r>
          </a:p>
          <a:p>
            <a:r>
              <a:rPr lang="en-US" dirty="0">
                <a:latin typeface="Patrick Hand"/>
              </a:rPr>
              <a:t>Tools used: Excel + data online generator </a:t>
            </a:r>
          </a:p>
          <a:p>
            <a:r>
              <a:rPr lang="en-US" dirty="0">
                <a:latin typeface="Patrick Hand"/>
              </a:rPr>
              <a:t>=&gt; Import data into database using SQL Server Import and Export Data Wizard</a:t>
            </a:r>
          </a:p>
          <a:p>
            <a:r>
              <a:rPr lang="en-US" dirty="0">
                <a:latin typeface="Patrick Hand"/>
              </a:rPr>
              <a:t> =&gt; Use Visual Studio 2017 Analysis Service Extension to import data from SQL Server to SQL Server analysis service</a:t>
            </a:r>
          </a:p>
        </p:txBody>
      </p:sp>
    </p:spTree>
    <p:extLst>
      <p:ext uri="{BB962C8B-B14F-4D97-AF65-F5344CB8AC3E}">
        <p14:creationId xmlns:p14="http://schemas.microsoft.com/office/powerpoint/2010/main" val="80334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chemeClr val="accent2">
                        <a:lumMod val="67000"/>
                        <a:alpha val="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3500000" scaled="1"/>
                  <a:tileRect/>
                </a:gradFill>
              </a:rPr>
              <a:t>Thank you for your present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img2.thuthuatphanmem.vn/uploads/2019/03/05/hinh-nen-cam-on-powerpoint_1109407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15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chemeClr val="accent2">
                        <a:lumMod val="67000"/>
                        <a:alpha val="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3500000" scaled="1"/>
                  <a:tileRect/>
                </a:gradFill>
              </a:rPr>
              <a:t>Table of content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n/>
                <a:latin typeface="Patrick Hand" panose="00000500000000000000" pitchFamily="2" charset="0"/>
              </a:rPr>
              <a:t>1. Introduction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n/>
                <a:latin typeface="Patrick Hand" panose="00000500000000000000" pitchFamily="2" charset="0"/>
              </a:rPr>
              <a:t>2. Project manager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n/>
                <a:latin typeface="Patrick Hand" panose="00000500000000000000" pitchFamily="2" charset="0"/>
              </a:rPr>
              <a:t>3. Data warehouse requirement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n/>
                <a:latin typeface="Patrick Hand" panose="00000500000000000000" pitchFamily="2" charset="0"/>
              </a:rPr>
              <a:t>4. Data warehouse Design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n/>
                <a:latin typeface="Patrick Hand" panose="00000500000000000000" pitchFamily="2" charset="0"/>
              </a:rPr>
              <a:t>5. Demo</a:t>
            </a:r>
            <a:endParaRPr lang="en-US" dirty="0">
              <a:ln/>
              <a:latin typeface="Patrick Hand" panose="000005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0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chemeClr val="accent2">
                        <a:lumMod val="67000"/>
                        <a:alpha val="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3500000" scaled="1"/>
                  <a:tileRect/>
                </a:gradFill>
              </a:rPr>
              <a:t>1.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trick Hand" panose="00000500000000000000"/>
              </a:rPr>
              <a:t>This project is to design and implement a data warehouse for a customer order processing system in a company</a:t>
            </a:r>
          </a:p>
        </p:txBody>
      </p:sp>
    </p:spTree>
    <p:extLst>
      <p:ext uri="{BB962C8B-B14F-4D97-AF65-F5344CB8AC3E}">
        <p14:creationId xmlns:p14="http://schemas.microsoft.com/office/powerpoint/2010/main" val="85975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chemeClr val="accent2">
                        <a:lumMod val="67000"/>
                        <a:alpha val="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3500000" scaled="1"/>
                  <a:tileRect/>
                </a:gradFill>
              </a:rPr>
              <a:t>2. Project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n/>
                <a:latin typeface="Patrick Hand" panose="00000500000000000000" pitchFamily="2" charset="0"/>
              </a:rPr>
              <a:t>2.1 </a:t>
            </a:r>
            <a:r>
              <a:rPr lang="en-US" dirty="0">
                <a:ln/>
                <a:latin typeface="Patrick Hand" panose="00000500000000000000" pitchFamily="2" charset="0"/>
              </a:rPr>
              <a:t>Team organization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n/>
                <a:latin typeface="Patrick Hand" panose="00000500000000000000" pitchFamily="2" charset="0"/>
              </a:rPr>
              <a:t>2.2 </a:t>
            </a:r>
            <a:r>
              <a:rPr lang="en-US" dirty="0">
                <a:ln/>
                <a:latin typeface="Patrick Hand" panose="00000500000000000000" pitchFamily="2" charset="0"/>
              </a:rPr>
              <a:t>Communication</a:t>
            </a:r>
            <a:endParaRPr lang="en-US" sz="2400" dirty="0">
              <a:ln/>
              <a:latin typeface="Patrick Hand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n/>
                <a:latin typeface="Patrick Hand" panose="00000500000000000000" pitchFamily="2" charset="0"/>
              </a:rPr>
              <a:t>2.3 </a:t>
            </a:r>
            <a:r>
              <a:rPr lang="en-US" dirty="0">
                <a:ln/>
                <a:latin typeface="Patrick Hand" panose="00000500000000000000" pitchFamily="2" charset="0"/>
              </a:rPr>
              <a:t>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31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chemeClr val="accent2">
                        <a:lumMod val="67000"/>
                        <a:alpha val="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3500000" scaled="1"/>
                  <a:tileRect/>
                </a:gradFill>
              </a:rPr>
              <a:t>2.1 Team organization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6" y="2015732"/>
            <a:ext cx="8163096" cy="406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8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5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chemeClr val="accent2">
                        <a:lumMod val="67000"/>
                        <a:alpha val="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3500000" scaled="1"/>
                  <a:tileRect/>
                </a:gradFill>
              </a:rPr>
              <a:t>2.2 Communication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>
                <a:ln/>
                <a:latin typeface="Patrick Hand" panose="00000500000000000000" pitchFamily="2" charset="0"/>
              </a:rPr>
              <a:t>Time: Working together for at least 4 hours a day,</a:t>
            </a:r>
          </a:p>
          <a:p>
            <a:pPr marL="0" indent="0">
              <a:buNone/>
            </a:pPr>
            <a:r>
              <a:rPr lang="en-US" dirty="0">
                <a:ln/>
                <a:latin typeface="Patrick Hand" panose="00000500000000000000" pitchFamily="2" charset="0"/>
              </a:rPr>
              <a:t>	  fourth time a week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pic>
        <p:nvPicPr>
          <p:cNvPr id="3" name="Picture 2" descr="File:People icon half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666" y="2513631"/>
            <a:ext cx="1766667" cy="1766667"/>
          </a:xfrm>
          <a:prstGeom prst="rect">
            <a:avLst/>
          </a:prstGeom>
        </p:spPr>
      </p:pic>
      <p:pic>
        <p:nvPicPr>
          <p:cNvPr id="4" name="Picture 3" descr="Històries Manresan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227" y="4057357"/>
            <a:ext cx="1219200" cy="12192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534696" y="4051895"/>
            <a:ext cx="4434304" cy="1059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- </a:t>
            </a:r>
            <a:r>
              <a:rPr lang="en-US" sz="2000" dirty="0">
                <a:ln/>
                <a:latin typeface="Patrick Hand" panose="00000500000000000000" pitchFamily="2" charset="0"/>
              </a:rPr>
              <a:t>Location: School, home and 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307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chemeClr val="accent2">
                        <a:lumMod val="67000"/>
                        <a:alpha val="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3500000" scaled="1"/>
                  <a:tileRect/>
                </a:gradFill>
              </a:rPr>
              <a:t>2.3 Tool</a:t>
            </a:r>
            <a:endParaRPr lang="en-US" dirty="0"/>
          </a:p>
        </p:txBody>
      </p:sp>
      <p:pic>
        <p:nvPicPr>
          <p:cNvPr id="4" name="Content Placeholder 3" descr="Visual Studio Code - Wikipedia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7" r="14067"/>
          <a:stretch>
            <a:fillRect/>
          </a:stretch>
        </p:blipFill>
        <p:spPr>
          <a:xfrm>
            <a:off x="8124389" y="1101714"/>
            <a:ext cx="2806208" cy="3887156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Patrick Hand" panose="00000500000000000000"/>
              </a:rPr>
              <a:t>Visual studio 2017</a:t>
            </a:r>
          </a:p>
          <a:p>
            <a:r>
              <a:rPr lang="en-US" sz="3600" dirty="0" err="1">
                <a:latin typeface="Patrick Hand" panose="00000500000000000000"/>
              </a:rPr>
              <a:t>DevExpress</a:t>
            </a:r>
            <a:endParaRPr lang="en-US" sz="3600" dirty="0">
              <a:latin typeface="Patrick Hand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85885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chemeClr val="accent2">
                        <a:lumMod val="67000"/>
                        <a:alpha val="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3500000" scaled="1"/>
                  <a:tileRect/>
                </a:gradFill>
              </a:rPr>
              <a:t>2.3 Tool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>
                <a:latin typeface="Patrick Hand" panose="00000500000000000000"/>
              </a:rPr>
              <a:t>SQL 17 – SSMS 2017</a:t>
            </a:r>
          </a:p>
          <a:p>
            <a:r>
              <a:rPr lang="en-US" sz="3600" dirty="0">
                <a:latin typeface="Patrick Hand" panose="00000500000000000000"/>
              </a:rPr>
              <a:t>SQL Service Analysis </a:t>
            </a:r>
            <a:r>
              <a:rPr lang="en-US" sz="3600" dirty="0" err="1">
                <a:latin typeface="Patrick Hand" panose="00000500000000000000"/>
              </a:rPr>
              <a:t>Serviecs</a:t>
            </a:r>
            <a:endParaRPr lang="en-US" sz="3600" dirty="0">
              <a:latin typeface="Patrick Hand" panose="00000500000000000000"/>
            </a:endParaRPr>
          </a:p>
        </p:txBody>
      </p:sp>
      <p:pic>
        <p:nvPicPr>
          <p:cNvPr id="7" name="Picture Placeholder 6" descr="sql server - Why would SET ARITHABORT ON dramatically ...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6" r="139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1022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339</Words>
  <Application>Microsoft Office PowerPoint</Application>
  <PresentationFormat>Widescreen</PresentationFormat>
  <Paragraphs>75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Palatino Linotype</vt:lpstr>
      <vt:lpstr>Patrick Hand</vt:lpstr>
      <vt:lpstr>Gallery</vt:lpstr>
      <vt:lpstr>DBW301 Final Project</vt:lpstr>
      <vt:lpstr>Member</vt:lpstr>
      <vt:lpstr>Table of content</vt:lpstr>
      <vt:lpstr>1. Introduction</vt:lpstr>
      <vt:lpstr>2. Project manager</vt:lpstr>
      <vt:lpstr>2.1 Team organization</vt:lpstr>
      <vt:lpstr>2.2 Communication</vt:lpstr>
      <vt:lpstr>2.3 Tool</vt:lpstr>
      <vt:lpstr>2.3 Tool</vt:lpstr>
      <vt:lpstr>2.3 Tool</vt:lpstr>
      <vt:lpstr>3. Data warehouse requirement</vt:lpstr>
      <vt:lpstr>4. Data warehouse design</vt:lpstr>
      <vt:lpstr>4.1 Data warehouse design Convert 2 relational databases Headquarter and Sales into Extended Entity Relationship (EER) model</vt:lpstr>
      <vt:lpstr>4.2 Data Integrate two EERs into on Integrated EER (IEER)</vt:lpstr>
      <vt:lpstr>4.3 Convert IEER into Integrated Database (IDB)</vt:lpstr>
      <vt:lpstr>4.4 Write information package</vt:lpstr>
      <vt:lpstr>4.5 Start schema for data warehouse</vt:lpstr>
      <vt:lpstr>4.6 Mapping mechanism from IDB to Data warehouse</vt:lpstr>
      <vt:lpstr>4.6 Mapping mechanism from IDB to Data warehouse</vt:lpstr>
      <vt:lpstr>4.6 Mapping mechanism from IDB to Data warehouse</vt:lpstr>
      <vt:lpstr>4.6 Mapping mechanism from IDB to Data warehouse</vt:lpstr>
      <vt:lpstr>4.6 Mapping mechanism from IDB to Data warehouse</vt:lpstr>
      <vt:lpstr>4.7 Generated data for data warehouse</vt:lpstr>
      <vt:lpstr>Thank you for your present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DBW301 Final Project</dc:title>
  <dc:creator>Trung Đào Quang</dc:creator>
  <cp:lastModifiedBy>Trung Đào Quang</cp:lastModifiedBy>
  <cp:revision>1</cp:revision>
  <dcterms:created xsi:type="dcterms:W3CDTF">2019-07-22T08:17:01Z</dcterms:created>
  <dcterms:modified xsi:type="dcterms:W3CDTF">2019-07-22T08:18:09Z</dcterms:modified>
</cp:coreProperties>
</file>