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58" r:id="rId3"/>
    <p:sldId id="285" r:id="rId4"/>
    <p:sldId id="259" r:id="rId5"/>
    <p:sldId id="260" r:id="rId6"/>
    <p:sldId id="286" r:id="rId7"/>
    <p:sldId id="261" r:id="rId8"/>
    <p:sldId id="262" r:id="rId9"/>
    <p:sldId id="287" r:id="rId10"/>
    <p:sldId id="288" r:id="rId11"/>
    <p:sldId id="289" r:id="rId12"/>
    <p:sldId id="290" r:id="rId13"/>
    <p:sldId id="264" r:id="rId14"/>
    <p:sldId id="291" r:id="rId15"/>
    <p:sldId id="292" r:id="rId16"/>
    <p:sldId id="263" r:id="rId17"/>
    <p:sldId id="294" r:id="rId18"/>
    <p:sldId id="295" r:id="rId19"/>
    <p:sldId id="296" r:id="rId20"/>
    <p:sldId id="299" r:id="rId21"/>
    <p:sldId id="300" r:id="rId22"/>
    <p:sldId id="301" r:id="rId23"/>
    <p:sldId id="302" r:id="rId24"/>
    <p:sldId id="266" r:id="rId25"/>
  </p:sldIdLst>
  <p:sldSz cx="9144000" cy="5143500" type="screen16x9"/>
  <p:notesSz cx="6858000" cy="9144000"/>
  <p:embeddedFontLst>
    <p:embeddedFont>
      <p:font typeface="Raleway Light" panose="020B0604020202020204" charset="0"/>
      <p:regular r:id="rId27"/>
      <p:bold r:id="rId28"/>
      <p:italic r:id="rId29"/>
      <p:boldItalic r:id="rId30"/>
    </p:embeddedFont>
    <p:embeddedFont>
      <p:font typeface="Raleway ExtraBold" panose="020B0604020202020204" charset="0"/>
      <p:bold r:id="rId31"/>
      <p:boldItalic r:id="rId32"/>
    </p:embeddedFont>
    <p:embeddedFont>
      <p:font typeface="Raleway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B24263-F54F-40E2-9746-F367377701CD}">
  <a:tblStyle styleId="{6BB24263-F54F-40E2-9746-F367377701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563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247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109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563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2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2664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713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7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7871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26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4234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1652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43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843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534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ed">
  <p:cSld name="BLANK_1">
    <p:bg>
      <p:bgPr>
        <a:solidFill>
          <a:srgbClr val="FFB6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FFB600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20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Handbook for learning English</a:t>
            </a:r>
            <a:endParaRPr dirty="0"/>
          </a:p>
        </p:txBody>
      </p:sp>
      <p:grpSp>
        <p:nvGrpSpPr>
          <p:cNvPr id="58" name="Google Shape;58;p1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Google Shape;59;p1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21999" y="891775"/>
            <a:ext cx="7112391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 smtClean="0">
                <a:solidFill>
                  <a:srgbClr val="FFB600"/>
                </a:solidFill>
              </a:rPr>
              <a:t>Why we choose this topic</a:t>
            </a:r>
            <a:endParaRPr sz="4400"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Our </a:t>
            </a:r>
            <a:r>
              <a:rPr lang="en-US" dirty="0"/>
              <a:t>team has a deep interest in English and </a:t>
            </a:r>
            <a:r>
              <a:rPr lang="en-US" dirty="0" smtClean="0"/>
              <a:t>a</a:t>
            </a:r>
            <a:r>
              <a:rPr lang="vi-VN" dirty="0" smtClean="0"/>
              <a:t> </a:t>
            </a:r>
            <a:r>
              <a:rPr lang="en-US" dirty="0" smtClean="0"/>
              <a:t>working </a:t>
            </a:r>
            <a:r>
              <a:rPr lang="en-US" dirty="0"/>
              <a:t>knowledge about many English teaching methods</a:t>
            </a:r>
            <a:r>
              <a:rPr lang="en-US" dirty="0" smtClean="0"/>
              <a:t>.</a:t>
            </a:r>
          </a:p>
          <a:p>
            <a:pPr marL="114300" lvl="0" indent="0">
              <a:buNone/>
            </a:pPr>
            <a:endParaRPr lang="en-US" dirty="0"/>
          </a:p>
          <a:p>
            <a:pPr lvl="0"/>
            <a:r>
              <a:rPr lang="en-US" dirty="0" smtClean="0"/>
              <a:t>We </a:t>
            </a:r>
            <a:r>
              <a:rPr lang="en-US" dirty="0"/>
              <a:t>hope </a:t>
            </a:r>
            <a:r>
              <a:rPr lang="en-US" dirty="0" smtClean="0"/>
              <a:t>to provide </a:t>
            </a:r>
            <a:r>
              <a:rPr lang="en-US" dirty="0"/>
              <a:t>some guidance as well as motivation </a:t>
            </a:r>
            <a:r>
              <a:rPr lang="en-US" dirty="0" smtClean="0"/>
              <a:t>for</a:t>
            </a:r>
            <a:r>
              <a:rPr lang="vi-VN" dirty="0" smtClean="0"/>
              <a:t> </a:t>
            </a:r>
            <a:r>
              <a:rPr lang="en-US" dirty="0" smtClean="0"/>
              <a:t>FPT </a:t>
            </a:r>
            <a:r>
              <a:rPr lang="en-US" dirty="0"/>
              <a:t>University students to study English more easily and effectively</a:t>
            </a:r>
            <a:endParaRPr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3475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21999" y="768487"/>
            <a:ext cx="7852131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400" dirty="0" smtClean="0">
                <a:solidFill>
                  <a:srgbClr val="FFB600"/>
                </a:solidFill>
              </a:rPr>
              <a:t>Available </a:t>
            </a:r>
            <a:r>
              <a:rPr lang="en-US" sz="4400" dirty="0">
                <a:solidFill>
                  <a:srgbClr val="FFB600"/>
                </a:solidFill>
              </a:rPr>
              <a:t>handbooks on </a:t>
            </a:r>
            <a:r>
              <a:rPr lang="en-US" sz="4400" dirty="0" smtClean="0">
                <a:solidFill>
                  <a:srgbClr val="FFB600"/>
                </a:solidFill>
              </a:rPr>
              <a:t>the market</a:t>
            </a:r>
            <a:endParaRPr sz="4400"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922000" y="1957869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vi-VN" dirty="0" smtClean="0"/>
          </a:p>
          <a:p>
            <a:pPr marL="114300" lv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many types of handbook available today:</a:t>
            </a:r>
          </a:p>
          <a:p>
            <a:pPr lvl="0"/>
            <a:r>
              <a:rPr lang="en-US" dirty="0" smtClean="0"/>
              <a:t>Employee </a:t>
            </a:r>
            <a:r>
              <a:rPr lang="en-US" dirty="0"/>
              <a:t>handbooks</a:t>
            </a:r>
          </a:p>
          <a:p>
            <a:pPr lvl="0"/>
            <a:r>
              <a:rPr lang="en-US" dirty="0" smtClean="0"/>
              <a:t>Business </a:t>
            </a:r>
            <a:r>
              <a:rPr lang="en-US" dirty="0"/>
              <a:t>handbooks</a:t>
            </a:r>
          </a:p>
          <a:p>
            <a:pPr lvl="0"/>
            <a:r>
              <a:rPr lang="en-US" dirty="0" smtClean="0"/>
              <a:t>English </a:t>
            </a:r>
            <a:r>
              <a:rPr lang="en-US" dirty="0"/>
              <a:t>language </a:t>
            </a:r>
            <a:r>
              <a:rPr lang="en-US" dirty="0" smtClean="0"/>
              <a:t>handbooks</a:t>
            </a:r>
            <a:r>
              <a:rPr lang="vi-VN" dirty="0" smtClean="0"/>
              <a:t> </a:t>
            </a:r>
          </a:p>
          <a:p>
            <a:pPr lvl="0"/>
            <a:endParaRPr lang="en-US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71008" y="195158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2022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21999" y="768487"/>
            <a:ext cx="7852131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400" dirty="0" smtClean="0">
                <a:solidFill>
                  <a:srgbClr val="FFB600"/>
                </a:solidFill>
              </a:rPr>
              <a:t>Available </a:t>
            </a:r>
            <a:r>
              <a:rPr lang="en-US" sz="4400" dirty="0">
                <a:solidFill>
                  <a:srgbClr val="FFB600"/>
                </a:solidFill>
              </a:rPr>
              <a:t>handbooks on </a:t>
            </a:r>
            <a:r>
              <a:rPr lang="en-US" sz="4400" dirty="0" smtClean="0">
                <a:solidFill>
                  <a:srgbClr val="FFB600"/>
                </a:solidFill>
              </a:rPr>
              <a:t>the market</a:t>
            </a:r>
            <a:endParaRPr sz="4400"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922000" y="1957869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vi-VN" dirty="0" smtClean="0"/>
          </a:p>
          <a:p>
            <a:pPr marL="114300" indent="0">
              <a:buNone/>
            </a:pPr>
            <a:r>
              <a:rPr lang="en-US" dirty="0"/>
              <a:t>English handbook in particular has many sub-types such </a:t>
            </a:r>
            <a:r>
              <a:rPr lang="en-US" dirty="0" smtClean="0"/>
              <a:t>as</a:t>
            </a:r>
            <a:endParaRPr lang="vi-VN" dirty="0" smtClean="0"/>
          </a:p>
          <a:p>
            <a:r>
              <a:rPr lang="en-US" dirty="0" smtClean="0"/>
              <a:t>writing references,</a:t>
            </a:r>
            <a:r>
              <a:rPr lang="vi-VN" dirty="0" smtClean="0"/>
              <a:t> </a:t>
            </a:r>
          </a:p>
          <a:p>
            <a:r>
              <a:rPr lang="en-US" dirty="0" smtClean="0"/>
              <a:t>reading </a:t>
            </a:r>
            <a:r>
              <a:rPr lang="en-US" dirty="0"/>
              <a:t>comprehension, </a:t>
            </a:r>
            <a:endParaRPr lang="vi-VN" dirty="0" smtClean="0"/>
          </a:p>
          <a:p>
            <a:r>
              <a:rPr lang="en-US" dirty="0" smtClean="0"/>
              <a:t>learning skills</a:t>
            </a:r>
            <a:endParaRPr lang="vi-VN" dirty="0" smtClean="0"/>
          </a:p>
          <a:p>
            <a:pPr marL="114300" indent="0">
              <a:buNone/>
            </a:pPr>
            <a:r>
              <a:rPr lang="en-US" dirty="0" smtClean="0"/>
              <a:t>It </a:t>
            </a:r>
            <a:r>
              <a:rPr lang="en-US" dirty="0"/>
              <a:t>also caters to a wide variety </a:t>
            </a:r>
            <a:r>
              <a:rPr lang="en-US" dirty="0" smtClean="0"/>
              <a:t>of</a:t>
            </a:r>
            <a:r>
              <a:rPr lang="vi-VN" dirty="0" smtClean="0"/>
              <a:t> </a:t>
            </a:r>
            <a:r>
              <a:rPr lang="en-US" dirty="0" smtClean="0"/>
              <a:t>audiences </a:t>
            </a:r>
            <a:r>
              <a:rPr lang="en-US" dirty="0"/>
              <a:t>like first time learners, experienced learners, IELTS learners....</a:t>
            </a:r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71008" y="195158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334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Benefit</a:t>
            </a:r>
            <a:r>
              <a:rPr lang="en-US" dirty="0" smtClean="0"/>
              <a:t>s</a:t>
            </a:r>
            <a:r>
              <a:rPr lang="vi-VN" dirty="0" smtClean="0"/>
              <a:t> </a:t>
            </a: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1016593" y="2645845"/>
            <a:ext cx="2330475" cy="2083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b="1" dirty="0" smtClean="0"/>
              <a:t>Small size – portable</a:t>
            </a:r>
            <a:endParaRPr b="1" dirty="0"/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2"/>
          </p:nvPr>
        </p:nvSpPr>
        <p:spPr>
          <a:xfrm>
            <a:off x="3468369" y="2645845"/>
            <a:ext cx="2330475" cy="2083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Condensed and summarized </a:t>
            </a:r>
            <a:r>
              <a:rPr lang="en-US" b="1" dirty="0" smtClean="0"/>
              <a:t>information</a:t>
            </a:r>
            <a:endParaRPr b="1" dirty="0"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3"/>
          </p:nvPr>
        </p:nvSpPr>
        <p:spPr>
          <a:xfrm>
            <a:off x="5920145" y="2645845"/>
            <a:ext cx="2330475" cy="2083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b="1" dirty="0" smtClean="0"/>
              <a:t>Catchy</a:t>
            </a:r>
            <a:endParaRPr b="1" dirty="0"/>
          </a:p>
        </p:txBody>
      </p:sp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144" grpId="0" build="p"/>
      <p:bldP spid="145" grpId="0" build="p"/>
      <p:bldP spid="14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 smtClean="0"/>
              <a:t>process</a:t>
            </a:r>
            <a:endParaRPr dirty="0">
              <a:solidFill>
                <a:srgbClr val="FFB600"/>
              </a:solidFill>
            </a:endParaRPr>
          </a:p>
        </p:txBody>
      </p:sp>
      <p:sp>
        <p:nvSpPr>
          <p:cNvPr id="254" name="Google Shape;254;p2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55" name="Google Shape;255;p28"/>
          <p:cNvSpPr/>
          <p:nvPr/>
        </p:nvSpPr>
        <p:spPr>
          <a:xfrm>
            <a:off x="2164963" y="32387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6" name="Google Shape;256;p28"/>
          <p:cNvSpPr/>
          <p:nvPr/>
        </p:nvSpPr>
        <p:spPr>
          <a:xfrm>
            <a:off x="1151886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1230636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first</a:t>
            </a:r>
            <a:endParaRPr sz="8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594488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Choose product to make</a:t>
            </a:r>
            <a:endParaRPr sz="10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0" name="Google Shape;260;p28"/>
          <p:cNvSpPr/>
          <p:nvPr/>
        </p:nvSpPr>
        <p:spPr>
          <a:xfrm>
            <a:off x="3256823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2699425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Make plan</a:t>
            </a:r>
            <a:endParaRPr sz="10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3256826" y="3108925"/>
            <a:ext cx="5943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second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4" name="Google Shape;264;p28"/>
          <p:cNvSpPr/>
          <p:nvPr/>
        </p:nvSpPr>
        <p:spPr>
          <a:xfrm>
            <a:off x="5338808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5" name="Google Shape;265;p28"/>
          <p:cNvSpPr txBox="1"/>
          <p:nvPr/>
        </p:nvSpPr>
        <p:spPr>
          <a:xfrm>
            <a:off x="4781413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Survey</a:t>
            </a:r>
            <a:endParaRPr sz="10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7" name="Google Shape;267;p28"/>
          <p:cNvSpPr txBox="1"/>
          <p:nvPr/>
        </p:nvSpPr>
        <p:spPr>
          <a:xfrm>
            <a:off x="5417558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third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8" name="Google Shape;268;p28"/>
          <p:cNvSpPr/>
          <p:nvPr/>
        </p:nvSpPr>
        <p:spPr>
          <a:xfrm>
            <a:off x="7420786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6863388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Do research,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gather information</a:t>
            </a:r>
            <a:endParaRPr sz="10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7420786" y="3108924"/>
            <a:ext cx="5943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vi-VN" sz="8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fourth</a:t>
            </a:r>
            <a:endParaRPr sz="8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4337175" y="32387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3" name="Google Shape;273;p28"/>
          <p:cNvSpPr/>
          <p:nvPr/>
        </p:nvSpPr>
        <p:spPr>
          <a:xfrm>
            <a:off x="6419150" y="32387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274" name="Google Shape;274;p28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75" name="Google Shape;275;p2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804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/>
      <p:bldP spid="255" grpId="0" animBg="1"/>
      <p:bldP spid="256" grpId="0" animBg="1"/>
      <p:bldP spid="257" grpId="0"/>
      <p:bldP spid="258" grpId="0"/>
      <p:bldP spid="260" grpId="0" animBg="1"/>
      <p:bldP spid="261" grpId="0"/>
      <p:bldP spid="263" grpId="0"/>
      <p:bldP spid="264" grpId="0" animBg="1"/>
      <p:bldP spid="265" grpId="0"/>
      <p:bldP spid="267" grpId="0"/>
      <p:bldP spid="268" grpId="0" animBg="1"/>
      <p:bldP spid="269" grpId="0"/>
      <p:bldP spid="271" grpId="0"/>
      <p:bldP spid="272" grpId="0" animBg="1"/>
      <p:bldP spid="2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 smtClean="0"/>
              <a:t>process</a:t>
            </a:r>
            <a:endParaRPr dirty="0">
              <a:solidFill>
                <a:srgbClr val="FFB600"/>
              </a:solidFill>
            </a:endParaRPr>
          </a:p>
        </p:txBody>
      </p:sp>
      <p:sp>
        <p:nvSpPr>
          <p:cNvPr id="254" name="Google Shape;254;p2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55" name="Google Shape;255;p28"/>
          <p:cNvSpPr/>
          <p:nvPr/>
        </p:nvSpPr>
        <p:spPr>
          <a:xfrm>
            <a:off x="2164963" y="32387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6" name="Google Shape;256;p28"/>
          <p:cNvSpPr/>
          <p:nvPr/>
        </p:nvSpPr>
        <p:spPr>
          <a:xfrm>
            <a:off x="1151886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1230636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vi-VN" sz="8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fifth</a:t>
            </a:r>
            <a:endParaRPr sz="8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594488" y="3529947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Submit content for teacher to review</a:t>
            </a:r>
            <a:endParaRPr sz="10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0" name="Google Shape;260;p28"/>
          <p:cNvSpPr/>
          <p:nvPr/>
        </p:nvSpPr>
        <p:spPr>
          <a:xfrm>
            <a:off x="3256823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2699425" y="3529947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0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Write proposal for project launch</a:t>
            </a:r>
            <a:endParaRPr sz="10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3256826" y="3108925"/>
            <a:ext cx="5943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vi-VN" sz="8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sixth</a:t>
            </a:r>
            <a:endParaRPr sz="8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4" name="Google Shape;264;p28"/>
          <p:cNvSpPr/>
          <p:nvPr/>
        </p:nvSpPr>
        <p:spPr>
          <a:xfrm>
            <a:off x="5338808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5" name="Google Shape;265;p28"/>
          <p:cNvSpPr txBox="1"/>
          <p:nvPr/>
        </p:nvSpPr>
        <p:spPr>
          <a:xfrm>
            <a:off x="4781408" y="37223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0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Complete the content and format of the handbook</a:t>
            </a:r>
            <a:endParaRPr sz="10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6" name="Google Shape;266;p28"/>
          <p:cNvSpPr txBox="1"/>
          <p:nvPr/>
        </p:nvSpPr>
        <p:spPr>
          <a:xfrm>
            <a:off x="4781408" y="3955925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8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7" name="Google Shape;267;p28"/>
          <p:cNvSpPr txBox="1"/>
          <p:nvPr/>
        </p:nvSpPr>
        <p:spPr>
          <a:xfrm>
            <a:off x="5304355" y="3108924"/>
            <a:ext cx="707459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vi-VN" sz="8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seventh</a:t>
            </a:r>
            <a:endParaRPr sz="8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8" name="Google Shape;268;p28"/>
          <p:cNvSpPr/>
          <p:nvPr/>
        </p:nvSpPr>
        <p:spPr>
          <a:xfrm>
            <a:off x="7420786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6863388" y="3375837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Write final report</a:t>
            </a:r>
            <a:endParaRPr sz="10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7499536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last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4337175" y="32387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3" name="Google Shape;273;p28"/>
          <p:cNvSpPr/>
          <p:nvPr/>
        </p:nvSpPr>
        <p:spPr>
          <a:xfrm>
            <a:off x="6419150" y="32387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274" name="Google Shape;274;p28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75" name="Google Shape;275;p2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8928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/>
      <p:bldP spid="255" grpId="0" animBg="1"/>
      <p:bldP spid="256" grpId="0" animBg="1"/>
      <p:bldP spid="257" grpId="0"/>
      <p:bldP spid="258" grpId="0"/>
      <p:bldP spid="260" grpId="0" animBg="1"/>
      <p:bldP spid="261" grpId="0"/>
      <p:bldP spid="263" grpId="0"/>
      <p:bldP spid="264" grpId="0" animBg="1"/>
      <p:bldP spid="265" grpId="0"/>
      <p:bldP spid="266" grpId="0"/>
      <p:bldP spid="267" grpId="0"/>
      <p:bldP spid="268" grpId="0" animBg="1"/>
      <p:bldP spid="269" grpId="0"/>
      <p:bldP spid="271" grpId="0"/>
      <p:bldP spid="272" grpId="0" animBg="1"/>
      <p:bldP spid="27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922000" y="2580550"/>
            <a:ext cx="3543300" cy="15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vi-VN" b="1" dirty="0" smtClean="0"/>
              <a:t>Online survey</a:t>
            </a:r>
            <a:r>
              <a:rPr lang="en-US" sz="1600" dirty="0"/>
              <a:t/>
            </a:r>
            <a:br>
              <a:rPr lang="en-US" sz="1600" dirty="0"/>
            </a:br>
            <a:endParaRPr sz="1600" b="1"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Finding</a:t>
            </a:r>
            <a:endParaRPr dirty="0"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2"/>
          </p:nvPr>
        </p:nvSpPr>
        <p:spPr>
          <a:xfrm>
            <a:off x="4572000" y="2580550"/>
            <a:ext cx="3543300" cy="15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​</a:t>
            </a:r>
            <a:r>
              <a:rPr lang="en-US" b="1" dirty="0"/>
              <a:t>Personal interview</a:t>
            </a:r>
            <a:r>
              <a:rPr lang="en-US" sz="1600" dirty="0"/>
              <a:t> </a:t>
            </a:r>
            <a:endParaRPr lang="vi-VN" sz="1600" dirty="0" smtClean="0"/>
          </a:p>
          <a:p>
            <a:pPr marL="0" lvl="0" indent="0">
              <a:buNone/>
            </a:pPr>
            <a:endParaRPr sz="1600" b="1"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build="p"/>
      <p:bldP spid="135" grpId="0"/>
      <p:bldP spid="13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aleway Light" panose="020B0604020202020204" charset="0"/>
              </a:rPr>
              <a:t>17</a:t>
            </a:fld>
            <a:endParaRPr>
              <a:latin typeface="Raleway Light" panose="020B0604020202020204" charset="0"/>
            </a:endParaRPr>
          </a:p>
        </p:txBody>
      </p:sp>
      <p:grpSp>
        <p:nvGrpSpPr>
          <p:cNvPr id="303" name="Google Shape;303;p30"/>
          <p:cNvGrpSpPr/>
          <p:nvPr/>
        </p:nvGrpSpPr>
        <p:grpSpPr>
          <a:xfrm>
            <a:off x="8089130" y="310376"/>
            <a:ext cx="728350" cy="760421"/>
            <a:chOff x="3294650" y="3652450"/>
            <a:chExt cx="388350" cy="405450"/>
          </a:xfrm>
        </p:grpSpPr>
        <p:sp>
          <p:nvSpPr>
            <p:cNvPr id="304" name="Google Shape;304;p30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 panose="020B0604020202020204" charset="0"/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 panose="020B0604020202020204" charset="0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 panose="020B0604020202020204" charset="0"/>
              </a:endParaRPr>
            </a:p>
          </p:txBody>
        </p:sp>
      </p:grpSp>
      <p:sp>
        <p:nvSpPr>
          <p:cNvPr id="9" name="Google Shape;204;p24"/>
          <p:cNvSpPr txBox="1">
            <a:spLocks/>
          </p:cNvSpPr>
          <p:nvPr/>
        </p:nvSpPr>
        <p:spPr>
          <a:xfrm>
            <a:off x="707203" y="604126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3600" smtClean="0"/>
              <a:t>Result</a:t>
            </a:r>
            <a:endParaRPr lang="vi-VN" sz="3600" dirty="0"/>
          </a:p>
        </p:txBody>
      </p:sp>
      <p:sp>
        <p:nvSpPr>
          <p:cNvPr id="3" name="Rectangle 2"/>
          <p:cNvSpPr/>
          <p:nvPr/>
        </p:nvSpPr>
        <p:spPr>
          <a:xfrm>
            <a:off x="733479" y="1383027"/>
            <a:ext cx="773126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Raleway Light" panose="020B0604020202020204" charset="0"/>
              </a:rPr>
              <a:t> 50%: intermediate </a:t>
            </a:r>
            <a:r>
              <a:rPr lang="en-US" sz="1800" dirty="0">
                <a:latin typeface="Raleway Light" panose="020B0604020202020204" charset="0"/>
              </a:rPr>
              <a:t>level, while </a:t>
            </a:r>
            <a:r>
              <a:rPr lang="en-US" sz="1800" dirty="0" smtClean="0">
                <a:latin typeface="Raleway Light" panose="020B0604020202020204" charset="0"/>
              </a:rPr>
              <a:t>only </a:t>
            </a:r>
            <a:r>
              <a:rPr lang="en-US" sz="1800" dirty="0">
                <a:latin typeface="Raleway Light" panose="020B0604020202020204" charset="0"/>
              </a:rPr>
              <a:t>83% </a:t>
            </a:r>
            <a:r>
              <a:rPr lang="en-US" sz="1800" dirty="0" smtClean="0">
                <a:latin typeface="Raleway Light" panose="020B0604020202020204" charset="0"/>
              </a:rPr>
              <a:t>wants </a:t>
            </a:r>
            <a:r>
              <a:rPr lang="en-US" sz="1800" dirty="0">
                <a:latin typeface="Raleway Light" panose="020B0604020202020204" charset="0"/>
              </a:rPr>
              <a:t>to improve their </a:t>
            </a:r>
            <a:r>
              <a:rPr lang="en-US" sz="1800" dirty="0" smtClean="0">
                <a:latin typeface="Raleway Light" panose="020B0604020202020204" charset="0"/>
              </a:rPr>
              <a:t>English</a:t>
            </a:r>
          </a:p>
          <a:p>
            <a:pPr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800" dirty="0">
              <a:latin typeface="Raleway Light" panose="020B0604020202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3479" y="4126840"/>
            <a:ext cx="77312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Raleway Light" panose="020B0604020202020204" charset="0"/>
              </a:rPr>
              <a:t> The </a:t>
            </a:r>
            <a:r>
              <a:rPr lang="en-US" sz="1800" dirty="0">
                <a:latin typeface="Raleway Light" panose="020B0604020202020204" charset="0"/>
              </a:rPr>
              <a:t>skills 86% students find the hardest are speaking and listening. </a:t>
            </a:r>
            <a:r>
              <a:rPr lang="en-US" sz="1800" dirty="0" smtClean="0">
                <a:latin typeface="Raleway Light" panose="020B0604020202020204" charset="0"/>
              </a:rPr>
              <a:t>Reason: lacking </a:t>
            </a:r>
            <a:r>
              <a:rPr lang="en-US" sz="1800" dirty="0">
                <a:latin typeface="Raleway Light" panose="020B0604020202020204" charset="0"/>
              </a:rPr>
              <a:t>in “English environment”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733478" y="2905952"/>
            <a:ext cx="75696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Raleway Light" panose="020B0604020202020204" charset="0"/>
              </a:rPr>
              <a:t> Reasons for bad English: </a:t>
            </a:r>
          </a:p>
          <a:p>
            <a:pPr lvl="3" fontAlgn="base"/>
            <a:r>
              <a:rPr lang="en-US" sz="1800" dirty="0" smtClean="0">
                <a:latin typeface="Raleway Light" panose="020B0604020202020204" charset="0"/>
              </a:rPr>
              <a:t>30%: laziness</a:t>
            </a:r>
          </a:p>
          <a:p>
            <a:pPr lvl="3" fontAlgn="base"/>
            <a:r>
              <a:rPr lang="en-US" sz="1800" dirty="0" smtClean="0">
                <a:latin typeface="Raleway Light" panose="020B0604020202020204" charset="0"/>
              </a:rPr>
              <a:t>25%: haven’t </a:t>
            </a:r>
            <a:r>
              <a:rPr lang="en-US" sz="1800" dirty="0">
                <a:latin typeface="Raleway Light" panose="020B0604020202020204" charset="0"/>
              </a:rPr>
              <a:t>found the right method to </a:t>
            </a:r>
            <a:r>
              <a:rPr lang="en-US" sz="1800" dirty="0" smtClean="0">
                <a:latin typeface="Raleway Light" panose="020B0604020202020204" charset="0"/>
              </a:rPr>
              <a:t>learn</a:t>
            </a:r>
          </a:p>
          <a:p>
            <a:pPr lvl="3" fontAlgn="base"/>
            <a:r>
              <a:rPr lang="en-US" sz="1800" dirty="0" smtClean="0">
                <a:latin typeface="Raleway Light" panose="020B0604020202020204" charset="0"/>
              </a:rPr>
              <a:t>35</a:t>
            </a:r>
            <a:r>
              <a:rPr lang="en-US" sz="1800" dirty="0">
                <a:latin typeface="Raleway Light" panose="020B0604020202020204" charset="0"/>
              </a:rPr>
              <a:t>% either lack in motivation, time or </a:t>
            </a:r>
            <a:r>
              <a:rPr lang="en-US" sz="1800" dirty="0" smtClean="0">
                <a:latin typeface="Raleway Light" panose="020B0604020202020204" charset="0"/>
              </a:rPr>
              <a:t>environment</a:t>
            </a:r>
            <a:endParaRPr lang="en-US" sz="1800" dirty="0">
              <a:latin typeface="Raleway Light" panose="020B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3478" y="2253417"/>
            <a:ext cx="7457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Raleway Light" panose="020B0604020202020204" charset="0"/>
              </a:rPr>
              <a:t> 45</a:t>
            </a:r>
            <a:r>
              <a:rPr lang="en-US" sz="1800" dirty="0">
                <a:latin typeface="Raleway Light" panose="020B0604020202020204" charset="0"/>
              </a:rPr>
              <a:t>% believe self-study is important to becoming successful English speaker.</a:t>
            </a:r>
          </a:p>
        </p:txBody>
      </p:sp>
      <p:sp>
        <p:nvSpPr>
          <p:cNvPr id="7" name="Rectangle 6"/>
          <p:cNvSpPr/>
          <p:nvPr/>
        </p:nvSpPr>
        <p:spPr>
          <a:xfrm>
            <a:off x="733478" y="1783622"/>
            <a:ext cx="6026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Raleway Light" panose="020B0604020202020204" charset="0"/>
              </a:rPr>
              <a:t> Only 20% are studying English by themselves at home</a:t>
            </a:r>
          </a:p>
        </p:txBody>
      </p:sp>
    </p:spTree>
    <p:extLst>
      <p:ext uri="{BB962C8B-B14F-4D97-AF65-F5344CB8AC3E}">
        <p14:creationId xmlns:p14="http://schemas.microsoft.com/office/powerpoint/2010/main" val="80509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4" grpId="0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21999" y="891775"/>
            <a:ext cx="7112391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 smtClean="0">
                <a:solidFill>
                  <a:srgbClr val="FFB600"/>
                </a:solidFill>
              </a:rPr>
              <a:t>Analy</a:t>
            </a:r>
            <a:r>
              <a:rPr lang="en-US" sz="4400" dirty="0" smtClean="0">
                <a:solidFill>
                  <a:srgbClr val="FFB600"/>
                </a:solidFill>
              </a:rPr>
              <a:t>s</a:t>
            </a:r>
            <a:r>
              <a:rPr lang="vi-VN" sz="4400" dirty="0" smtClean="0">
                <a:solidFill>
                  <a:srgbClr val="FFB600"/>
                </a:solidFill>
              </a:rPr>
              <a:t>is</a:t>
            </a:r>
            <a:endParaRPr sz="4400"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​We found </a:t>
            </a:r>
            <a:r>
              <a:rPr lang="en-US" dirty="0"/>
              <a:t>that students have </a:t>
            </a:r>
            <a:r>
              <a:rPr lang="en-US" dirty="0" smtClean="0"/>
              <a:t>an immense </a:t>
            </a:r>
            <a:r>
              <a:rPr lang="en-US" dirty="0"/>
              <a:t>need of improving their English and at FPT, that need seems to be </a:t>
            </a:r>
            <a:r>
              <a:rPr lang="en-US" dirty="0" smtClean="0"/>
              <a:t>strongly</a:t>
            </a:r>
            <a:r>
              <a:rPr lang="vi-VN" dirty="0"/>
              <a:t> </a:t>
            </a:r>
            <a:r>
              <a:rPr lang="en-US" dirty="0" smtClean="0"/>
              <a:t>highlighted </a:t>
            </a:r>
            <a:r>
              <a:rPr lang="en-US" dirty="0"/>
              <a:t>with immersion of English throughout all subjects and activities.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3520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21999" y="891775"/>
            <a:ext cx="7112391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 smtClean="0">
                <a:solidFill>
                  <a:srgbClr val="FFB600"/>
                </a:solidFill>
              </a:rPr>
              <a:t>Analy</a:t>
            </a:r>
            <a:r>
              <a:rPr lang="en-US" sz="4400" dirty="0" smtClean="0">
                <a:solidFill>
                  <a:srgbClr val="FFB600"/>
                </a:solidFill>
              </a:rPr>
              <a:t>s</a:t>
            </a:r>
            <a:r>
              <a:rPr lang="vi-VN" sz="4400" dirty="0" smtClean="0">
                <a:solidFill>
                  <a:srgbClr val="FFB600"/>
                </a:solidFill>
              </a:rPr>
              <a:t>is</a:t>
            </a:r>
            <a:endParaRPr sz="4400"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Most common motivation for learning are external</a:t>
            </a:r>
            <a:r>
              <a:rPr lang="vi-VN" dirty="0" smtClean="0"/>
              <a:t> </a:t>
            </a:r>
            <a:r>
              <a:rPr lang="en-US" dirty="0"/>
              <a:t>factors such as for rewards from parents, for recognition or simply for passing</a:t>
            </a:r>
            <a:r>
              <a:rPr lang="vi-VN" dirty="0"/>
              <a:t> </a:t>
            </a:r>
            <a:r>
              <a:rPr lang="en-US" dirty="0"/>
              <a:t>subjects. </a:t>
            </a:r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02;p17"/>
          <p:cNvSpPr txBox="1">
            <a:spLocks/>
          </p:cNvSpPr>
          <p:nvPr/>
        </p:nvSpPr>
        <p:spPr>
          <a:xfrm>
            <a:off x="922000" y="296326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r>
              <a:rPr lang="en-US" dirty="0" smtClean="0"/>
              <a:t>English</a:t>
            </a:r>
            <a:r>
              <a:rPr lang="vi-VN" dirty="0" smtClean="0"/>
              <a:t> </a:t>
            </a:r>
            <a:r>
              <a:rPr lang="en-US" dirty="0" smtClean="0"/>
              <a:t>requires persistence most and the longer you stick with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49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 build="p"/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>
                <a:solidFill>
                  <a:srgbClr val="FFB600"/>
                </a:solidFill>
              </a:rPr>
              <a:t>Hello!</a:t>
            </a:r>
            <a:r>
              <a:rPr lang="vi-VN" sz="9600" dirty="0" smtClean="0">
                <a:solidFill>
                  <a:srgbClr val="FFB600"/>
                </a:solidFill>
              </a:rPr>
              <a:t> </a:t>
            </a:r>
            <a:endParaRPr sz="9600" dirty="0">
              <a:solidFill>
                <a:srgbClr val="FFB600"/>
              </a:solidFill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3600" b="1" dirty="0" smtClean="0"/>
              <a:t>We are HFLE</a:t>
            </a:r>
            <a:endParaRPr sz="3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We are </a:t>
            </a:r>
            <a:r>
              <a:rPr lang="en" dirty="0"/>
              <a:t>here </a:t>
            </a:r>
            <a:r>
              <a:rPr lang="vi-VN" dirty="0" smtClean="0"/>
              <a:t>today to</a:t>
            </a:r>
            <a:r>
              <a:rPr lang="en" dirty="0" smtClean="0"/>
              <a:t> give presentations</a:t>
            </a:r>
            <a:r>
              <a:rPr lang="vi-VN" dirty="0"/>
              <a:t> </a:t>
            </a:r>
            <a:r>
              <a:rPr lang="vi-VN" dirty="0" smtClean="0"/>
              <a:t>about our “handbook for learning english” project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 dirty="0"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6" name="Google Shape;517;p38"/>
          <p:cNvGrpSpPr/>
          <p:nvPr/>
        </p:nvGrpSpPr>
        <p:grpSpPr>
          <a:xfrm>
            <a:off x="8148429" y="102743"/>
            <a:ext cx="455971" cy="1191800"/>
            <a:chOff x="3386850" y="2264625"/>
            <a:chExt cx="203950" cy="509250"/>
          </a:xfrm>
        </p:grpSpPr>
        <p:sp>
          <p:nvSpPr>
            <p:cNvPr id="7" name="Google Shape;518;p3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19;p3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21999" y="891775"/>
            <a:ext cx="7112391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 smtClean="0">
                <a:solidFill>
                  <a:srgbClr val="FFB600"/>
                </a:solidFill>
              </a:rPr>
              <a:t>Analy</a:t>
            </a:r>
            <a:r>
              <a:rPr lang="en-US" sz="4400" dirty="0" smtClean="0">
                <a:solidFill>
                  <a:srgbClr val="FFB600"/>
                </a:solidFill>
              </a:rPr>
              <a:t>s</a:t>
            </a:r>
            <a:r>
              <a:rPr lang="vi-VN" sz="4400" dirty="0" smtClean="0">
                <a:solidFill>
                  <a:srgbClr val="FFB600"/>
                </a:solidFill>
              </a:rPr>
              <a:t>is</a:t>
            </a:r>
            <a:endParaRPr sz="4400"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921999" y="2155085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Change the mindset of English students first </a:t>
            </a:r>
          </a:p>
          <a:p>
            <a:pPr lvl="0"/>
            <a:r>
              <a:rPr lang="en-US" dirty="0" smtClean="0"/>
              <a:t>Focus on “improvable” individuals </a:t>
            </a:r>
          </a:p>
          <a:p>
            <a:pPr lvl="0"/>
            <a:r>
              <a:rPr lang="en-US" dirty="0" smtClean="0"/>
              <a:t>Focus on</a:t>
            </a:r>
            <a:r>
              <a:rPr lang="vi-VN" dirty="0" smtClean="0"/>
              <a:t> </a:t>
            </a:r>
            <a:r>
              <a:rPr lang="en-US" dirty="0" smtClean="0"/>
              <a:t>self-study as “Students know themselves best”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9755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 smtClean="0"/>
              <a:t>Skills acquired</a:t>
            </a: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922000" y="2162369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 smtClean="0"/>
              <a:t>Task management</a:t>
            </a:r>
            <a:r>
              <a:rPr lang="vi-VN" b="1" dirty="0" smtClean="0"/>
              <a:t> skills</a:t>
            </a:r>
          </a:p>
          <a:p>
            <a:pPr marL="0" lvl="0" indent="0">
              <a:buNone/>
            </a:pPr>
            <a:r>
              <a:rPr lang="en-US" dirty="0"/>
              <a:t>We sat down during class hours to list the tasks and assign specific</a:t>
            </a:r>
            <a:br>
              <a:rPr lang="en-US" dirty="0"/>
            </a:br>
            <a:r>
              <a:rPr lang="en-US" dirty="0"/>
              <a:t>tasks for each person. </a:t>
            </a:r>
            <a:br>
              <a:rPr lang="en-US" dirty="0"/>
            </a:br>
            <a:endParaRPr dirty="0"/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2"/>
          </p:nvPr>
        </p:nvSpPr>
        <p:spPr>
          <a:xfrm>
            <a:off x="3373776" y="2162369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 smtClean="0"/>
              <a:t>Teamwork skills</a:t>
            </a:r>
            <a:endParaRPr lang="en-US" b="1" dirty="0"/>
          </a:p>
          <a:p>
            <a:pPr marL="0" lvl="0" indent="0">
              <a:buNone/>
            </a:pPr>
            <a:r>
              <a:rPr lang="en-US" dirty="0"/>
              <a:t>We meet together to bring up the problems at work so everyone</a:t>
            </a:r>
            <a:br>
              <a:rPr lang="en-US" dirty="0"/>
            </a:br>
            <a:r>
              <a:rPr lang="en-US" dirty="0"/>
              <a:t>can help find the fastest way to solve it. </a:t>
            </a:r>
            <a:br>
              <a:rPr lang="en-US" dirty="0"/>
            </a:br>
            <a:endParaRPr dirty="0"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3"/>
          </p:nvPr>
        </p:nvSpPr>
        <p:spPr>
          <a:xfrm>
            <a:off x="5825552" y="2162369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vi-VN" b="1" dirty="0"/>
              <a:t>Negotiation skills</a:t>
            </a:r>
            <a:endParaRPr b="1" dirty="0"/>
          </a:p>
          <a:p>
            <a:pPr marL="0" lvl="0" indent="0">
              <a:buNone/>
            </a:pPr>
            <a:r>
              <a:rPr lang="en-US" dirty="0"/>
              <a:t>We often make arguments to defend the ideas we make. goal to</a:t>
            </a:r>
            <a:br>
              <a:rPr lang="en-US" dirty="0"/>
            </a:br>
            <a:r>
              <a:rPr lang="en-US" dirty="0"/>
              <a:t>help people understand it the best way </a:t>
            </a:r>
            <a:br>
              <a:rPr lang="en-US" dirty="0"/>
            </a:br>
            <a:endParaRPr dirty="0"/>
          </a:p>
        </p:txBody>
      </p:sp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68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145" grpId="0" build="p"/>
      <p:bldP spid="14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1028700" y="2077119"/>
            <a:ext cx="3543300" cy="22216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vi-VN" b="1" dirty="0" smtClean="0"/>
              <a:t>Result of our works</a:t>
            </a:r>
          </a:p>
          <a:p>
            <a:pPr marL="0" lvl="0" indent="0">
              <a:buNone/>
            </a:pPr>
            <a:r>
              <a:rPr lang="en-US" sz="1400" dirty="0" smtClean="0"/>
              <a:t>Our </a:t>
            </a:r>
            <a:r>
              <a:rPr lang="en-US" sz="1400" dirty="0"/>
              <a:t>handbook has been completed and ready to be released </a:t>
            </a:r>
            <a:r>
              <a:rPr lang="en-US" sz="1400" dirty="0" smtClean="0"/>
              <a:t>to</a:t>
            </a:r>
            <a:r>
              <a:rPr lang="vi-VN" sz="1400" dirty="0" smtClean="0"/>
              <a:t> </a:t>
            </a:r>
            <a:r>
              <a:rPr lang="en-US" sz="1400" dirty="0" smtClean="0"/>
              <a:t>the </a:t>
            </a:r>
            <a:r>
              <a:rPr lang="en-US" sz="1400" dirty="0"/>
              <a:t>general public to use. </a:t>
            </a:r>
            <a:endParaRPr lang="en-US" sz="1400" dirty="0" smtClean="0"/>
          </a:p>
          <a:p>
            <a:pPr marL="0" lvl="0" indent="0">
              <a:buNone/>
            </a:pPr>
            <a:r>
              <a:rPr lang="en-US" sz="1400" dirty="0" smtClean="0"/>
              <a:t>Early </a:t>
            </a:r>
            <a:r>
              <a:rPr lang="en-US" sz="1400" dirty="0"/>
              <a:t>survey from </a:t>
            </a:r>
            <a:r>
              <a:rPr lang="en-US" sz="1400" dirty="0" smtClean="0"/>
              <a:t>indicates while</a:t>
            </a:r>
            <a:r>
              <a:rPr lang="vi-VN" sz="1400" dirty="0" smtClean="0"/>
              <a:t> </a:t>
            </a:r>
            <a:r>
              <a:rPr lang="en-US" sz="1400" dirty="0" smtClean="0"/>
              <a:t>there </a:t>
            </a:r>
            <a:r>
              <a:rPr lang="en-US" sz="1400" dirty="0"/>
              <a:t>are some rough parts here and there, the overall reception has </a:t>
            </a:r>
            <a:r>
              <a:rPr lang="en-US" sz="1400" dirty="0" smtClean="0"/>
              <a:t>been</a:t>
            </a:r>
            <a:r>
              <a:rPr lang="vi-VN" sz="1400" dirty="0" smtClean="0"/>
              <a:t> </a:t>
            </a:r>
            <a:r>
              <a:rPr lang="en-US" sz="1400" dirty="0" smtClean="0"/>
              <a:t>very </a:t>
            </a:r>
            <a:r>
              <a:rPr lang="en-US" sz="1400" dirty="0"/>
              <a:t>positive. </a:t>
            </a:r>
            <a:br>
              <a:rPr lang="en-US" sz="1400" dirty="0"/>
            </a:br>
            <a:endParaRPr sz="1400" b="1"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Finding</a:t>
            </a:r>
            <a:endParaRPr dirty="0"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2"/>
          </p:nvPr>
        </p:nvSpPr>
        <p:spPr>
          <a:xfrm>
            <a:off x="4572000" y="2077120"/>
            <a:ext cx="4032400" cy="2747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vi-VN" sz="1600" b="1" dirty="0" smtClean="0"/>
              <a:t>How we worked</a:t>
            </a:r>
          </a:p>
          <a:p>
            <a:pPr marL="285750" indent="-285750"/>
            <a:r>
              <a:rPr lang="en-US" sz="1400" dirty="0" smtClean="0"/>
              <a:t>Mien</a:t>
            </a:r>
            <a:r>
              <a:rPr lang="en-US" sz="1400" dirty="0"/>
              <a:t>: Analyze the data gathered from the survey, layout the main ideas of</a:t>
            </a:r>
            <a:br>
              <a:rPr lang="en-US" sz="1400" dirty="0"/>
            </a:br>
            <a:r>
              <a:rPr lang="en-US" sz="1400" dirty="0"/>
              <a:t>the </a:t>
            </a:r>
            <a:r>
              <a:rPr lang="en-US" sz="1400" dirty="0" smtClean="0"/>
              <a:t>handbook</a:t>
            </a:r>
            <a:endParaRPr lang="vi-VN" sz="1400" dirty="0" smtClean="0"/>
          </a:p>
          <a:p>
            <a:pPr marL="285750" indent="-285750"/>
            <a:r>
              <a:rPr lang="en-US" sz="1400" dirty="0"/>
              <a:t>Phong: Prepare and distribute the survey</a:t>
            </a:r>
            <a:br>
              <a:rPr lang="en-US" sz="1400" dirty="0"/>
            </a:br>
            <a:r>
              <a:rPr lang="en-US" sz="1400" dirty="0"/>
              <a:t>Tung </a:t>
            </a:r>
            <a:r>
              <a:rPr lang="en-US" sz="1400" dirty="0" err="1"/>
              <a:t>Anh</a:t>
            </a:r>
            <a:r>
              <a:rPr lang="en-US" sz="1400" dirty="0"/>
              <a:t>: Assist Mien in the making of the </a:t>
            </a:r>
            <a:r>
              <a:rPr lang="en-US" sz="1400" dirty="0" smtClean="0"/>
              <a:t>handbook</a:t>
            </a:r>
            <a:endParaRPr lang="vi-VN" sz="1400" dirty="0"/>
          </a:p>
          <a:p>
            <a:pPr marL="285750" indent="-285750"/>
            <a:r>
              <a:rPr lang="en-US" sz="1400" dirty="0"/>
              <a:t>Ngoc </a:t>
            </a:r>
            <a:r>
              <a:rPr lang="en-US" sz="1400" dirty="0" err="1"/>
              <a:t>Anh</a:t>
            </a:r>
            <a:r>
              <a:rPr lang="en-US" sz="1400" dirty="0"/>
              <a:t>: design the cover and visual stuffs of the </a:t>
            </a:r>
            <a:r>
              <a:rPr lang="en-US" sz="1400" dirty="0" smtClean="0"/>
              <a:t>handbook</a:t>
            </a:r>
            <a:r>
              <a:rPr lang="vi-VN" sz="1400" dirty="0" smtClean="0"/>
              <a:t> </a:t>
            </a:r>
          </a:p>
          <a:p>
            <a:pPr marL="285750" indent="-285750"/>
            <a:r>
              <a:rPr lang="en-US" sz="1400" dirty="0" err="1"/>
              <a:t>Trung</a:t>
            </a:r>
            <a:r>
              <a:rPr lang="en-US" sz="1400" dirty="0"/>
              <a:t>: Make and format report 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endParaRPr sz="1400" b="1"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47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build="p"/>
      <p:bldP spid="135" grpId="0"/>
      <p:bldP spid="13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b="1" dirty="0" smtClean="0"/>
              <a:t>Recom</a:t>
            </a:r>
            <a:r>
              <a:rPr lang="en-US" b="1" dirty="0" smtClean="0"/>
              <a:t>e</a:t>
            </a:r>
            <a:r>
              <a:rPr lang="vi-VN" b="1" dirty="0" smtClean="0"/>
              <a:t>ndation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922000" y="2803500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Open a product promotion </a:t>
            </a:r>
            <a:r>
              <a:rPr lang="en-US" dirty="0" smtClean="0"/>
              <a:t>day</a:t>
            </a:r>
            <a:endParaRPr dirty="0"/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2"/>
          </p:nvPr>
        </p:nvSpPr>
        <p:spPr>
          <a:xfrm>
            <a:off x="3373776" y="2803500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/>
              <a:t>Hand out </a:t>
            </a:r>
            <a:r>
              <a:rPr lang="en-US" dirty="0"/>
              <a:t>this handbook </a:t>
            </a:r>
            <a:r>
              <a:rPr lang="en-US" dirty="0" smtClean="0"/>
              <a:t>to </a:t>
            </a:r>
            <a:r>
              <a:rPr lang="en-US" dirty="0"/>
              <a:t>FPT University’s student </a:t>
            </a:r>
            <a:r>
              <a:rPr lang="en-US" dirty="0" smtClean="0"/>
              <a:t>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61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144" grpId="0" build="p"/>
      <p:bldP spid="14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 idx="4294967295"/>
          </p:nvPr>
        </p:nvSpPr>
        <p:spPr>
          <a:xfrm>
            <a:off x="657225" y="30804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 b="0" dirty="0" smtClean="0">
                <a:solidFill>
                  <a:srgbClr val="FFFFFF"/>
                </a:solidFill>
              </a:rPr>
              <a:t>Thank you for listening to our presentation 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65" name="Google Shape;165;p2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166" name="Google Shape;166;p22"/>
          <p:cNvGrpSpPr/>
          <p:nvPr/>
        </p:nvGrpSpPr>
        <p:grpSpPr>
          <a:xfrm>
            <a:off x="8055170" y="359331"/>
            <a:ext cx="796189" cy="662797"/>
            <a:chOff x="1244325" y="314425"/>
            <a:chExt cx="444525" cy="370050"/>
          </a:xfrm>
        </p:grpSpPr>
        <p:sp>
          <p:nvSpPr>
            <p:cNvPr id="167" name="Google Shape;167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849613" y="544754"/>
            <a:ext cx="3871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 dirty="0" smtClean="0"/>
              <a:t>Our </a:t>
            </a:r>
            <a:r>
              <a:rPr lang="en-US" sz="3600" dirty="0" smtClean="0">
                <a:solidFill>
                  <a:srgbClr val="FFB600"/>
                </a:solidFill>
              </a:rPr>
              <a:t>Team</a:t>
            </a:r>
            <a:endParaRPr sz="3600" dirty="0"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158" name="Google Shape;158;p21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961249" y="3165396"/>
            <a:ext cx="1611512" cy="15082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011" y="1559849"/>
            <a:ext cx="1405576" cy="14494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7820" y="1559043"/>
            <a:ext cx="1639185" cy="14494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0131" y="1559950"/>
            <a:ext cx="1584754" cy="14486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2174" y="3166334"/>
            <a:ext cx="1668625" cy="150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6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  <p:bldP spid="15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685800" y="274736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Table of content</a:t>
            </a:r>
            <a:endParaRPr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What we will talk in this presentation</a:t>
            </a:r>
            <a:endParaRPr dirty="0"/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4350" lvl="0" indent="-514350" algn="ctr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vi-VN" dirty="0" smtClean="0"/>
              <a:t>Introduction</a:t>
            </a:r>
          </a:p>
          <a:p>
            <a:pPr marL="514350" lvl="0" indent="-514350" algn="ctr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vi-VN" dirty="0" smtClean="0"/>
              <a:t>Procedures</a:t>
            </a:r>
          </a:p>
          <a:p>
            <a:pPr marL="514350" lvl="0" indent="-514350" algn="ctr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vi-VN" dirty="0" smtClean="0"/>
              <a:t>Finding</a:t>
            </a:r>
          </a:p>
          <a:p>
            <a:pPr marL="514350" lvl="0" indent="-514350" algn="ctr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vi-VN" dirty="0" smtClean="0"/>
              <a:t>Analysis</a:t>
            </a:r>
          </a:p>
          <a:p>
            <a:pPr marL="514350" lvl="0" indent="-514350" algn="ctr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vi-VN" dirty="0" smtClean="0"/>
              <a:t>Community</a:t>
            </a:r>
          </a:p>
          <a:p>
            <a:pPr marL="514350" lvl="0" indent="-514350" algn="ctr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vi-VN" dirty="0" smtClean="0"/>
              <a:t>Conclusion</a:t>
            </a:r>
          </a:p>
          <a:p>
            <a:pPr marL="514350" lvl="0" indent="-514350" algn="ctr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vi-VN" dirty="0" smtClean="0"/>
              <a:t>Recommendation</a:t>
            </a:r>
            <a:endParaRPr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482885" y="891775"/>
            <a:ext cx="4613097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/>
              <a:t>We would like to express our deepest gratitude to our SSC102 instructor, miss </a:t>
            </a:r>
            <a:r>
              <a:rPr lang="vi-VN" sz="3600" dirty="0">
                <a:solidFill>
                  <a:srgbClr val="FFB600"/>
                </a:solidFill>
              </a:rPr>
              <a:t>Dang Thi Ngoc Huyen</a:t>
            </a:r>
            <a:endParaRPr sz="3600" dirty="0">
              <a:solidFill>
                <a:srgbClr val="FFFF00"/>
              </a:solidFill>
            </a:endParaRPr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158" name="Google Shape;158;p21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Trong hình ảnh có thể có: 1 người, đang cười, cận cản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200" y="1075629"/>
            <a:ext cx="3582080" cy="357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5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rgbClr val="FFB600"/>
                </a:solidFill>
              </a:rPr>
              <a:t>Summary</a:t>
            </a:r>
            <a:endParaRPr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Our project is Handbook for learning English. The purpose of our project is to help </a:t>
            </a:r>
            <a:r>
              <a:rPr lang="en-US" dirty="0" smtClean="0"/>
              <a:t>FPTU</a:t>
            </a:r>
            <a:r>
              <a:rPr lang="vi-VN" dirty="0" smtClean="0"/>
              <a:t> </a:t>
            </a:r>
            <a:r>
              <a:rPr lang="en-US" dirty="0" smtClean="0"/>
              <a:t>students </a:t>
            </a:r>
            <a:r>
              <a:rPr lang="en-US" dirty="0"/>
              <a:t>improve their English skills by providing tips, methods and </a:t>
            </a:r>
            <a:r>
              <a:rPr lang="en-US" dirty="0" smtClean="0"/>
              <a:t>fundamental</a:t>
            </a:r>
            <a:r>
              <a:rPr lang="vi-VN" dirty="0" smtClean="0"/>
              <a:t> </a:t>
            </a:r>
            <a:r>
              <a:rPr lang="en-US" dirty="0"/>
              <a:t>knowledge in our Handbook. </a:t>
            </a:r>
          </a:p>
          <a:p>
            <a:pPr lvl="0"/>
            <a:r>
              <a:rPr lang="en-US" dirty="0" smtClean="0"/>
              <a:t>We </a:t>
            </a:r>
            <a:r>
              <a:rPr lang="en-US" dirty="0"/>
              <a:t>have interviewed students, made plan, done </a:t>
            </a:r>
            <a:r>
              <a:rPr lang="en-US" dirty="0" smtClean="0"/>
              <a:t>research</a:t>
            </a:r>
            <a:r>
              <a:rPr lang="vi-VN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prepared the content carefully, so </a:t>
            </a:r>
            <a:r>
              <a:rPr lang="en-US" dirty="0" smtClean="0"/>
              <a:t>we </a:t>
            </a:r>
            <a:r>
              <a:rPr lang="en-US" dirty="0"/>
              <a:t>hope the handbook will bring the </a:t>
            </a:r>
            <a:r>
              <a:rPr lang="en-US" dirty="0" smtClean="0"/>
              <a:t>most</a:t>
            </a:r>
            <a:r>
              <a:rPr lang="vi-VN" dirty="0" smtClean="0"/>
              <a:t> </a:t>
            </a:r>
            <a:r>
              <a:rPr lang="en-US" dirty="0" smtClean="0"/>
              <a:t>benefit </a:t>
            </a:r>
            <a:r>
              <a:rPr lang="en-US" dirty="0"/>
              <a:t>to FPTU students</a:t>
            </a:r>
            <a:endParaRPr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ctrTitle" idx="4294967295"/>
          </p:nvPr>
        </p:nvSpPr>
        <p:spPr>
          <a:xfrm>
            <a:off x="410966" y="2269150"/>
            <a:ext cx="525243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600" dirty="0" smtClean="0">
                <a:solidFill>
                  <a:srgbClr val="FFB600"/>
                </a:solidFill>
              </a:rPr>
              <a:t>Introduction</a:t>
            </a:r>
            <a:endParaRPr sz="6600" dirty="0">
              <a:solidFill>
                <a:srgbClr val="FFB600"/>
              </a:solidFill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7334564" y="2384367"/>
            <a:ext cx="299775" cy="286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18"/>
          <p:cNvGrpSpPr/>
          <p:nvPr/>
        </p:nvGrpSpPr>
        <p:grpSpPr>
          <a:xfrm>
            <a:off x="6962708" y="777025"/>
            <a:ext cx="1284369" cy="1284693"/>
            <a:chOff x="6654650" y="3665275"/>
            <a:chExt cx="409100" cy="409125"/>
          </a:xfrm>
        </p:grpSpPr>
        <p:sp>
          <p:nvSpPr>
            <p:cNvPr id="118" name="Google Shape;118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18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121" name="Google Shape;121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8"/>
          <p:cNvSpPr/>
          <p:nvPr/>
        </p:nvSpPr>
        <p:spPr>
          <a:xfrm rot="2466717">
            <a:off x="5819909" y="1025895"/>
            <a:ext cx="416526" cy="3977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 rot="-1609245">
            <a:off x="6429073" y="1276138"/>
            <a:ext cx="299725" cy="2862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 rot="2926063">
            <a:off x="8246537" y="1502870"/>
            <a:ext cx="224479" cy="2143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21999" y="891775"/>
            <a:ext cx="7112391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 smtClean="0">
                <a:solidFill>
                  <a:srgbClr val="FFB600"/>
                </a:solidFill>
              </a:rPr>
              <a:t>Why we choose this topic</a:t>
            </a:r>
            <a:endParaRPr sz="4400"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Handbook offers great benefits.</a:t>
            </a:r>
            <a:endParaRPr lang="en-US" dirty="0"/>
          </a:p>
          <a:p>
            <a:pPr lvl="0"/>
            <a:r>
              <a:rPr lang="en-US" dirty="0" smtClean="0"/>
              <a:t>Many </a:t>
            </a:r>
            <a:r>
              <a:rPr lang="en-US" dirty="0"/>
              <a:t>students </a:t>
            </a:r>
            <a:r>
              <a:rPr lang="en-US" dirty="0" smtClean="0"/>
              <a:t>are struggling with English. We have been there.</a:t>
            </a:r>
            <a:endParaRPr lang="vi-VN" dirty="0" smtClean="0"/>
          </a:p>
          <a:p>
            <a:pPr lvl="0"/>
            <a:r>
              <a:rPr lang="en-US" dirty="0" smtClean="0"/>
              <a:t>We believe </a:t>
            </a:r>
            <a:r>
              <a:rPr lang="en-US" dirty="0"/>
              <a:t>that with the right method </a:t>
            </a:r>
            <a:r>
              <a:rPr lang="en-US" dirty="0" smtClean="0"/>
              <a:t>and</a:t>
            </a:r>
            <a:r>
              <a:rPr lang="vi-VN" dirty="0" smtClean="0"/>
              <a:t> </a:t>
            </a:r>
            <a:r>
              <a:rPr lang="en-US" dirty="0" smtClean="0"/>
              <a:t>perseverance</a:t>
            </a:r>
            <a:r>
              <a:rPr lang="en-US" dirty="0"/>
              <a:t>, anyone can become good at English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0604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683</Words>
  <Application>Microsoft Office PowerPoint</Application>
  <PresentationFormat>On-screen Show (16:9)</PresentationFormat>
  <Paragraphs>127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Raleway Light</vt:lpstr>
      <vt:lpstr>Raleway ExtraBold</vt:lpstr>
      <vt:lpstr>Raleway</vt:lpstr>
      <vt:lpstr>Olivia template</vt:lpstr>
      <vt:lpstr>Handbook for learning English</vt:lpstr>
      <vt:lpstr>Hello! </vt:lpstr>
      <vt:lpstr>Our Team</vt:lpstr>
      <vt:lpstr>Table of content</vt:lpstr>
      <vt:lpstr>PowerPoint Presentation</vt:lpstr>
      <vt:lpstr>We would like to express our deepest gratitude to our SSC102 instructor, miss Dang Thi Ngoc Huyen</vt:lpstr>
      <vt:lpstr>Summary</vt:lpstr>
      <vt:lpstr>Introduction</vt:lpstr>
      <vt:lpstr>Why we choose this topic</vt:lpstr>
      <vt:lpstr>Why we choose this topic</vt:lpstr>
      <vt:lpstr>Available handbooks on the market</vt:lpstr>
      <vt:lpstr>Available handbooks on the market</vt:lpstr>
      <vt:lpstr>Benefits </vt:lpstr>
      <vt:lpstr>Our process</vt:lpstr>
      <vt:lpstr>Our process</vt:lpstr>
      <vt:lpstr>Finding</vt:lpstr>
      <vt:lpstr>PowerPoint Presentation</vt:lpstr>
      <vt:lpstr>Analysis</vt:lpstr>
      <vt:lpstr>Analysis</vt:lpstr>
      <vt:lpstr>Analysis</vt:lpstr>
      <vt:lpstr>Skills acquired</vt:lpstr>
      <vt:lpstr>Finding</vt:lpstr>
      <vt:lpstr>Recomendation  </vt:lpstr>
      <vt:lpstr>Thank you for listening to our presentation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Handbook for learning English</dc:title>
  <cp:lastModifiedBy>Emily Nguyễn</cp:lastModifiedBy>
  <cp:revision>20</cp:revision>
  <dcterms:modified xsi:type="dcterms:W3CDTF">2019-11-15T00:42:37Z</dcterms:modified>
</cp:coreProperties>
</file>