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302" r:id="rId2"/>
    <p:sldId id="257" r:id="rId3"/>
    <p:sldId id="258" r:id="rId4"/>
    <p:sldId id="259" r:id="rId5"/>
    <p:sldId id="317" r:id="rId6"/>
    <p:sldId id="318" r:id="rId7"/>
    <p:sldId id="379" r:id="rId8"/>
    <p:sldId id="360" r:id="rId9"/>
    <p:sldId id="323" r:id="rId10"/>
    <p:sldId id="319" r:id="rId11"/>
    <p:sldId id="325" r:id="rId12"/>
    <p:sldId id="326" r:id="rId13"/>
    <p:sldId id="330" r:id="rId14"/>
    <p:sldId id="337" r:id="rId15"/>
    <p:sldId id="336" r:id="rId16"/>
    <p:sldId id="328" r:id="rId17"/>
    <p:sldId id="335" r:id="rId18"/>
    <p:sldId id="329" r:id="rId19"/>
    <p:sldId id="339" r:id="rId20"/>
    <p:sldId id="340" r:id="rId21"/>
    <p:sldId id="343" r:id="rId22"/>
    <p:sldId id="341" r:id="rId23"/>
    <p:sldId id="342" r:id="rId24"/>
    <p:sldId id="344" r:id="rId25"/>
    <p:sldId id="380" r:id="rId26"/>
    <p:sldId id="381" r:id="rId27"/>
    <p:sldId id="382" r:id="rId28"/>
    <p:sldId id="383" r:id="rId29"/>
    <p:sldId id="384" r:id="rId30"/>
    <p:sldId id="386" r:id="rId31"/>
    <p:sldId id="385" r:id="rId32"/>
    <p:sldId id="387" r:id="rId33"/>
    <p:sldId id="356" r:id="rId34"/>
    <p:sldId id="304" r:id="rId35"/>
    <p:sldId id="305" r:id="rId36"/>
    <p:sldId id="38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cDepDai" initials="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00" autoAdjust="0"/>
    <p:restoredTop sz="90214" autoAdjust="0"/>
  </p:normalViewPr>
  <p:slideViewPr>
    <p:cSldViewPr snapToGrid="0">
      <p:cViewPr>
        <p:scale>
          <a:sx n="50" d="100"/>
          <a:sy n="50" d="100"/>
        </p:scale>
        <p:origin x="-1722" y="-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BD7E8-635C-449F-8314-C0E2A52702ED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9A67-A1F4-458B-A0B4-98B43D2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1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97909-60B9-45F6-B650-35DD0D43ECF8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A3D7C-5D8B-4080-82BC-91E085174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81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03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55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2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90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42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7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58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96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104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34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263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60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196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10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24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6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091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279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A3D7C-5D8B-4080-82BC-91E08517445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4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7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9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0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9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smtClean="0">
                <a:solidFill>
                  <a:prstClr val="black">
                    <a:tint val="75000"/>
                  </a:prstClr>
                </a:solidFill>
              </a:rPr>
              <a:t>12/27/2013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9" y="0"/>
            <a:ext cx="1496846" cy="11603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61672" y="1613763"/>
            <a:ext cx="72170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  <a:latin typeface="Showcard Gothic" panose="04020904020102020604" pitchFamily="82" charset="0"/>
              </a:rPr>
              <a:t>Sales management module</a:t>
            </a:r>
            <a:endParaRPr lang="en-US" sz="4000" b="1" cap="none" spc="0" dirty="0">
              <a:ln/>
              <a:solidFill>
                <a:schemeClr val="accent4"/>
              </a:solidFill>
              <a:effectLst/>
              <a:latin typeface="Showcard Gothic" panose="04020904020102020604" pitchFamily="82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36892"/>
              </p:ext>
            </p:extLst>
          </p:nvPr>
        </p:nvGraphicFramePr>
        <p:xfrm>
          <a:off x="724554" y="2656520"/>
          <a:ext cx="7857040" cy="332158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2427437"/>
                <a:gridCol w="2353236"/>
                <a:gridCol w="1183341"/>
                <a:gridCol w="1893026"/>
              </a:tblGrid>
              <a:tr h="196787">
                <a:tc gridSpan="4">
                  <a:txBody>
                    <a:bodyPr/>
                    <a:lstStyle/>
                    <a:p>
                      <a:pPr marR="5715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Team</a:t>
                      </a:r>
                      <a:r>
                        <a:rPr lang="en-US" sz="2400" baseline="0" dirty="0" smtClean="0">
                          <a:effectLst/>
                        </a:rPr>
                        <a:t> Gay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6787"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Supervisor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 gridSpan="3"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>
                          <a:effectLst/>
                        </a:rPr>
                        <a:t>Mr. Phạm Ngọc Hà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870">
                <a:tc rowSpan="5">
                  <a:txBody>
                    <a:bodyPr/>
                    <a:lstStyle/>
                    <a:p>
                      <a:pPr marR="5715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Group </a:t>
                      </a:r>
                      <a:r>
                        <a:rPr lang="en-US" sz="1700" dirty="0">
                          <a:effectLst/>
                        </a:rPr>
                        <a:t>members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Phạm</a:t>
                      </a:r>
                      <a:r>
                        <a:rPr lang="en-US" sz="17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Tùng</a:t>
                      </a:r>
                      <a:r>
                        <a:rPr lang="en-US" sz="17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Anh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SE06176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</a:tr>
              <a:tr h="425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err="1" smtClean="0">
                          <a:effectLst/>
                        </a:rPr>
                        <a:t>Nguyễn</a:t>
                      </a:r>
                      <a:r>
                        <a:rPr lang="en-US" sz="1700" baseline="0" dirty="0" smtClean="0">
                          <a:effectLst/>
                        </a:rPr>
                        <a:t> Gia </a:t>
                      </a:r>
                      <a:r>
                        <a:rPr lang="en-US" sz="1700" baseline="0" dirty="0" err="1" smtClean="0">
                          <a:effectLst/>
                        </a:rPr>
                        <a:t>Huy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SE05752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</a:tr>
              <a:tr h="435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err="1" smtClean="0">
                          <a:effectLst/>
                        </a:rPr>
                        <a:t>Hoàng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Lê</a:t>
                      </a:r>
                      <a:r>
                        <a:rPr lang="en-US" sz="1700" baseline="0" dirty="0" smtClean="0">
                          <a:effectLst/>
                        </a:rPr>
                        <a:t> Thanh </a:t>
                      </a:r>
                      <a:r>
                        <a:rPr lang="en-US" sz="1700" baseline="0" dirty="0" err="1" smtClean="0">
                          <a:effectLst/>
                        </a:rPr>
                        <a:t>Sơn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SE05415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</a:tr>
              <a:tr h="376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err="1" smtClean="0">
                          <a:effectLst/>
                        </a:rPr>
                        <a:t>Vũ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Hải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Phong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SE05255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</a:tr>
              <a:tr h="4016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err="1" smtClean="0">
                          <a:effectLst/>
                        </a:rPr>
                        <a:t>Nguyễn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Thị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Hồng</a:t>
                      </a:r>
                      <a:r>
                        <a:rPr lang="en-US" sz="1700" baseline="0" dirty="0" smtClean="0">
                          <a:effectLst/>
                        </a:rPr>
                        <a:t> </a:t>
                      </a:r>
                      <a:r>
                        <a:rPr lang="en-US" sz="1700" baseline="0" dirty="0" err="1" smtClean="0">
                          <a:effectLst/>
                        </a:rPr>
                        <a:t>Miên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SE05583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</a:tr>
              <a:tr h="550107">
                <a:tc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Project </a:t>
                      </a:r>
                      <a:r>
                        <a:rPr lang="en-US" sz="1700" dirty="0">
                          <a:effectLst/>
                        </a:rPr>
                        <a:t>Code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 gridSpan="3">
                  <a:txBody>
                    <a:bodyPr/>
                    <a:lstStyle/>
                    <a:p>
                      <a:pPr marR="571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7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96548" marR="965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73133" y="110541"/>
            <a:ext cx="439158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PRN292 </a:t>
            </a:r>
          </a:p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Final Project Report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2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552" y="1672114"/>
            <a:ext cx="7605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Time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: </a:t>
            </a:r>
            <a:r>
              <a:rPr lang="en-US" sz="2400" dirty="0" err="1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bootcamp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 </a:t>
            </a: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 consecutive evenings and OT at night individually</a:t>
            </a:r>
          </a:p>
          <a:p>
            <a:pPr marL="342900" indent="-342900">
              <a:buFontTx/>
              <a:buChar char="-"/>
            </a:pP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endParaRPr lang="en-US" sz="2400" dirty="0" smtClean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endParaRPr lang="en-US" sz="2400" dirty="0" smtClean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endParaRPr lang="en-US" sz="2400" dirty="0" smtClean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Location</a:t>
            </a: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: school,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home</a:t>
            </a:r>
            <a:endParaRPr lang="en-US" sz="32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16978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2.6.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Communication</a:t>
            </a:r>
            <a:endParaRPr lang="en-US" sz="32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234" y="2464954"/>
            <a:ext cx="1808586" cy="10919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C:\Users\lenovo\Desktop\f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174" y="4819648"/>
            <a:ext cx="1671989" cy="167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0615" y="1397978"/>
            <a:ext cx="6077545" cy="427809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200000"/>
              </a:lnSpc>
            </a:pPr>
            <a:r>
              <a:rPr lang="en-US" altLang="ja-JP" sz="36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3.1. U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ser requirement</a:t>
            </a:r>
          </a:p>
          <a:p>
            <a:pPr>
              <a:lnSpc>
                <a:spcPct val="200000"/>
              </a:lnSpc>
            </a:pPr>
            <a:r>
              <a:rPr lang="en-US" sz="36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3.2.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System Requirement</a:t>
            </a:r>
            <a:endParaRPr lang="en-US" sz="36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36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3.3.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Non-Functional Requirement</a:t>
            </a:r>
            <a:endParaRPr lang="en-US" sz="28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9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305347"/>
            <a:ext cx="754322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User requirement.</a:t>
            </a:r>
            <a:endParaRPr lang="en-US" sz="28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2060508"/>
            <a:ext cx="7268406" cy="806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There </a:t>
            </a:r>
            <a:r>
              <a:rPr lang="en-US" dirty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are 2 </a:t>
            </a:r>
            <a:r>
              <a:rPr lang="en-US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actors:</a:t>
            </a:r>
            <a:endParaRPr lang="en-US" sz="1800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732" y="2704055"/>
            <a:ext cx="2931369" cy="29313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2549" y="5735129"/>
            <a:ext cx="217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Shopper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2745" y="5735130"/>
            <a:ext cx="286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Administrator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C:\Users\lenovo\Desktop\shopp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767" y="2883864"/>
            <a:ext cx="2476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8121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User requirement.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7872" y="1691391"/>
            <a:ext cx="7633688" cy="472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FF0000"/>
                </a:solidFill>
                <a:latin typeface="Patrick Hand" panose="00000500000000000000" pitchFamily="2" charset="0"/>
              </a:rPr>
              <a:t>Shopper</a:t>
            </a:r>
            <a:endParaRPr lang="en-US" sz="2000" dirty="0" smtClean="0">
              <a:ln/>
              <a:solidFill>
                <a:srgbClr val="FF000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n/>
              <a:solidFill>
                <a:srgbClr val="FF0000"/>
              </a:solidFill>
              <a:latin typeface="Patrick Hand" panose="00000500000000000000" pitchFamily="2" charset="0"/>
            </a:endParaRPr>
          </a:p>
          <a:p>
            <a:pPr marL="342900" marR="74295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ymbol"/>
              <a:buChar char="-"/>
            </a:pPr>
            <a:r>
              <a:rPr lang="vi-VN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Be </a:t>
            </a:r>
            <a:r>
              <a:rPr lang="vi-V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able to view all products and related </a:t>
            </a:r>
            <a:r>
              <a:rPr lang="vi-VN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information</a:t>
            </a:r>
            <a:r>
              <a:rPr lang="en-US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 </a:t>
            </a:r>
            <a:r>
              <a:rPr lang="vi-VN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and </a:t>
            </a:r>
            <a:r>
              <a:rPr lang="vi-V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add to cart easily </a:t>
            </a:r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</a:endParaRPr>
          </a:p>
          <a:p>
            <a:pPr marL="342900" marR="74295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ymbol"/>
              <a:buChar char="-"/>
            </a:pPr>
            <a:r>
              <a:rPr lang="vi-V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Be able to choose to pay online or offline (after the product is delivered to them) </a:t>
            </a:r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</a:endParaRPr>
          </a:p>
          <a:p>
            <a:pPr marL="342900" marR="74295" lvl="0" indent="-34290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ymbol"/>
              <a:buChar char="-"/>
            </a:pPr>
            <a:r>
              <a:rPr lang="en-US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Login and log out</a:t>
            </a:r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</a:endParaRPr>
          </a:p>
          <a:p>
            <a:pPr marL="342900" marR="74295" lvl="0" indent="-342900" fontAlgn="base">
              <a:lnSpc>
                <a:spcPct val="150000"/>
              </a:lnSpc>
              <a:spcBef>
                <a:spcPts val="0"/>
              </a:spcBef>
              <a:spcAft>
                <a:spcPts val="2345"/>
              </a:spcAft>
              <a:buClr>
                <a:srgbClr val="000000"/>
              </a:buClr>
              <a:buSzPts val="1200"/>
              <a:buFont typeface="Symbol"/>
              <a:buChar char="-"/>
            </a:pPr>
            <a:r>
              <a:rPr lang="vi-VN" sz="20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Get </a:t>
            </a:r>
            <a:r>
              <a:rPr lang="vi-VN" sz="20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</a:rPr>
              <a:t>information about their orders and shipping status </a:t>
            </a:r>
            <a:endParaRPr lang="en-US" sz="20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8121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lvl="0"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User requirement.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7432" y="2041662"/>
            <a:ext cx="6323048" cy="259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500" dirty="0" smtClean="0">
                <a:ln/>
                <a:solidFill>
                  <a:srgbClr val="C00000"/>
                </a:solidFill>
                <a:latin typeface="Patrick Hand" panose="00000500000000000000" pitchFamily="2" charset="0"/>
              </a:rPr>
              <a:t>Administrator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000" dirty="0" smtClean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sz="2000" dirty="0" smtClean="0">
                <a:ln/>
                <a:latin typeface="Times New Roman" panose="02020603050405020304" pitchFamily="18" charset="0"/>
                <a:cs typeface="Times New Roman" panose="02020603050405020304" pitchFamily="18" charset="0"/>
              </a:rPr>
              <a:t>Update payment status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8121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System requirement.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19863" y="38469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894" y="6392114"/>
            <a:ext cx="559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Use Case Diagram</a:t>
            </a:r>
            <a:endParaRPr lang="en-US" altLang="ja-JP" sz="20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319863" y="1998615"/>
            <a:ext cx="6808137" cy="41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838044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3.2.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System Requirement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4561" y="204887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ja-JP" sz="3000" dirty="0" smtClean="0">
                <a:ln/>
                <a:solidFill>
                  <a:srgbClr val="C00000"/>
                </a:solidFill>
                <a:latin typeface="Patrick Hand" panose="00000500000000000000" pitchFamily="2" charset="0"/>
              </a:rPr>
              <a:t>User Interface</a:t>
            </a:r>
            <a:endParaRPr lang="en-US" sz="3000" dirty="0">
              <a:ln/>
              <a:solidFill>
                <a:srgbClr val="C00000"/>
              </a:solidFill>
              <a:latin typeface="Patrick Hand" panose="00000500000000000000" pitchFamily="2" charset="0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sz="3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Simple and easy to use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ja-JP" sz="3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Big menu name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ja-JP" sz="3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Links and buttons are clickable</a:t>
            </a:r>
            <a:endParaRPr lang="en-US" sz="3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4561" y="2007939"/>
            <a:ext cx="85851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ja-JP" sz="2000" dirty="0" smtClean="0">
                <a:ln/>
                <a:solidFill>
                  <a:srgbClr val="C00000"/>
                </a:solidFill>
                <a:latin typeface="Patrick Hand" panose="00000500000000000000" pitchFamily="2" charset="0"/>
              </a:rPr>
              <a:t>Hardware Interfaces</a:t>
            </a:r>
            <a:endParaRPr lang="en-US" sz="2000" dirty="0">
              <a:ln/>
              <a:solidFill>
                <a:srgbClr val="C00000"/>
              </a:solidFill>
              <a:latin typeface="Patrick Hand" panose="00000500000000000000" pitchFamily="2" charset="0"/>
            </a:endParaRPr>
          </a:p>
          <a:p>
            <a:pPr marL="288925" lvl="1" defTabSz="685800">
              <a:lnSpc>
                <a:spcPct val="200000"/>
              </a:lnSpc>
              <a:spcBef>
                <a:spcPts val="750"/>
              </a:spcBef>
            </a:pPr>
            <a:r>
              <a:rPr lang="en-US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- Computer (</a:t>
            </a:r>
            <a:r>
              <a:rPr lang="en-US" sz="20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1 GB Ram, </a:t>
            </a:r>
            <a:r>
              <a:rPr lang="en-US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100 </a:t>
            </a:r>
            <a:r>
              <a:rPr lang="en-US" sz="20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GB on hard </a:t>
            </a:r>
            <a:r>
              <a:rPr lang="en-US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disk) </a:t>
            </a:r>
          </a:p>
          <a:p>
            <a:pPr marL="631825" lvl="1" indent="-342900" defTabSz="685800">
              <a:lnSpc>
                <a:spcPct val="200000"/>
              </a:lnSpc>
              <a:spcBef>
                <a:spcPts val="750"/>
              </a:spcBef>
              <a:buFontTx/>
              <a:buChar char="-"/>
            </a:pPr>
            <a:r>
              <a:rPr lang="en-US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Processor: Intel core i5</a:t>
            </a:r>
          </a:p>
          <a:p>
            <a:pPr marL="631825" lvl="1" indent="-342900" defTabSz="685800">
              <a:lnSpc>
                <a:spcPct val="200000"/>
              </a:lnSpc>
              <a:spcBef>
                <a:spcPts val="750"/>
              </a:spcBef>
              <a:buFontTx/>
              <a:buChar char="-"/>
            </a:pPr>
            <a:r>
              <a:rPr lang="en-US" sz="20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Internet </a:t>
            </a:r>
            <a:r>
              <a:rPr lang="en-US" sz="20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connection.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13" y="5001579"/>
            <a:ext cx="2360648" cy="1599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78" y="4650070"/>
            <a:ext cx="2302724" cy="23027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872" y="1031027"/>
            <a:ext cx="8380448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3.2.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System Requirement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C:\Users\lenovo\Desktop\int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963" y="5001578"/>
            <a:ext cx="1458411" cy="14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2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766309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3.3.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Non-Functional Requirement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1418" y="1826454"/>
            <a:ext cx="4572000" cy="33547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685800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Usability</a:t>
            </a:r>
            <a:endParaRPr lang="en-US" altLang="ja-JP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 marL="285750" indent="-285750" defTabSz="685800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Reliability</a:t>
            </a:r>
            <a:endParaRPr lang="en-US" altLang="ja-JP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 marL="285750" indent="-285750" defTabSz="685800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Performance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 marL="285750" indent="-285750" defTabSz="685800">
              <a:lnSpc>
                <a:spcPct val="200000"/>
              </a:lnSpc>
              <a:spcBef>
                <a:spcPts val="750"/>
              </a:spcBef>
              <a:buFont typeface="Wingdings" panose="05000000000000000000" pitchFamily="2" charset="2"/>
              <a:buChar char="ü"/>
            </a:pP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Security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3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Requirement Specification.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9134" y="1325350"/>
            <a:ext cx="7220545" cy="45243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4.1</a:t>
            </a:r>
            <a:r>
              <a:rPr lang="en-US" altLang="ja-JP" sz="32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Overall Architecture Design 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4.2.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3-Tiers Model</a:t>
            </a:r>
            <a:endParaRPr lang="en-US" sz="32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4.3.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Database Design</a:t>
            </a:r>
            <a:endParaRPr lang="en-US" sz="3200" dirty="0" smtClean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4.4.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Screen flow (Dialog map)</a:t>
            </a:r>
            <a:endParaRPr lang="en-US" sz="28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4.5.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Class Diagram</a:t>
            </a:r>
          </a:p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4.6. Sequence </a:t>
            </a: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Diagram</a:t>
            </a:r>
            <a:endParaRPr lang="en-US" sz="28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0" b="10989"/>
          <a:stretch/>
        </p:blipFill>
        <p:spPr>
          <a:xfrm>
            <a:off x="2718456" y="1023408"/>
            <a:ext cx="2444927" cy="2433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5314456" y="1886069"/>
            <a:ext cx="19807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Mr.HaPN</a:t>
            </a:r>
            <a:endParaRPr lang="en-US" sz="2400" dirty="0" smtClean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is-I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(Supervisor)</a:t>
            </a:r>
            <a:endParaRPr lang="en-US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85188" y="5611718"/>
            <a:ext cx="1529268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PhongVH</a:t>
            </a:r>
            <a:endParaRPr lang="en-US" sz="2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 </a:t>
            </a:r>
            <a:r>
              <a:rPr lang="en-US" altLang="ja-JP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(</a:t>
            </a:r>
            <a:r>
              <a:rPr lang="is-I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Member)</a:t>
            </a:r>
            <a:endParaRPr lang="is-I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8246" y="5666743"/>
            <a:ext cx="152926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AnhPT</a:t>
            </a:r>
            <a:endParaRPr lang="en-US" sz="2400" b="1" dirty="0" smtClean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0" algn="ctr"/>
            <a:r>
              <a:rPr lang="en-US" altLang="ja-JP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(</a:t>
            </a:r>
            <a:r>
              <a:rPr lang="is-IS" sz="1600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Georgia"/>
                <a:cs typeface="Georgia"/>
              </a:rPr>
              <a:t>Leader)</a:t>
            </a:r>
            <a:endParaRPr lang="is-IS" sz="16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Georgia"/>
              <a:cs typeface="Georgia"/>
            </a:endParaRPr>
          </a:p>
          <a:p>
            <a:pPr algn="ctr"/>
            <a:endParaRPr lang="en-US" sz="2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2873" y="5600621"/>
            <a:ext cx="15292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MienNTH</a:t>
            </a:r>
            <a:endParaRPr lang="en-US" sz="2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(</a:t>
            </a:r>
            <a:r>
              <a:rPr lang="is-I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Member)</a:t>
            </a:r>
            <a:endParaRPr lang="is-I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503672" y="5645312"/>
            <a:ext cx="15292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SonHLT</a:t>
            </a:r>
            <a:endParaRPr lang="en-US" sz="2400" b="1" dirty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(</a:t>
            </a:r>
            <a:r>
              <a:rPr lang="is-I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Member)</a:t>
            </a:r>
            <a:endParaRPr lang="is-I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53822" y="5676821"/>
            <a:ext cx="152926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err="1" smtClean="0">
                <a:ln w="0">
                  <a:solidFill>
                    <a:srgbClr val="7030A0"/>
                  </a:solidFill>
                </a:ln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HuyNG</a:t>
            </a:r>
            <a:endParaRPr lang="en-US" sz="2400" b="1" dirty="0" smtClean="0">
              <a:ln w="0">
                <a:solidFill>
                  <a:srgbClr val="7030A0"/>
                </a:solidFill>
              </a:ln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ja-JP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(</a:t>
            </a:r>
            <a:r>
              <a:rPr lang="is-I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/>
                <a:cs typeface="Georgia"/>
              </a:rPr>
              <a:t>Member)</a:t>
            </a:r>
            <a:endParaRPr lang="is-I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/>
              <a:cs typeface="Georg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63742" y="160815"/>
            <a:ext cx="22238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Members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9" y="0"/>
            <a:ext cx="1496846" cy="11603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22" y="4141877"/>
            <a:ext cx="1503435" cy="1503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387" y="4071523"/>
            <a:ext cx="1513754" cy="15137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88" y="4141877"/>
            <a:ext cx="1483091" cy="1443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59" y="4130087"/>
            <a:ext cx="1408093" cy="1396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4" y="4141877"/>
            <a:ext cx="1369816" cy="153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766309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Overall </a:t>
            </a:r>
            <a:r>
              <a:rPr lang="en-US" sz="2400" dirty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Architecture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Design</a:t>
            </a:r>
            <a:endParaRPr lang="en-US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283374" y="1800468"/>
            <a:ext cx="6298526" cy="50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1" y="1031026"/>
            <a:ext cx="766309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4.2.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3-Tiers Model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 descr="C:\Users\lenovo\Downloads\SM Project Folder Overvi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784" y="1800468"/>
            <a:ext cx="6308770" cy="490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5525" y="2062689"/>
            <a:ext cx="1933928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4.3.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Database Design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759744"/>
            <a:ext cx="6934199" cy="602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82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5872" y="1031027"/>
            <a:ext cx="7663093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4.4.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Screen flow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enovo\Downloads\37795885_1013508202153603_8445361989907120128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14" y="1716883"/>
            <a:ext cx="7129585" cy="504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0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30" y="2972475"/>
            <a:ext cx="1610984" cy="19389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4.5.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Class Diagram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46979" y="580171"/>
            <a:ext cx="6735764" cy="627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UC1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95500" y="1160345"/>
            <a:ext cx="6877050" cy="49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2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UC2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46978" y="857250"/>
            <a:ext cx="6730322" cy="53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0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UC3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146978" y="1633535"/>
            <a:ext cx="6953250" cy="46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UC4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013628" y="1160345"/>
            <a:ext cx="6997022" cy="51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UC5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146978" y="952500"/>
            <a:ext cx="6997022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7172" y="175888"/>
            <a:ext cx="67513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Table Of Contents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7774" y="841032"/>
            <a:ext cx="637019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1.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Project management</a:t>
            </a: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3. </a:t>
            </a:r>
            <a:r>
              <a:rPr lang="en-US" altLang="ja-JP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Software Requirement Specification</a:t>
            </a: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4.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Software </a:t>
            </a: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Details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Design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6.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Lessons Learned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7.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Demo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8.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Q&amp;A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UC6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000250" y="952500"/>
            <a:ext cx="7143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UC7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46978" y="1160345"/>
            <a:ext cx="6997022" cy="522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3929" y="2972475"/>
            <a:ext cx="1813049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4.6.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Sequence Diagram</a:t>
            </a:r>
          </a:p>
          <a:p>
            <a:pPr>
              <a:lnSpc>
                <a:spcPct val="150000"/>
              </a:lnSpc>
            </a:pP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UC8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3373" y="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4.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Software Details Design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962150" y="957262"/>
            <a:ext cx="662940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3374" y="312751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5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Lessons learned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374" y="1408804"/>
            <a:ext cx="6432584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0838" defTabSz="457200">
              <a:lnSpc>
                <a:spcPct val="150000"/>
              </a:lnSpc>
              <a:spcBef>
                <a:spcPts val="750"/>
              </a:spcBef>
            </a:pPr>
            <a:r>
              <a:rPr lang="en-US" sz="3000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Software skills: Working in group, be elegant, time management</a:t>
            </a:r>
          </a:p>
          <a:p>
            <a:pPr indent="350838" defTabSz="457200">
              <a:lnSpc>
                <a:spcPct val="150000"/>
              </a:lnSpc>
              <a:spcBef>
                <a:spcPts val="750"/>
              </a:spcBef>
            </a:pPr>
            <a:r>
              <a:rPr lang="en-US" sz="3000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Coding skills: .</a:t>
            </a:r>
            <a:r>
              <a:rPr lang="en-US" sz="3000" dirty="0" err="1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aspx</a:t>
            </a:r>
            <a:r>
              <a:rPr lang="en-US" sz="3000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forms, </a:t>
            </a:r>
            <a:r>
              <a:rPr lang="en-US" sz="3000" dirty="0" err="1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C#.Net</a:t>
            </a:r>
            <a:r>
              <a:rPr lang="en-US" sz="3000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skills</a:t>
            </a:r>
          </a:p>
          <a:p>
            <a:pPr indent="350838" defTabSz="457200">
              <a:lnSpc>
                <a:spcPct val="150000"/>
              </a:lnSpc>
              <a:spcBef>
                <a:spcPts val="750"/>
              </a:spcBef>
            </a:pPr>
            <a:r>
              <a:rPr lang="en-US" sz="3000" dirty="0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Others: </a:t>
            </a:r>
            <a:r>
              <a:rPr lang="en-US" sz="3000" dirty="0" err="1" smtClean="0">
                <a:ln/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000" dirty="0" smtClean="0">
              <a:ln/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27" y="3831172"/>
            <a:ext cx="3082333" cy="267919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4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3015" y="1647439"/>
            <a:ext cx="569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UTM Showcard" panose="02040603050506020204" pitchFamily="18" charset="0"/>
              </a:rPr>
              <a:t>Sales Management Module</a:t>
            </a:r>
            <a:endParaRPr lang="en-US" sz="3200" dirty="0">
              <a:solidFill>
                <a:schemeClr val="accent2"/>
              </a:solidFill>
              <a:latin typeface="UTM Showcard" panose="02040603050506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3374" y="312751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6</a:t>
            </a:r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. </a:t>
            </a:r>
            <a:r>
              <a:rPr lang="en-US" altLang="ja-JP" sz="32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Demo</a:t>
            </a:r>
            <a:endParaRPr lang="en-US" altLang="ja-JP" sz="32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0709"/>
            <a:ext cx="9116493" cy="488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9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61" y="1674540"/>
            <a:ext cx="5427640" cy="3966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83374" y="312751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7. </a:t>
            </a:r>
            <a:r>
              <a:rPr lang="en-US" altLang="ja-JP" sz="32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(</a:t>
            </a:r>
            <a:r>
              <a:rPr lang="en-US" altLang="ja-JP" sz="32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Q&amp;A)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1975" y="3227401"/>
            <a:ext cx="6655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latin typeface="Arial Black" panose="020B0A04020102020204" pitchFamily="34" charset="0"/>
              </a:rPr>
              <a:t>Thanks for listening ^.^</a:t>
            </a:r>
            <a:endParaRPr lang="en-US" altLang="ja-JP" sz="45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9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007604" y="5432919"/>
            <a:ext cx="169817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29320" y="1218457"/>
            <a:ext cx="169817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05775" y="286034"/>
            <a:ext cx="4382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1.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Introduction</a:t>
            </a:r>
            <a:endParaRPr lang="en-US" sz="2800" dirty="0">
              <a:ln w="12700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enovo\Desktop\shopp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685" y="2625634"/>
            <a:ext cx="3640113" cy="227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>
            <a:stCxn id="1026" idx="0"/>
            <a:endCxn id="11" idx="1"/>
          </p:cNvCxnSpPr>
          <p:nvPr/>
        </p:nvCxnSpPr>
        <p:spPr>
          <a:xfrm flipV="1">
            <a:off x="4792742" y="1571825"/>
            <a:ext cx="1190046" cy="1053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82788" y="1160345"/>
            <a:ext cx="169817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13417" y="1306771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Convenient ordering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90432" y="5521234"/>
            <a:ext cx="169817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026" idx="2"/>
            <a:endCxn id="17" idx="1"/>
          </p:cNvCxnSpPr>
          <p:nvPr/>
        </p:nvCxnSpPr>
        <p:spPr>
          <a:xfrm>
            <a:off x="4792742" y="4899251"/>
            <a:ext cx="1397690" cy="103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93421" y="5532400"/>
            <a:ext cx="9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search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80363" y="5609548"/>
            <a:ext cx="9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Easy pay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11975" y="1361272"/>
            <a:ext cx="96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shipping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8" idx="3"/>
          </p:cNvCxnSpPr>
          <p:nvPr/>
        </p:nvCxnSpPr>
        <p:spPr>
          <a:xfrm flipH="1" flipV="1">
            <a:off x="2827491" y="1629937"/>
            <a:ext cx="1261184" cy="995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4" idx="3"/>
          </p:cNvCxnSpPr>
          <p:nvPr/>
        </p:nvCxnSpPr>
        <p:spPr>
          <a:xfrm flipH="1">
            <a:off x="2705775" y="4899250"/>
            <a:ext cx="1833587" cy="945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77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756" y="1366763"/>
            <a:ext cx="8016239" cy="46166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2.1.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Software </a:t>
            </a: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process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model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2.2.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Team organization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2.3.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Project plan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2.4.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Communication</a:t>
            </a:r>
            <a:endParaRPr lang="en-US" sz="28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2.5.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Tools</a:t>
            </a:r>
            <a:endParaRPr lang="en-US" sz="24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2.6.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Techniques</a:t>
            </a:r>
            <a:endParaRPr lang="en-US" sz="2800" dirty="0">
              <a:ln/>
              <a:solidFill>
                <a:srgbClr val="002060"/>
              </a:solidFill>
              <a:latin typeface="Patrick Hand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2.7.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Risks </a:t>
            </a:r>
            <a:r>
              <a:rPr lang="en-US" sz="2400" dirty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&amp; </a:t>
            </a:r>
            <a:r>
              <a:rPr 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Issue management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1" y="564860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8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16978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2.1. </a:t>
            </a:r>
            <a:r>
              <a:rPr lang="en-US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Software process model.</a:t>
            </a:r>
            <a:endParaRPr lang="en-US" sz="32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92" y="1919713"/>
            <a:ext cx="5395954" cy="36079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4976" y="5679931"/>
            <a:ext cx="4732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（</a:t>
            </a:r>
            <a:r>
              <a:rPr lang="en-US" altLang="ja-JP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Iterative</a:t>
            </a:r>
            <a:r>
              <a:rPr lang="ja-JP" alt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 </a:t>
            </a:r>
            <a:r>
              <a:rPr lang="en-US" altLang="ja-JP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Process</a:t>
            </a:r>
            <a:r>
              <a:rPr lang="ja-JP" alt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 </a:t>
            </a:r>
            <a:r>
              <a:rPr lang="en-US" altLang="ja-JP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Model</a:t>
            </a:r>
            <a:r>
              <a:rPr lang="ja-JP" altLang="en-US" sz="2400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）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pic>
        <p:nvPicPr>
          <p:cNvPr id="3074" name="Picture 2" descr="C:\Users\lenovo\Downloads\Blank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48" y="971467"/>
            <a:ext cx="8566031" cy="511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68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5871" y="1015441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2.4.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Tools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341" y="3890784"/>
            <a:ext cx="911962" cy="92913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03" y="2150509"/>
            <a:ext cx="897739" cy="850548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6" name="Picture 15" descr="C:\Users\TRANGG\Desktop\flurry_ios_visual_studio_2012_replacement_icon_by_flakshack-d5nnel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92" y="2001418"/>
            <a:ext cx="1099265" cy="1099265"/>
          </a:xfrm>
          <a:prstGeom prst="rect">
            <a:avLst/>
          </a:prstGeom>
          <a:noFill/>
          <a:effectLst>
            <a:glow rad="101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19990" y="3013936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Word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43846" y="513820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Powerpoint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546786" y="513820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Google Chrome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79251" y="3122647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Github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036408" y="3177851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Visual Studio 2017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577289" y="513227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Lucid 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C:\Users\lenovo\Desktop\github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161" y="2121960"/>
            <a:ext cx="1091905" cy="9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lenovo\Desktop\lucidch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303" y="3701491"/>
            <a:ext cx="1196588" cy="119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lenovo\Desktop\pp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770" y="3888679"/>
            <a:ext cx="1009400" cy="100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" y="0"/>
            <a:ext cx="1496846" cy="1160345"/>
          </a:xfrm>
          <a:prstGeom prst="rect">
            <a:avLst/>
          </a:prstGeom>
        </p:spPr>
      </p:pic>
      <p:pic>
        <p:nvPicPr>
          <p:cNvPr id="8" name="Picture 7" descr="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325" y="4595224"/>
            <a:ext cx="1423867" cy="142386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 descr="css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8030" y="4842687"/>
            <a:ext cx="1815896" cy="1257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 descr="C:\Users\TRANGG\Downloads\js_25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07" y="4675677"/>
            <a:ext cx="1359480" cy="1359480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30" y="2348760"/>
            <a:ext cx="2071088" cy="132929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1283374" y="124066"/>
            <a:ext cx="665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2. </a:t>
            </a:r>
            <a:r>
              <a:rPr lang="en-US" sz="2800" dirty="0" smtClean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Project </a:t>
            </a:r>
            <a:r>
              <a:rPr lang="en-US" sz="2800" dirty="0">
                <a:ln w="12700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management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1016978"/>
            <a:ext cx="8839199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ja-JP" sz="32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2.5. </a:t>
            </a:r>
            <a:r>
              <a:rPr lang="en-US" altLang="ja-JP" sz="2400" dirty="0" smtClean="0">
                <a:ln/>
                <a:solidFill>
                  <a:srgbClr val="0070C0"/>
                </a:solidFill>
                <a:latin typeface="Patrick Hand" panose="00000500000000000000" pitchFamily="2" charset="0"/>
              </a:rPr>
              <a:t>Techniques</a:t>
            </a:r>
            <a:endParaRPr lang="en-US" altLang="ja-JP" sz="2400" dirty="0">
              <a:ln/>
              <a:solidFill>
                <a:srgbClr val="0070C0"/>
              </a:solidFill>
              <a:latin typeface="Patrick Hand" panose="000005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3552" y="3743381"/>
            <a:ext cx="23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21652" y="3638719"/>
            <a:ext cx="17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Framework 4.5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61727" y="3638719"/>
            <a:ext cx="17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SQLServer</a:t>
            </a:r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 2017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130830" y="6100352"/>
            <a:ext cx="17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CSS (Interface)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37015" y="6035157"/>
            <a:ext cx="17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Javascript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43025" y="6195515"/>
            <a:ext cx="17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HTML5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3A19-BD41-4B27-9CC9-D27E3C1B5B3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C:\Users\lenovo\Desktop\sql serv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17" y="1984970"/>
            <a:ext cx="1858711" cy="150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enovo\Desktop\c#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15" y="2248502"/>
            <a:ext cx="1529809" cy="15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008686" y="3823385"/>
            <a:ext cx="17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n/>
                <a:solidFill>
                  <a:srgbClr val="002060"/>
                </a:solidFill>
                <a:latin typeface="Patrick Hand" panose="00000500000000000000" pitchFamily="2" charset="0"/>
              </a:rPr>
              <a:t>C#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2245</TotalTime>
  <Words>691</Words>
  <Application>Microsoft Office PowerPoint</Application>
  <PresentationFormat>On-screen Show (4:3)</PresentationFormat>
  <Paragraphs>240</Paragraphs>
  <Slides>36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BacDepDai</dc:creator>
  <cp:lastModifiedBy>ismail - [2010]</cp:lastModifiedBy>
  <cp:revision>267</cp:revision>
  <dcterms:created xsi:type="dcterms:W3CDTF">2013-12-15T17:53:57Z</dcterms:created>
  <dcterms:modified xsi:type="dcterms:W3CDTF">2018-07-27T03:28:56Z</dcterms:modified>
</cp:coreProperties>
</file>