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64" r:id="rId3"/>
    <p:sldId id="331" r:id="rId4"/>
    <p:sldId id="382" r:id="rId5"/>
    <p:sldId id="383" r:id="rId6"/>
    <p:sldId id="390" r:id="rId7"/>
    <p:sldId id="385" r:id="rId8"/>
    <p:sldId id="384" r:id="rId9"/>
    <p:sldId id="386" r:id="rId10"/>
    <p:sldId id="387" r:id="rId11"/>
    <p:sldId id="388" r:id="rId12"/>
    <p:sldId id="391" r:id="rId13"/>
    <p:sldId id="389" r:id="rId14"/>
    <p:sldId id="392" r:id="rId15"/>
    <p:sldId id="394" r:id="rId16"/>
    <p:sldId id="393" r:id="rId17"/>
    <p:sldId id="395" r:id="rId18"/>
    <p:sldId id="381" r:id="rId19"/>
    <p:sldId id="280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69779" autoAdjust="0"/>
  </p:normalViewPr>
  <p:slideViewPr>
    <p:cSldViewPr snapToObjects="1">
      <p:cViewPr varScale="1">
        <p:scale>
          <a:sx n="58" d="100"/>
          <a:sy n="58" d="100"/>
        </p:scale>
        <p:origin x="20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droid_version_history#cite_note-17" TargetMode="External"/><Relationship Id="rId3" Type="http://schemas.openxmlformats.org/officeDocument/2006/relationships/hyperlink" Target="https://en.wikipedia.org/wiki/Android_version_history#Android_7.0_Nougat_(API_24)" TargetMode="External"/><Relationship Id="rId7" Type="http://schemas.openxmlformats.org/officeDocument/2006/relationships/hyperlink" Target="https://en.wikipedia.org/wiki/Android_version_history#Android_9.0_Pie_(API_28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ndroid_version_history#cite_note-16" TargetMode="External"/><Relationship Id="rId5" Type="http://schemas.openxmlformats.org/officeDocument/2006/relationships/hyperlink" Target="https://en.wikipedia.org/wiki/Android_version_history#Android_8.0_Oreo_(API_26)" TargetMode="External"/><Relationship Id="rId4" Type="http://schemas.openxmlformats.org/officeDocument/2006/relationships/hyperlink" Target="https://en.wikipedia.org/wiki/Android_version_history#cite_note-15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smtClean="0">
                <a:effectLst/>
              </a:rPr>
              <a:t>1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 UI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OS basic screen provides a beautiful and intuitive user interface.</a:t>
            </a:r>
          </a:p>
          <a:p>
            <a:pPr fontAlgn="t"/>
            <a:r>
              <a:rPr lang="en-US" smtClean="0">
                <a:effectLst/>
              </a:rPr>
              <a:t>2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GSM/EDGE, IDEN, CDMA, EV-DO, UMTS, Bluetooth, Wi-Fi, LTE, NFC and WiMAX.</a:t>
            </a:r>
          </a:p>
          <a:p>
            <a:pPr fontAlgn="t"/>
            <a:r>
              <a:rPr lang="en-US" smtClean="0">
                <a:effectLst/>
              </a:rPr>
              <a:t>3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SQLite, a lightweight relational database, is used for data storage purposes.</a:t>
            </a:r>
          </a:p>
          <a:p>
            <a:pPr fontAlgn="t"/>
            <a:r>
              <a:rPr lang="en-US" smtClean="0">
                <a:effectLst/>
              </a:rPr>
              <a:t>4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support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H.263, H.264, MPEG-4 SP, AMR, AMR-WB, AAC, HE-AAC, AAC 5.1, MP3, MIDI, Ogg Vorbis, WAV, JPEG, PNG, GIF, and BMP.</a:t>
            </a:r>
          </a:p>
          <a:p>
            <a:pPr fontAlgn="t"/>
            <a:r>
              <a:rPr lang="en-US" smtClean="0">
                <a:effectLst/>
              </a:rPr>
              <a:t>5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and MMS</a:t>
            </a:r>
          </a:p>
          <a:p>
            <a:pPr fontAlgn="t"/>
            <a:r>
              <a:rPr lang="en-US" smtClean="0">
                <a:effectLst/>
              </a:rPr>
              <a:t>6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browser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open-source WebKit layout engine, coupled with Chrome's V8 JavaScript engine supporting HTML5 and CSS3.</a:t>
            </a:r>
          </a:p>
          <a:p>
            <a:pPr fontAlgn="t"/>
            <a:r>
              <a:rPr lang="en-US" smtClean="0">
                <a:effectLst/>
              </a:rPr>
              <a:t>7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Multi-touch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has native support for multi-touch which was initially made available in handsets such as the HTC Hero.</a:t>
            </a:r>
          </a:p>
          <a:p>
            <a:pPr fontAlgn="t"/>
            <a:r>
              <a:rPr lang="en-US" smtClean="0">
                <a:effectLst/>
              </a:rPr>
              <a:t>8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Multi-tasking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can jump from one task to another and same time various application can run simultaneously.</a:t>
            </a:r>
          </a:p>
          <a:p>
            <a:pPr fontAlgn="t"/>
            <a:r>
              <a:rPr lang="en-US" smtClean="0">
                <a:effectLst/>
              </a:rPr>
              <a:t>9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Resizable widgets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 are resizable, so users can expand them to show more content or shrink them to save space.</a:t>
            </a:r>
          </a:p>
          <a:p>
            <a:pPr fontAlgn="t"/>
            <a:r>
              <a:rPr lang="en-US" smtClean="0">
                <a:effectLst/>
              </a:rPr>
              <a:t>10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Multi-Language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single direction and bi-directional text.</a:t>
            </a:r>
          </a:p>
          <a:p>
            <a:pPr fontAlgn="t"/>
            <a:r>
              <a:rPr lang="en-US" smtClean="0">
                <a:effectLst/>
              </a:rPr>
              <a:t>11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GCM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Messaging (GCM) is a service that lets developers send short message data to their users on Android devices, without needing a proprietary sync solution.</a:t>
            </a:r>
          </a:p>
          <a:p>
            <a:pPr fontAlgn="t"/>
            <a:r>
              <a:rPr lang="en-US" smtClean="0">
                <a:effectLst/>
              </a:rPr>
              <a:t>12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 Direct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technology that lets apps discover and pair directly, over a high-bandwidth peer-to-peer connection.</a:t>
            </a:r>
          </a:p>
          <a:p>
            <a:pPr fontAlgn="t"/>
            <a:r>
              <a:rPr lang="en-US" smtClean="0">
                <a:effectLst/>
              </a:rPr>
              <a:t>13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Beam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popular NFC-based technology that lets users instantly share, just by touching two NFC-enabled phones together.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Nougat</a:t>
            </a:r>
            <a:r>
              <a:rPr lang="en-US" sz="1200" b="0" i="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[15]</a:t>
            </a:r>
            <a:r>
              <a:rPr lang="en-US" smtClean="0">
                <a:effectLst/>
              </a:rPr>
              <a:t>7.0 – 7.1.24.4August 22, 201624 – 25</a:t>
            </a:r>
          </a:p>
          <a:p>
            <a:r>
              <a:rPr 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Oreo</a:t>
            </a:r>
            <a:r>
              <a:rPr lang="en-US" sz="1200" b="0" i="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[16]</a:t>
            </a:r>
            <a:r>
              <a:rPr lang="en-US" smtClean="0">
                <a:effectLst/>
              </a:rPr>
              <a:t>8.0 – 8.14.10August 21, 201726 – 27</a:t>
            </a:r>
          </a:p>
          <a:p>
            <a:r>
              <a:rPr 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Pie</a:t>
            </a:r>
            <a:r>
              <a:rPr lang="en-US" sz="1200" b="0" i="0" u="none" strike="noStrike" kern="1200" baseline="30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[17]</a:t>
            </a:r>
            <a:r>
              <a:rPr lang="en-US" b="1" smtClean="0">
                <a:effectLst/>
              </a:rPr>
              <a:t>9.0</a:t>
            </a:r>
            <a:r>
              <a:rPr lang="en-US" smtClean="0">
                <a:effectLst/>
              </a:rPr>
              <a:t>4.4.107, 4.9.84, and 4.14.42August 6, 201828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5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E:\Program\Android\sdk\platform-tools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E:\Program\Android\sdk\tools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hyperlink" Target="https://developer.android.com/studio/#Requirement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ndroid.com/stud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1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Create the 1</a:t>
            </a:r>
            <a:r>
              <a:rPr lang="en-US" b="1" baseline="30000" smtClean="0"/>
              <a:t>st</a:t>
            </a:r>
            <a:r>
              <a:rPr lang="en-US" b="1" smtClean="0"/>
              <a:t> project</a:t>
            </a:r>
          </a:p>
          <a:p>
            <a:r>
              <a:rPr lang="en-US" b="1"/>
              <a:t>A Tour of the Android Studio User Interface</a:t>
            </a:r>
            <a:r>
              <a:rPr lang="en-US"/>
              <a:t> 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702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AVD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AVD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11839"/>
            <a:ext cx="2574073" cy="42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AVD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46" y="1414234"/>
            <a:ext cx="6540707" cy="47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on real device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Debug Bridge (ADB</a:t>
            </a:r>
            <a:r>
              <a:rPr lang="en-US"/>
              <a:t>)</a:t>
            </a:r>
            <a:r>
              <a:rPr lang="en-US"/>
              <a:t>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Facilitate </a:t>
            </a:r>
            <a:r>
              <a:rPr lang="en-US"/>
              <a:t>interaction between Android Studio and both AVD emulators and physical Android devices for the purposes of running and debugging applications</a:t>
            </a:r>
            <a:endParaRPr lang="en-US" smtClean="0"/>
          </a:p>
          <a:p>
            <a:r>
              <a:rPr lang="en-US" smtClean="0"/>
              <a:t>Where’s the ADB locate?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2800"/>
              <a:t>Android </a:t>
            </a:r>
            <a:r>
              <a:rPr lang="en-US" sz="2800"/>
              <a:t>SDK </a:t>
            </a:r>
            <a:r>
              <a:rPr lang="en-US" sz="2800" i="1"/>
              <a:t>platform-tools</a:t>
            </a:r>
            <a:r>
              <a:rPr lang="en-US" sz="2800"/>
              <a:t> sub-directory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marL="40005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on real device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 Developer Options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92912"/>
            <a:ext cx="6248400" cy="31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on real device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 debugging mode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8" y="2819400"/>
            <a:ext cx="821507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on real device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Plugging and Testing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02954"/>
            <a:ext cx="5105400" cy="40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Lesson 1</a:t>
            </a:r>
            <a:endParaRPr lang="en-US" dirty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Android programming overview</a:t>
            </a:r>
            <a:endParaRPr lang="en-US" dirty="0" smtClean="0"/>
          </a:p>
          <a:p>
            <a:r>
              <a:rPr lang="en-US" smtClean="0"/>
              <a:t>Installation environment</a:t>
            </a:r>
            <a:endParaRPr lang="en-US" dirty="0" smtClean="0"/>
          </a:p>
          <a:p>
            <a:r>
              <a:rPr lang="en-US"/>
              <a:t>Hello </a:t>
            </a:r>
            <a:r>
              <a:rPr lang="en-US" smtClean="0"/>
              <a:t>world</a:t>
            </a:r>
            <a:endParaRPr lang="en-US" dirty="0" smtClean="0"/>
          </a:p>
          <a:p>
            <a:r>
              <a:rPr lang="en-US"/>
              <a:t>Creating AVD</a:t>
            </a:r>
            <a:endParaRPr lang="en-US" dirty="0"/>
          </a:p>
          <a:p>
            <a:r>
              <a:rPr lang="en-US" smtClean="0"/>
              <a:t>Debug on real device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programming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is an open source and Linux-based </a:t>
            </a:r>
            <a:r>
              <a:rPr lang="en-US" b="1"/>
              <a:t>Operating </a:t>
            </a:r>
            <a:r>
              <a:rPr lang="en-US" b="1" smtClean="0"/>
              <a:t>System </a:t>
            </a:r>
            <a:r>
              <a:rPr lang="en-US"/>
              <a:t>was developed by the </a:t>
            </a:r>
            <a:r>
              <a:rPr lang="en-US" i="1"/>
              <a:t>Open </a:t>
            </a:r>
            <a:r>
              <a:rPr lang="en-US" i="1"/>
              <a:t>Handset </a:t>
            </a:r>
            <a:r>
              <a:rPr lang="en-US" i="1" smtClean="0"/>
              <a:t>Alliance</a:t>
            </a:r>
            <a:r>
              <a:rPr lang="en-US" smtClean="0"/>
              <a:t> </a:t>
            </a:r>
            <a:r>
              <a:rPr lang="en-US"/>
              <a:t>led </a:t>
            </a:r>
            <a:r>
              <a:rPr lang="en-US"/>
              <a:t>by </a:t>
            </a:r>
            <a:r>
              <a:rPr lang="en-US" smtClean="0"/>
              <a:t>Google</a:t>
            </a:r>
          </a:p>
          <a:p>
            <a:r>
              <a:rPr lang="en-US"/>
              <a:t>The first </a:t>
            </a:r>
            <a:r>
              <a:rPr lang="en-US"/>
              <a:t>beta </a:t>
            </a:r>
            <a:r>
              <a:rPr lang="en-US" smtClean="0"/>
              <a:t>version of android ADK </a:t>
            </a:r>
            <a:r>
              <a:rPr lang="en-US"/>
              <a:t>was released by Google in 2007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programming overview</a:t>
            </a:r>
          </a:p>
        </p:txBody>
      </p:sp>
      <p:pic>
        <p:nvPicPr>
          <p:cNvPr id="1026" name="Picture 2" descr="Why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4962526" cy="51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90" y="1089234"/>
            <a:ext cx="436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121214"/>
                </a:solidFill>
                <a:latin typeface="Verdana" panose="020B0604030504040204" pitchFamily="34" charset="0"/>
              </a:rPr>
              <a:t>Why Android ?</a:t>
            </a:r>
            <a:endParaRPr lang="en-US" sz="4000" b="1" i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programming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90" y="1089234"/>
            <a:ext cx="436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121214"/>
                </a:solidFill>
                <a:latin typeface="Verdana" panose="020B0604030504040204" pitchFamily="34" charset="0"/>
              </a:rPr>
              <a:t>Why Android ?</a:t>
            </a:r>
            <a:endParaRPr lang="en-US" sz="4000" b="1" i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074" name="Picture 2" descr="Image result for android vs ios market share 20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1"/>
            <a:ext cx="652378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programming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64967"/>
              </p:ext>
            </p:extLst>
          </p:nvPr>
        </p:nvGraphicFramePr>
        <p:xfrm>
          <a:off x="457200" y="2499360"/>
          <a:ext cx="9220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94">
                  <a:extLst>
                    <a:ext uri="{9D8B030D-6E8A-4147-A177-3AD203B41FA5}">
                      <a16:colId xmlns:a16="http://schemas.microsoft.com/office/drawing/2014/main" val="3623550880"/>
                    </a:ext>
                  </a:extLst>
                </a:gridCol>
                <a:gridCol w="5207706">
                  <a:extLst>
                    <a:ext uri="{9D8B030D-6E8A-4147-A177-3AD203B41FA5}">
                      <a16:colId xmlns:a16="http://schemas.microsoft.com/office/drawing/2014/main" val="93326499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UI &amp; UX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Connectivity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Storage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Messaging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Web browser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smtClean="0"/>
                        <a:t>Multi-touch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smtClean="0"/>
                        <a:t>Multi-tasking</a:t>
                      </a:r>
                      <a:endParaRPr lang="en-US" sz="4000" kern="120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smtClean="0"/>
                        <a:t>Resizable widgets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smtClean="0"/>
                        <a:t>Multi-Language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smtClean="0"/>
                        <a:t>GCM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smtClean="0"/>
                        <a:t>Wi-Fi Direct 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4000" kern="1200" smtClean="0"/>
                        <a:t>Android Beam </a:t>
                      </a:r>
                      <a:endParaRPr lang="en-US" sz="4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6557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1417638"/>
            <a:ext cx="5744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121214"/>
                </a:solidFill>
                <a:latin typeface="Verdana" panose="020B0604030504040204" pitchFamily="34" charset="0"/>
              </a:rPr>
              <a:t>Features of Android</a:t>
            </a:r>
            <a:endParaRPr lang="en-US" sz="4400" b="0" i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programming overview</a:t>
            </a:r>
          </a:p>
        </p:txBody>
      </p:sp>
      <p:pic>
        <p:nvPicPr>
          <p:cNvPr id="2052" name="Picture 4" descr="Image result for android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8686800" cy="43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961" y="1417638"/>
            <a:ext cx="8229600" cy="4953000"/>
          </a:xfrm>
        </p:spPr>
        <p:txBody>
          <a:bodyPr/>
          <a:lstStyle/>
          <a:p>
            <a:r>
              <a:rPr lang="en-US" b="1"/>
              <a:t>System requirement </a:t>
            </a:r>
            <a:r>
              <a:rPr lang="en-US" sz="2700" smtClean="0">
                <a:hlinkClick r:id="rId2"/>
              </a:rPr>
              <a:t>https://developer.android.com/studio/#Requirements</a:t>
            </a:r>
            <a:endParaRPr lang="en-US" sz="2700" smtClean="0"/>
          </a:p>
          <a:p>
            <a:r>
              <a:rPr lang="en-US" b="1"/>
              <a:t>Installing </a:t>
            </a:r>
            <a:r>
              <a:rPr lang="en-US" b="1"/>
              <a:t> JDK</a:t>
            </a:r>
            <a:r>
              <a:rPr lang="en-US" sz="2800"/>
              <a:t/>
            </a:r>
            <a:br>
              <a:rPr lang="en-US" sz="2800"/>
            </a:br>
            <a:r>
              <a:rPr lang="en-US" sz="2800" smtClean="0">
                <a:hlinkClick r:id="rId3"/>
              </a:rPr>
              <a:t>https://www.oracle.com/technetwork/java/javase/downloads/jdk8-downloads-2133151.html</a:t>
            </a:r>
            <a:endParaRPr lang="en-US" sz="2800" smtClean="0"/>
          </a:p>
          <a:p>
            <a:r>
              <a:rPr lang="en-US" b="1"/>
              <a:t>Installing Android Studio</a:t>
            </a:r>
            <a:r>
              <a:rPr lang="en-US" sz="2800"/>
              <a:t> </a:t>
            </a:r>
            <a:r>
              <a:rPr lang="en-US" sz="2800"/>
              <a:t/>
            </a:r>
            <a:br>
              <a:rPr lang="en-US" sz="2800"/>
            </a:br>
            <a:r>
              <a:rPr lang="en-US" sz="2800" smtClean="0">
                <a:hlinkClick r:id="rId4"/>
              </a:rPr>
              <a:t>https://developer.android.com/studio/</a:t>
            </a:r>
            <a:endParaRPr lang="en-US" sz="2800" smtClean="0"/>
          </a:p>
          <a:p>
            <a:r>
              <a:rPr lang="en-US" b="1"/>
              <a:t>Installing </a:t>
            </a:r>
            <a:r>
              <a:rPr lang="en-US" b="1"/>
              <a:t>Additional </a:t>
            </a:r>
            <a:r>
              <a:rPr lang="en-US" b="1"/>
              <a:t>Android SDK </a:t>
            </a:r>
            <a:r>
              <a:rPr lang="en-US" b="1"/>
              <a:t>Packages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/>
              <a:t>File | Settings | Appearance &amp; Behavior | </a:t>
            </a:r>
            <a:r>
              <a:rPr lang="en-US" sz="2800"/>
              <a:t>System </a:t>
            </a:r>
            <a:r>
              <a:rPr lang="en-US" sz="2800" smtClean="0"/>
              <a:t>	Settings </a:t>
            </a:r>
            <a:r>
              <a:rPr lang="en-US" sz="2800"/>
              <a:t>| Android SDK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700" smtClean="0"/>
          </a:p>
        </p:txBody>
      </p:sp>
    </p:spTree>
    <p:extLst>
      <p:ext uri="{BB962C8B-B14F-4D97-AF65-F5344CB8AC3E}">
        <p14:creationId xmlns:p14="http://schemas.microsoft.com/office/powerpoint/2010/main" val="8437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Setting environment variables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z="2800" smtClean="0">
                <a:latin typeface="Calibri (Headings)"/>
              </a:rPr>
              <a:t>System | Advanced </a:t>
            </a:r>
            <a:r>
              <a:rPr lang="en-US" sz="2800">
                <a:latin typeface="Calibri (Headings)"/>
              </a:rPr>
              <a:t>System </a:t>
            </a:r>
            <a:r>
              <a:rPr lang="en-US" sz="2800">
                <a:latin typeface="Calibri (Headings)"/>
              </a:rPr>
              <a:t>Settings</a:t>
            </a:r>
            <a:r>
              <a:rPr lang="en-US" sz="2800">
                <a:latin typeface="Calibri (Headings)"/>
              </a:rPr>
              <a:t> </a:t>
            </a:r>
            <a:r>
              <a:rPr lang="en-US" sz="2800" smtClean="0">
                <a:latin typeface="Calibri (Headings)"/>
              </a:rPr>
              <a:t>| 	</a:t>
            </a:r>
            <a:r>
              <a:rPr lang="en-US" smtClean="0"/>
              <a:t>Environment </a:t>
            </a:r>
            <a:r>
              <a:rPr lang="en-US"/>
              <a:t>Variables</a:t>
            </a:r>
            <a:r>
              <a:rPr lang="en-US"/>
              <a:t> </a:t>
            </a:r>
            <a:endParaRPr lang="en-US" smtClean="0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458</Words>
  <Application>Microsoft Office PowerPoint</Application>
  <PresentationFormat>On-screen Show (4:3)</PresentationFormat>
  <Paragraphs>85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 (Headings)</vt:lpstr>
      <vt:lpstr>ＭＳ Ｐゴシック</vt:lpstr>
      <vt:lpstr>Arial</vt:lpstr>
      <vt:lpstr>Calibri</vt:lpstr>
      <vt:lpstr>Times New Roman</vt:lpstr>
      <vt:lpstr>Verdana</vt:lpstr>
      <vt:lpstr>Custom Design</vt:lpstr>
      <vt:lpstr>Fsoft_theme</vt:lpstr>
      <vt:lpstr>PowerPoint Presentation</vt:lpstr>
      <vt:lpstr>Agenda</vt:lpstr>
      <vt:lpstr>Android programming overview</vt:lpstr>
      <vt:lpstr>Android programming overview</vt:lpstr>
      <vt:lpstr>Android programming overview</vt:lpstr>
      <vt:lpstr>Android programming overview</vt:lpstr>
      <vt:lpstr>Android programming overview</vt:lpstr>
      <vt:lpstr>Installation environment</vt:lpstr>
      <vt:lpstr>Installation environment</vt:lpstr>
      <vt:lpstr>Hello world</vt:lpstr>
      <vt:lpstr>Creating AVD </vt:lpstr>
      <vt:lpstr>Creating AVD </vt:lpstr>
      <vt:lpstr>Debug on real device </vt:lpstr>
      <vt:lpstr>Debug on real device </vt:lpstr>
      <vt:lpstr>Debug on real device </vt:lpstr>
      <vt:lpstr>Debug on real device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862</cp:revision>
  <dcterms:created xsi:type="dcterms:W3CDTF">2010-09-14T03:27:51Z</dcterms:created>
  <dcterms:modified xsi:type="dcterms:W3CDTF">2018-12-03T06:02:13Z</dcterms:modified>
</cp:coreProperties>
</file>