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3"/>
  </p:notesMasterIdLst>
  <p:handoutMasterIdLst>
    <p:handoutMasterId r:id="rId34"/>
  </p:handoutMasterIdLst>
  <p:sldIdLst>
    <p:sldId id="264" r:id="rId3"/>
    <p:sldId id="331" r:id="rId4"/>
    <p:sldId id="382" r:id="rId5"/>
    <p:sldId id="383" r:id="rId6"/>
    <p:sldId id="389" r:id="rId7"/>
    <p:sldId id="390" r:id="rId8"/>
    <p:sldId id="385" r:id="rId9"/>
    <p:sldId id="386" r:id="rId10"/>
    <p:sldId id="391" r:id="rId11"/>
    <p:sldId id="392" r:id="rId12"/>
    <p:sldId id="387" r:id="rId13"/>
    <p:sldId id="388"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08" r:id="rId30"/>
    <p:sldId id="381" r:id="rId31"/>
    <p:sldId id="280"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Do" initials="GD" lastIdx="2" clrIdx="0">
    <p:extLst>
      <p:ext uri="{19B8F6BF-5375-455C-9EA6-DF929625EA0E}">
        <p15:presenceInfo xmlns:p15="http://schemas.microsoft.com/office/powerpoint/2012/main" userId="2f8f2533387177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64FF"/>
    <a:srgbClr val="FDE2CB"/>
    <a:srgbClr val="FCD6B6"/>
    <a:srgbClr val="FABA86"/>
    <a:srgbClr val="F9B073"/>
    <a:srgbClr val="B0CA7C"/>
    <a:srgbClr val="F9AB6B"/>
    <a:srgbClr val="FAB882"/>
    <a:srgbClr val="F9A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321" autoAdjust="0"/>
  </p:normalViewPr>
  <p:slideViewPr>
    <p:cSldViewPr snapToObjects="1">
      <p:cViewPr varScale="1">
        <p:scale>
          <a:sx n="91" d="100"/>
          <a:sy n="91" d="100"/>
        </p:scale>
        <p:origin x="1162" y="67"/>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1" d="100"/>
          <a:sy n="61" d="100"/>
        </p:scale>
        <p:origin x="-168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EDA80-2945-4F5A-BE18-00EA5FD1BBB3}" type="datetimeFigureOut">
              <a:rPr lang="en-US" smtClean="0"/>
              <a:pPr/>
              <a:t>2/15/2019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A7A21C-CB19-4671-AED8-D20320CF7230}" type="slidenum">
              <a:rPr lang="en-US" smtClean="0"/>
              <a:pPr/>
              <a:t>‹#›</a:t>
            </a:fld>
            <a:endParaRPr lang="en-US"/>
          </a:p>
        </p:txBody>
      </p:sp>
    </p:spTree>
    <p:extLst>
      <p:ext uri="{BB962C8B-B14F-4D97-AF65-F5344CB8AC3E}">
        <p14:creationId xmlns:p14="http://schemas.microsoft.com/office/powerpoint/2010/main" val="32919836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7008-8E94-4BE3-85A4-DBB55C91822D}" type="datetimeFigureOut">
              <a:rPr lang="en-US" smtClean="0"/>
              <a:pPr/>
              <a:t>2/15/2019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6913C-23B8-4992-AD31-197833DF19AE}" type="slidenum">
              <a:rPr lang="en-US" smtClean="0"/>
              <a:pPr/>
              <a:t>‹#›</a:t>
            </a:fld>
            <a:endParaRPr lang="en-US"/>
          </a:p>
        </p:txBody>
      </p:sp>
    </p:spTree>
    <p:extLst>
      <p:ext uri="{BB962C8B-B14F-4D97-AF65-F5344CB8AC3E}">
        <p14:creationId xmlns:p14="http://schemas.microsoft.com/office/powerpoint/2010/main" val="29078925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smtClean="0">
                <a:solidFill>
                  <a:schemeClr val="tx1"/>
                </a:solidFill>
                <a:effectLst/>
                <a:latin typeface="+mn-lt"/>
                <a:ea typeface="+mn-ea"/>
                <a:cs typeface="+mn-cs"/>
              </a:rPr>
              <a:t>onStartCommand() </a:t>
            </a:r>
            <a:r>
              <a:rPr lang="en-US" sz="1200" b="0" i="0" kern="1200" smtClean="0">
                <a:solidFill>
                  <a:schemeClr val="tx1"/>
                </a:solidFill>
                <a:effectLst/>
                <a:latin typeface="+mn-lt"/>
                <a:ea typeface="+mn-ea"/>
                <a:cs typeface="+mn-cs"/>
              </a:rPr>
              <a:t>– This is the method that is called when the service is started by another</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component via a call to the </a:t>
            </a:r>
            <a:r>
              <a:rPr lang="en-US" sz="1200" b="0" i="1" kern="1200" smtClean="0">
                <a:solidFill>
                  <a:schemeClr val="tx1"/>
                </a:solidFill>
                <a:effectLst/>
                <a:latin typeface="+mn-lt"/>
                <a:ea typeface="+mn-ea"/>
                <a:cs typeface="+mn-cs"/>
              </a:rPr>
              <a:t>startService() </a:t>
            </a:r>
            <a:r>
              <a:rPr lang="en-US" sz="1200" b="0" i="0" kern="1200" smtClean="0">
                <a:solidFill>
                  <a:schemeClr val="tx1"/>
                </a:solidFill>
                <a:effectLst/>
                <a:latin typeface="+mn-lt"/>
                <a:ea typeface="+mn-ea"/>
                <a:cs typeface="+mn-cs"/>
              </a:rPr>
              <a:t>method. This method does not need to be implemented WOW! eBook</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www.wowebook.org</a:t>
            </a:r>
            <a:r>
              <a:rPr lang="en-US" smtClean="0"/>
              <a:t/>
            </a:r>
            <a:br>
              <a:rPr lang="en-US" smtClean="0"/>
            </a:br>
            <a:r>
              <a:rPr lang="en-US" sz="1200" b="0" i="0" kern="1200" smtClean="0">
                <a:solidFill>
                  <a:schemeClr val="tx1"/>
                </a:solidFill>
                <a:effectLst/>
                <a:latin typeface="+mn-lt"/>
                <a:ea typeface="+mn-ea"/>
                <a:cs typeface="+mn-cs"/>
              </a:rPr>
              <a:t>for bound services.</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onBind() </a:t>
            </a:r>
            <a:r>
              <a:rPr lang="en-US" sz="1200" b="0" i="0" kern="1200" smtClean="0">
                <a:solidFill>
                  <a:schemeClr val="tx1"/>
                </a:solidFill>
                <a:effectLst/>
                <a:latin typeface="+mn-lt"/>
                <a:ea typeface="+mn-ea"/>
                <a:cs typeface="+mn-cs"/>
              </a:rPr>
              <a:t>– Called when a component binds to the service via a call to the </a:t>
            </a:r>
            <a:r>
              <a:rPr lang="en-US" sz="1200" b="0" i="1" kern="1200" smtClean="0">
                <a:solidFill>
                  <a:schemeClr val="tx1"/>
                </a:solidFill>
                <a:effectLst/>
                <a:latin typeface="+mn-lt"/>
                <a:ea typeface="+mn-ea"/>
                <a:cs typeface="+mn-cs"/>
              </a:rPr>
              <a:t>bindService() </a:t>
            </a:r>
            <a:r>
              <a:rPr lang="en-US" sz="1200" b="0" i="0" kern="1200" smtClean="0">
                <a:solidFill>
                  <a:schemeClr val="tx1"/>
                </a:solidFill>
                <a:effectLst/>
                <a:latin typeface="+mn-lt"/>
                <a:ea typeface="+mn-ea"/>
                <a:cs typeface="+mn-cs"/>
              </a:rPr>
              <a:t>method.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When implementing a bound service, this method must return an </a:t>
            </a:r>
            <a:r>
              <a:rPr lang="en-US" sz="1200" b="0" i="1" kern="1200" smtClean="0">
                <a:solidFill>
                  <a:schemeClr val="tx1"/>
                </a:solidFill>
                <a:effectLst/>
                <a:latin typeface="+mn-lt"/>
                <a:ea typeface="+mn-ea"/>
                <a:cs typeface="+mn-cs"/>
              </a:rPr>
              <a:t>IBinder </a:t>
            </a:r>
            <a:r>
              <a:rPr lang="en-US" sz="1200" b="0" i="0" kern="1200" smtClean="0">
                <a:solidFill>
                  <a:schemeClr val="tx1"/>
                </a:solidFill>
                <a:effectLst/>
                <a:latin typeface="+mn-lt"/>
                <a:ea typeface="+mn-ea"/>
                <a:cs typeface="+mn-cs"/>
              </a:rPr>
              <a:t>object facilitating</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communication with the client. In the case of </a:t>
            </a:r>
            <a:r>
              <a:rPr lang="en-US" sz="1200" b="0" i="1" kern="1200" smtClean="0">
                <a:solidFill>
                  <a:schemeClr val="tx1"/>
                </a:solidFill>
                <a:effectLst/>
                <a:latin typeface="+mn-lt"/>
                <a:ea typeface="+mn-ea"/>
                <a:cs typeface="+mn-cs"/>
              </a:rPr>
              <a:t>started services</a:t>
            </a:r>
            <a:r>
              <a:rPr lang="en-US" sz="1200" b="0" i="0" kern="1200" smtClean="0">
                <a:solidFill>
                  <a:schemeClr val="tx1"/>
                </a:solidFill>
                <a:effectLst/>
                <a:latin typeface="+mn-lt"/>
                <a:ea typeface="+mn-ea"/>
                <a:cs typeface="+mn-cs"/>
              </a:rPr>
              <a:t>, this method must be implemented to</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return a NULL value.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onCreate() </a:t>
            </a:r>
            <a:r>
              <a:rPr lang="en-US" sz="1200" b="0" i="0" kern="1200" smtClean="0">
                <a:solidFill>
                  <a:schemeClr val="tx1"/>
                </a:solidFill>
                <a:effectLst/>
                <a:latin typeface="+mn-lt"/>
                <a:ea typeface="+mn-ea"/>
                <a:cs typeface="+mn-cs"/>
              </a:rPr>
              <a:t>– Intended as a location to perform initialization tasks, this method is called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immediately before the call to either </a:t>
            </a:r>
            <a:r>
              <a:rPr lang="en-US" sz="1200" b="0" i="1" kern="1200" smtClean="0">
                <a:solidFill>
                  <a:schemeClr val="tx1"/>
                </a:solidFill>
                <a:effectLst/>
                <a:latin typeface="+mn-lt"/>
                <a:ea typeface="+mn-ea"/>
                <a:cs typeface="+mn-cs"/>
              </a:rPr>
              <a:t>onStartCommand() </a:t>
            </a:r>
            <a:r>
              <a:rPr lang="en-US" sz="1200" b="0" i="0" kern="1200" smtClean="0">
                <a:solidFill>
                  <a:schemeClr val="tx1"/>
                </a:solidFill>
                <a:effectLst/>
                <a:latin typeface="+mn-lt"/>
                <a:ea typeface="+mn-ea"/>
                <a:cs typeface="+mn-cs"/>
              </a:rPr>
              <a:t>or the </a:t>
            </a:r>
            <a:r>
              <a:rPr lang="en-US" sz="1200" b="0" i="1" kern="1200" smtClean="0">
                <a:solidFill>
                  <a:schemeClr val="tx1"/>
                </a:solidFill>
                <a:effectLst/>
                <a:latin typeface="+mn-lt"/>
                <a:ea typeface="+mn-ea"/>
                <a:cs typeface="+mn-cs"/>
              </a:rPr>
              <a:t>first </a:t>
            </a:r>
            <a:r>
              <a:rPr lang="en-US" sz="1200" b="0" i="0" kern="1200" smtClean="0">
                <a:solidFill>
                  <a:schemeClr val="tx1"/>
                </a:solidFill>
                <a:effectLst/>
                <a:latin typeface="+mn-lt"/>
                <a:ea typeface="+mn-ea"/>
                <a:cs typeface="+mn-cs"/>
              </a:rPr>
              <a:t>call to the </a:t>
            </a:r>
            <a:r>
              <a:rPr lang="en-US" sz="1200" b="0" i="1" kern="1200" smtClean="0">
                <a:solidFill>
                  <a:schemeClr val="tx1"/>
                </a:solidFill>
                <a:effectLst/>
                <a:latin typeface="+mn-lt"/>
                <a:ea typeface="+mn-ea"/>
                <a:cs typeface="+mn-cs"/>
              </a:rPr>
              <a:t>onBind() </a:t>
            </a:r>
            <a:r>
              <a:rPr lang="en-US" sz="1200" b="0" i="0" kern="1200" smtClean="0">
                <a:solidFill>
                  <a:schemeClr val="tx1"/>
                </a:solidFill>
                <a:effectLst/>
                <a:latin typeface="+mn-lt"/>
                <a:ea typeface="+mn-ea"/>
                <a:cs typeface="+mn-cs"/>
              </a:rPr>
              <a:t>method.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onDestroy() </a:t>
            </a:r>
            <a:r>
              <a:rPr lang="en-US" sz="1200" b="0" i="0" kern="1200" smtClean="0">
                <a:solidFill>
                  <a:schemeClr val="tx1"/>
                </a:solidFill>
                <a:effectLst/>
                <a:latin typeface="+mn-lt"/>
                <a:ea typeface="+mn-ea"/>
                <a:cs typeface="+mn-cs"/>
              </a:rPr>
              <a:t>– Called when the service is being destroyed.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onHandleIntent() </a:t>
            </a:r>
            <a:r>
              <a:rPr lang="en-US" sz="1200" b="0" i="0" kern="1200" smtClean="0">
                <a:solidFill>
                  <a:schemeClr val="tx1"/>
                </a:solidFill>
                <a:effectLst/>
                <a:latin typeface="+mn-lt"/>
                <a:ea typeface="+mn-ea"/>
                <a:cs typeface="+mn-cs"/>
              </a:rPr>
              <a:t>– Applies only to IntentService subclasses. This method is called to handle the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processing for the service. It is executed in a separate thread from the main application</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7</a:t>
            </a:fld>
            <a:endParaRPr lang="en-US"/>
          </a:p>
        </p:txBody>
      </p:sp>
    </p:spTree>
    <p:extLst>
      <p:ext uri="{BB962C8B-B14F-4D97-AF65-F5344CB8AC3E}">
        <p14:creationId xmlns:p14="http://schemas.microsoft.com/office/powerpoint/2010/main" val="424004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18</a:t>
            </a:fld>
            <a:endParaRPr lang="en-US"/>
          </a:p>
        </p:txBody>
      </p:sp>
    </p:spTree>
    <p:extLst>
      <p:ext uri="{BB962C8B-B14F-4D97-AF65-F5344CB8AC3E}">
        <p14:creationId xmlns:p14="http://schemas.microsoft.com/office/powerpoint/2010/main" val="411535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46CD90B6-5C48-4F60-AA0F-B8B49C03E614}" type="slidenum">
              <a:rPr lang="en-US"/>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7081"/>
            <a:ext cx="4040188"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77989"/>
            <a:ext cx="4040188"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857081"/>
            <a:ext cx="4041775"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77989"/>
            <a:ext cx="4041775"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0669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7659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0"/>
            <a:ext cx="2057400" cy="4373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52600"/>
            <a:ext cx="6019800" cy="4373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257800" y="6491288"/>
            <a:ext cx="2895600" cy="365125"/>
          </a:xfrm>
          <a:prstGeom prst="rect">
            <a:avLst/>
          </a:prstGeom>
        </p:spPr>
        <p:txBody>
          <a:bodyPr/>
          <a:lstStyle>
            <a:lvl1pPr>
              <a:defRPr/>
            </a:lvl1pPr>
          </a:lstStyle>
          <a:p>
            <a:r>
              <a:rPr lang="en-US" dirty="0" smtClean="0"/>
              <a:t>© Copyright 2011 FPT Software</a:t>
            </a:r>
          </a:p>
        </p:txBody>
      </p:sp>
      <p:sp>
        <p:nvSpPr>
          <p:cNvPr id="6" name="Slide Number Placeholder 5"/>
          <p:cNvSpPr>
            <a:spLocks noGrp="1"/>
          </p:cNvSpPr>
          <p:nvPr>
            <p:ph type="sldNum" sz="quarter" idx="12"/>
          </p:nvPr>
        </p:nvSpPr>
        <p:spPr>
          <a:xfrm>
            <a:off x="8153400" y="6491288"/>
            <a:ext cx="533400" cy="365125"/>
          </a:xfrm>
          <a:prstGeom prst="rect">
            <a:avLst/>
          </a:prstGeom>
        </p:spPr>
        <p:txBody>
          <a:bodyPr/>
          <a:lstStyle>
            <a:lvl1pPr>
              <a:defRPr/>
            </a:lvl1pPr>
          </a:lstStyle>
          <a:p>
            <a:fld id="{CD91002D-DF87-4FB9-865C-A76CFCC7B82D}" type="slidenum">
              <a:rPr lang="en-US"/>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C6FA-7C93-468E-A575-EDCD81EEFF70}" type="datetimeFigureOut">
              <a:rPr lang="en-US" smtClean="0"/>
              <a:pPr/>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EC6FA-7C93-468E-A575-EDCD81EEFF70}"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EC6FA-7C93-468E-A575-EDCD81EEFF70}" type="datetimeFigureOut">
              <a:rPr lang="en-US" smtClean="0"/>
              <a:pPr/>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EC6FA-7C93-468E-A575-EDCD81EEFF70}" type="datetimeFigureOut">
              <a:rPr lang="en-US" smtClean="0"/>
              <a:pPr/>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C6FA-7C93-468E-A575-EDCD81EEFF70}" type="datetimeFigureOut">
              <a:rPr lang="en-US" smtClean="0"/>
              <a:pPr/>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EC6FA-7C93-468E-A575-EDCD81EEFF70}" type="datetimeFigureOut">
              <a:rPr lang="en-US" smtClean="0"/>
              <a:pPr/>
              <a:t>2/15/2019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39A09-3475-4C1B-8F36-74BF0EBA8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3" descr="nen 1"/>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w="9525">
            <a:noFill/>
            <a:miter lim="800000"/>
            <a:headEnd/>
            <a:tailEnd/>
          </a:ln>
        </p:spPr>
      </p:pic>
      <p:pic>
        <p:nvPicPr>
          <p:cNvPr id="9" name="Picture 8" descr="mocup nam dai.wmf"/>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752627" y="6467412"/>
            <a:ext cx="6400800" cy="407855"/>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4"/>
          <p:cNvSpPr txBox="1">
            <a:spLocks/>
          </p:cNvSpPr>
          <p:nvPr/>
        </p:nvSpPr>
        <p:spPr>
          <a:xfrm>
            <a:off x="5257800" y="6491288"/>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Copyright 2011 FPT Software</a:t>
            </a:r>
          </a:p>
        </p:txBody>
      </p:sp>
      <p:sp>
        <p:nvSpPr>
          <p:cNvPr id="8" name="Slide Number Placeholder 5"/>
          <p:cNvSpPr txBox="1">
            <a:spLocks/>
          </p:cNvSpPr>
          <p:nvPr/>
        </p:nvSpPr>
        <p:spPr>
          <a:xfrm>
            <a:off x="8153400" y="6491288"/>
            <a:ext cx="5334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4F1FFC-C151-4ABD-8AD1-CE75123F0C80}" type="slidenum">
              <a:rPr kumimoji="0" lang="en-US"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Rectangle 9"/>
          <p:cNvSpPr/>
          <p:nvPr/>
        </p:nvSpPr>
        <p:spPr>
          <a:xfrm>
            <a:off x="0" y="12192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r" defTabSz="457200" rtl="0" eaLnBrk="1" fontAlgn="base" hangingPunct="1">
        <a:spcBef>
          <a:spcPct val="0"/>
        </a:spcBef>
        <a:spcAft>
          <a:spcPct val="0"/>
        </a:spcAft>
        <a:defRPr sz="3800" kern="1200">
          <a:solidFill>
            <a:schemeClr val="tx1"/>
          </a:solidFill>
          <a:latin typeface="+mj-lt"/>
          <a:ea typeface="ＭＳ Ｐゴシック" pitchFamily="34" charset="-128"/>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mocup nam 1.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
            <a:ext cx="7433926" cy="4800599"/>
          </a:xfrm>
          <a:prstGeom prst="rect">
            <a:avLst/>
          </a:prstGeom>
        </p:spPr>
      </p:pic>
      <p:sp>
        <p:nvSpPr>
          <p:cNvPr id="10" name="Text Box 5"/>
          <p:cNvSpPr txBox="1">
            <a:spLocks noChangeArrowheads="1"/>
          </p:cNvSpPr>
          <p:nvPr/>
        </p:nvSpPr>
        <p:spPr bwMode="auto">
          <a:xfrm>
            <a:off x="152400" y="77108"/>
            <a:ext cx="6181725" cy="586957"/>
          </a:xfrm>
          <a:prstGeom prst="rect">
            <a:avLst/>
          </a:prstGeom>
          <a:noFill/>
          <a:ln w="9525">
            <a:noFill/>
            <a:round/>
            <a:headEnd/>
            <a:tailEnd/>
          </a:ln>
        </p:spPr>
        <p:txBody>
          <a:bodyPr wrap="square"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bg1"/>
                </a:solidFill>
                <a:latin typeface="+mj-lt"/>
                <a:cs typeface="Arial" pitchFamily="34" charset="0"/>
              </a:rPr>
              <a:t>FPT University</a:t>
            </a:r>
            <a:endParaRPr lang="en-US" sz="3200" dirty="0">
              <a:solidFill>
                <a:schemeClr val="bg1"/>
              </a:solidFill>
              <a:latin typeface="+mj-lt"/>
              <a:cs typeface="Arial" pitchFamily="34" charset="0"/>
            </a:endParaRPr>
          </a:p>
        </p:txBody>
      </p:sp>
      <p:sp>
        <p:nvSpPr>
          <p:cNvPr id="11" name="Text Box 5"/>
          <p:cNvSpPr txBox="1">
            <a:spLocks noChangeArrowheads="1"/>
          </p:cNvSpPr>
          <p:nvPr/>
        </p:nvSpPr>
        <p:spPr bwMode="auto">
          <a:xfrm>
            <a:off x="167640" y="1675934"/>
            <a:ext cx="7052926" cy="1448731"/>
          </a:xfrm>
          <a:prstGeom prst="rect">
            <a:avLst/>
          </a:prstGeom>
          <a:noFill/>
          <a:ln w="9525">
            <a:noFill/>
            <a:round/>
            <a:headEnd/>
            <a:tailEnd/>
          </a:ln>
        </p:spPr>
        <p:txBody>
          <a:bodyPr wrap="square" lIns="90000" tIns="46800" rIns="90000" bIns="46800">
            <a:spAutoFit/>
          </a:bodyPr>
          <a:lstStyle/>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Android programMing</a:t>
            </a:r>
          </a:p>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Lesson 12</a:t>
            </a:r>
            <a:endParaRPr lang="en-US" sz="4400" b="1" cap="all" dirty="0">
              <a:solidFill>
                <a:schemeClr val="bg1"/>
              </a:solidFill>
              <a:latin typeface="+mj-lt"/>
              <a:cs typeface="Arial" pitchFamily="34" charset="0"/>
            </a:endParaRPr>
          </a:p>
        </p:txBody>
      </p:sp>
      <p:sp>
        <p:nvSpPr>
          <p:cNvPr id="12" name="Text Box 10"/>
          <p:cNvSpPr txBox="1">
            <a:spLocks noChangeArrowheads="1"/>
          </p:cNvSpPr>
          <p:nvPr/>
        </p:nvSpPr>
        <p:spPr bwMode="auto">
          <a:xfrm>
            <a:off x="3505200" y="4217792"/>
            <a:ext cx="2362200" cy="851131"/>
          </a:xfrm>
          <a:prstGeom prst="rect">
            <a:avLst/>
          </a:prstGeom>
          <a:noFill/>
          <a:ln w="9525">
            <a:noFill/>
            <a:round/>
            <a:headEnd/>
            <a:tailEnd/>
          </a:ln>
        </p:spPr>
        <p:txBody>
          <a:bodyPr wrap="square" lIns="90000" tIns="46800" rIns="90000" bIns="46800">
            <a:spAutoFit/>
          </a:bodyPr>
          <a:lstStyle/>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mj-lt"/>
                <a:cs typeface="Arial" pitchFamily="34" charset="0"/>
              </a:rPr>
              <a:t>Version 1.0</a:t>
            </a:r>
          </a:p>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bg1"/>
              </a:solidFill>
              <a:latin typeface="+mj-lt"/>
              <a:cs typeface="Arial" pitchFamily="34" charset="0"/>
            </a:endParaRPr>
          </a:p>
        </p:txBody>
      </p:sp>
      <p:pic>
        <p:nvPicPr>
          <p:cNvPr id="20" name="Picture 19" descr="logo FPT.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1800" y="5105400"/>
            <a:ext cx="1676400" cy="100796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br>
              <a:rPr lang="en-US" b="1"/>
            </a:br>
            <a:r>
              <a:rPr lang="en-US" b="1"/>
              <a:t>Android Started Service</a:t>
            </a:r>
            <a:endParaRPr lang="en-US"/>
          </a:p>
        </p:txBody>
      </p:sp>
      <p:sp>
        <p:nvSpPr>
          <p:cNvPr id="3" name="Content Placeholder 2"/>
          <p:cNvSpPr>
            <a:spLocks noGrp="1"/>
          </p:cNvSpPr>
          <p:nvPr>
            <p:ph idx="1"/>
          </p:nvPr>
        </p:nvSpPr>
        <p:spPr/>
        <p:txBody>
          <a:bodyPr/>
          <a:lstStyle/>
          <a:p>
            <a:r>
              <a:rPr lang="en-US" b="1"/>
              <a:t>Creating the Example Project</a:t>
            </a:r>
            <a:r>
              <a:rPr lang="en-US"/>
              <a:t> </a:t>
            </a:r>
            <a:br>
              <a:rPr lang="en-US"/>
            </a:br>
            <a:endParaRPr lang="en-US"/>
          </a:p>
        </p:txBody>
      </p:sp>
      <p:pic>
        <p:nvPicPr>
          <p:cNvPr id="4" name="Picture 3"/>
          <p:cNvPicPr>
            <a:picLocks noChangeAspect="1"/>
          </p:cNvPicPr>
          <p:nvPr/>
        </p:nvPicPr>
        <p:blipFill>
          <a:blip r:embed="rId2"/>
          <a:stretch>
            <a:fillRect/>
          </a:stretch>
        </p:blipFill>
        <p:spPr>
          <a:xfrm>
            <a:off x="3378821" y="2362200"/>
            <a:ext cx="2408129" cy="3993226"/>
          </a:xfrm>
          <a:prstGeom prst="rect">
            <a:avLst/>
          </a:prstGeom>
        </p:spPr>
      </p:pic>
    </p:spTree>
    <p:extLst>
      <p:ext uri="{BB962C8B-B14F-4D97-AF65-F5344CB8AC3E}">
        <p14:creationId xmlns:p14="http://schemas.microsoft.com/office/powerpoint/2010/main" val="385638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r>
              <a:rPr lang="en-US" b="1" smtClean="0"/>
              <a:t/>
            </a:r>
            <a:br>
              <a:rPr lang="en-US" b="1" smtClean="0"/>
            </a:br>
            <a:r>
              <a:rPr lang="en-US" b="1" smtClean="0"/>
              <a:t>Android </a:t>
            </a:r>
            <a:r>
              <a:rPr lang="en-US" b="1"/>
              <a:t>Started Service</a:t>
            </a:r>
            <a:r>
              <a:rPr lang="en-US"/>
              <a:t> </a:t>
            </a:r>
            <a:br>
              <a:rPr lang="en-US"/>
            </a:br>
            <a:endParaRPr lang="en-US"/>
          </a:p>
        </p:txBody>
      </p:sp>
      <p:sp>
        <p:nvSpPr>
          <p:cNvPr id="3" name="Content Placeholder 2"/>
          <p:cNvSpPr>
            <a:spLocks noGrp="1"/>
          </p:cNvSpPr>
          <p:nvPr>
            <p:ph idx="1"/>
          </p:nvPr>
        </p:nvSpPr>
        <p:spPr/>
        <p:txBody>
          <a:bodyPr/>
          <a:lstStyle/>
          <a:p>
            <a:r>
              <a:rPr lang="en-US" altLang="ja-JP" b="1" smtClean="0"/>
              <a:t>Using</a:t>
            </a:r>
            <a:r>
              <a:rPr lang="ja-JP" altLang="en-US" b="1" smtClean="0"/>
              <a:t> </a:t>
            </a:r>
            <a:r>
              <a:rPr lang="en-US" altLang="ja-JP" b="1" smtClean="0"/>
              <a:t>Inten</a:t>
            </a:r>
            <a:r>
              <a:rPr lang="ja-JP" altLang="en-US" b="1" smtClean="0"/>
              <a:t>ｔ</a:t>
            </a:r>
            <a:r>
              <a:rPr lang="en-US" altLang="ja-JP" b="1" smtClean="0"/>
              <a:t>Service</a:t>
            </a:r>
            <a:r>
              <a:rPr lang="ja-JP" altLang="en-US" b="1"/>
              <a:t> </a:t>
            </a:r>
            <a:r>
              <a:rPr lang="en-US" altLang="ja-JP" b="1" smtClean="0"/>
              <a:t>for a simple demo</a:t>
            </a:r>
            <a:endParaRPr lang="en-US" b="1"/>
          </a:p>
        </p:txBody>
      </p:sp>
      <p:sp>
        <p:nvSpPr>
          <p:cNvPr id="5" name="Rectangle 1"/>
          <p:cNvSpPr>
            <a:spLocks noChangeArrowheads="1"/>
          </p:cNvSpPr>
          <p:nvPr/>
        </p:nvSpPr>
        <p:spPr bwMode="auto">
          <a:xfrm>
            <a:off x="990600" y="3200400"/>
            <a:ext cx="752641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onHandleIntent(Intent intent)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(getApplicationContext(),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"Intent Service started"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73522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br>
              <a:rPr lang="en-US" b="1"/>
            </a:br>
            <a:r>
              <a:rPr lang="en-US" b="1"/>
              <a:t>Android Started Service</a:t>
            </a:r>
            <a:r>
              <a:rPr lang="en-US"/>
              <a:t> </a:t>
            </a:r>
            <a:br>
              <a:rPr lang="en-US"/>
            </a:br>
            <a:endParaRPr lang="en-US"/>
          </a:p>
        </p:txBody>
      </p:sp>
      <p:sp>
        <p:nvSpPr>
          <p:cNvPr id="3" name="Content Placeholder 2"/>
          <p:cNvSpPr>
            <a:spLocks noGrp="1"/>
          </p:cNvSpPr>
          <p:nvPr>
            <p:ph idx="1"/>
          </p:nvPr>
        </p:nvSpPr>
        <p:spPr/>
        <p:txBody>
          <a:bodyPr/>
          <a:lstStyle/>
          <a:p>
            <a:r>
              <a:rPr lang="en-US" b="1" smtClean="0"/>
              <a:t>Starting Intent service</a:t>
            </a:r>
            <a:endParaRPr lang="en-US" b="1"/>
          </a:p>
        </p:txBody>
      </p:sp>
      <p:sp>
        <p:nvSpPr>
          <p:cNvPr id="4" name="Rectangle 1"/>
          <p:cNvSpPr>
            <a:spLocks noChangeArrowheads="1"/>
          </p:cNvSpPr>
          <p:nvPr/>
        </p:nvSpPr>
        <p:spPr bwMode="auto">
          <a:xfrm>
            <a:off x="112161" y="2667000"/>
            <a:ext cx="900759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ServiceExampleActivity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AppCompatActivity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setContentView(R.layout.activity_service_example);</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Intent intent =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MyIntentService.</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startService(intent);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25679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br>
              <a:rPr lang="en-US" b="1"/>
            </a:br>
            <a:r>
              <a:rPr lang="en-US" b="1"/>
              <a:t>Android Started Service</a:t>
            </a:r>
            <a:r>
              <a:rPr lang="en-US"/>
              <a:t> </a:t>
            </a:r>
            <a:br>
              <a:rPr lang="en-US"/>
            </a:br>
            <a:endParaRPr lang="en-US"/>
          </a:p>
        </p:txBody>
      </p:sp>
      <p:sp>
        <p:nvSpPr>
          <p:cNvPr id="3" name="Content Placeholder 2"/>
          <p:cNvSpPr>
            <a:spLocks noGrp="1"/>
          </p:cNvSpPr>
          <p:nvPr>
            <p:ph idx="1"/>
          </p:nvPr>
        </p:nvSpPr>
        <p:spPr/>
        <p:txBody>
          <a:bodyPr/>
          <a:lstStyle/>
          <a:p>
            <a:r>
              <a:rPr lang="en-US" b="1"/>
              <a:t>Creating the New </a:t>
            </a:r>
            <a:r>
              <a:rPr lang="en-US" b="1" smtClean="0"/>
              <a:t>Service for </a:t>
            </a:r>
            <a:r>
              <a:rPr lang="en-US" b="1"/>
              <a:t>Started Service</a:t>
            </a:r>
            <a:r>
              <a:rPr lang="en-US"/>
              <a:t> </a:t>
            </a:r>
            <a:br>
              <a:rPr lang="en-US"/>
            </a:br>
            <a:endParaRPr lang="en-US"/>
          </a:p>
        </p:txBody>
      </p:sp>
      <p:sp>
        <p:nvSpPr>
          <p:cNvPr id="5" name="Rectangle 1"/>
          <p:cNvSpPr>
            <a:spLocks noChangeArrowheads="1"/>
          </p:cNvSpPr>
          <p:nvPr/>
        </p:nvSpPr>
        <p:spPr bwMode="auto">
          <a:xfrm>
            <a:off x="609600" y="2429252"/>
            <a:ext cx="8331127"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onStartCommand(Intent intent,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flags,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startId)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"ServiceLog"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"Service started"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synchronized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 &lt; </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wait(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(InterruptedException 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e.printStackTrace();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"ServiceLog"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"Service is running"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stopSelf();</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START_STICKY</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24215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br>
              <a:rPr lang="en-US" b="1"/>
            </a:br>
            <a:r>
              <a:rPr lang="en-US" b="1"/>
              <a:t>Android Started Service</a:t>
            </a:r>
            <a:r>
              <a:rPr lang="en-US"/>
              <a:t> </a:t>
            </a:r>
            <a:br>
              <a:rPr lang="en-US"/>
            </a:br>
            <a:endParaRPr lang="en-US"/>
          </a:p>
        </p:txBody>
      </p:sp>
      <p:sp>
        <p:nvSpPr>
          <p:cNvPr id="3" name="Content Placeholder 2"/>
          <p:cNvSpPr>
            <a:spLocks noGrp="1"/>
          </p:cNvSpPr>
          <p:nvPr>
            <p:ph idx="1"/>
          </p:nvPr>
        </p:nvSpPr>
        <p:spPr/>
        <p:txBody>
          <a:bodyPr/>
          <a:lstStyle/>
          <a:p>
            <a:r>
              <a:rPr lang="en-US" smtClean="0"/>
              <a:t>Issue working too much on main thread make the application not responding. So that we need to create new thread for service task.</a:t>
            </a:r>
            <a:endParaRPr lang="en-US"/>
          </a:p>
        </p:txBody>
      </p:sp>
      <p:pic>
        <p:nvPicPr>
          <p:cNvPr id="5" name="Picture 4"/>
          <p:cNvPicPr>
            <a:picLocks noChangeAspect="1"/>
          </p:cNvPicPr>
          <p:nvPr/>
        </p:nvPicPr>
        <p:blipFill>
          <a:blip r:embed="rId2"/>
          <a:stretch>
            <a:fillRect/>
          </a:stretch>
        </p:blipFill>
        <p:spPr>
          <a:xfrm>
            <a:off x="594015" y="3733800"/>
            <a:ext cx="7955969" cy="2057578"/>
          </a:xfrm>
          <a:prstGeom prst="rect">
            <a:avLst/>
          </a:prstGeom>
        </p:spPr>
      </p:pic>
    </p:spTree>
    <p:extLst>
      <p:ext uri="{BB962C8B-B14F-4D97-AF65-F5344CB8AC3E}">
        <p14:creationId xmlns:p14="http://schemas.microsoft.com/office/powerpoint/2010/main" val="1978390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Implementing an </a:t>
            </a:r>
            <a:br>
              <a:rPr lang="en-US" b="1"/>
            </a:br>
            <a:r>
              <a:rPr lang="en-US" b="1"/>
              <a:t>Android Started Service</a:t>
            </a:r>
            <a:r>
              <a:rPr lang="en-US"/>
              <a:t> </a:t>
            </a:r>
            <a:br>
              <a:rPr lang="en-US"/>
            </a:br>
            <a:endParaRPr lang="en-US"/>
          </a:p>
        </p:txBody>
      </p:sp>
      <p:sp>
        <p:nvSpPr>
          <p:cNvPr id="3" name="Content Placeholder 2"/>
          <p:cNvSpPr>
            <a:spLocks noGrp="1"/>
          </p:cNvSpPr>
          <p:nvPr>
            <p:ph idx="1"/>
          </p:nvPr>
        </p:nvSpPr>
        <p:spPr>
          <a:xfrm>
            <a:off x="457200" y="1524000"/>
            <a:ext cx="8229600" cy="4373563"/>
          </a:xfrm>
        </p:spPr>
        <p:txBody>
          <a:bodyPr/>
          <a:lstStyle/>
          <a:p>
            <a:r>
              <a:rPr lang="en-US" b="1"/>
              <a:t>Creating a New Thread for Service Tasks</a:t>
            </a:r>
            <a:r>
              <a:rPr lang="en-US"/>
              <a:t> </a:t>
            </a:r>
            <a:br>
              <a:rPr lang="en-US"/>
            </a:br>
            <a:endParaRPr lang="en-US"/>
          </a:p>
        </p:txBody>
      </p:sp>
      <p:sp>
        <p:nvSpPr>
          <p:cNvPr id="5" name="Rectangle 1"/>
          <p:cNvSpPr>
            <a:spLocks noChangeArrowheads="1"/>
          </p:cNvSpPr>
          <p:nvPr/>
        </p:nvSpPr>
        <p:spPr bwMode="auto">
          <a:xfrm>
            <a:off x="304800" y="1981200"/>
            <a:ext cx="88392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onStartCommand(Intent intent,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flags,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startId)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final int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currentId = startId;</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Runnable r =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run()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 </a:t>
            </a:r>
            <a:r>
              <a:rPr kumimoji="0" lang="en-US" altLang="en-US" sz="13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 &lt; </a:t>
            </a:r>
            <a:r>
              <a:rPr kumimoji="0" lang="en-US" altLang="en-US" sz="13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long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endTime = System.</a:t>
            </a:r>
            <a:r>
              <a:rPr kumimoji="0" lang="en-US" altLang="en-US" sz="13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currentTimeMillis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while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3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currentTimeMillis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&lt; endTime)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synchronized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wait(endTime - System.</a:t>
            </a:r>
            <a:r>
              <a:rPr kumimoji="0" lang="en-US" altLang="en-US" sz="13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currentTimeMillis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(Exception e) {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Log.</a:t>
            </a:r>
            <a:r>
              <a:rPr kumimoji="0" lang="en-US" altLang="en-US" sz="13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(TAG, </a:t>
            </a:r>
            <a:r>
              <a:rPr kumimoji="0" lang="en-US" altLang="en-US"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"Service running "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 + </a:t>
            </a:r>
            <a:r>
              <a:rPr kumimoji="0" lang="en-US" altLang="en-US" sz="13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currentID = "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currentId</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stopSelf();</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Thread t =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Thread(r);</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t.start();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a:t>
            </a:r>
            <a:r>
              <a:rPr kumimoji="0" lang="en-US" altLang="en-US" sz="13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START_STICKY</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422361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Android </a:t>
            </a:r>
            <a:r>
              <a:rPr lang="en-US" b="1" smtClean="0"/>
              <a:t>Bound Services </a:t>
            </a:r>
            <a:br>
              <a:rPr lang="en-US" b="1" smtClean="0"/>
            </a:br>
            <a:r>
              <a:rPr lang="en-US" b="1" smtClean="0"/>
              <a:t>Understanding</a:t>
            </a:r>
            <a:endParaRPr lang="en-US" b="1"/>
          </a:p>
        </p:txBody>
      </p:sp>
      <p:sp>
        <p:nvSpPr>
          <p:cNvPr id="3" name="Content Placeholder 2"/>
          <p:cNvSpPr>
            <a:spLocks noGrp="1"/>
          </p:cNvSpPr>
          <p:nvPr>
            <p:ph idx="1"/>
          </p:nvPr>
        </p:nvSpPr>
        <p:spPr>
          <a:xfrm>
            <a:off x="457200" y="1752600"/>
            <a:ext cx="8001000" cy="4373563"/>
          </a:xfrm>
        </p:spPr>
        <p:txBody>
          <a:bodyPr/>
          <a:lstStyle/>
          <a:p>
            <a:r>
              <a:rPr lang="en-US" b="1"/>
              <a:t>Understanding Bound Services</a:t>
            </a:r>
            <a:r>
              <a:rPr lang="en-US"/>
              <a:t> </a:t>
            </a:r>
            <a:endParaRPr lang="en-US" smtClean="0"/>
          </a:p>
          <a:p>
            <a:pPr>
              <a:buFontTx/>
              <a:buChar char="-"/>
            </a:pPr>
            <a:r>
              <a:rPr lang="en-US" smtClean="0"/>
              <a:t>Bound </a:t>
            </a:r>
            <a:r>
              <a:rPr lang="en-US"/>
              <a:t>services are created as sub-classes of the Android Service class and must, at a minimum</a:t>
            </a:r>
            <a:r>
              <a:rPr lang="en-US" smtClean="0"/>
              <a:t>, implement </a:t>
            </a:r>
            <a:r>
              <a:rPr lang="en-US"/>
              <a:t>the </a:t>
            </a:r>
            <a:r>
              <a:rPr lang="en-US" i="1"/>
              <a:t>onBind() </a:t>
            </a:r>
            <a:r>
              <a:rPr lang="en-US"/>
              <a:t>method </a:t>
            </a:r>
            <a:endParaRPr lang="en-US" smtClean="0"/>
          </a:p>
          <a:p>
            <a:pPr>
              <a:buFontTx/>
              <a:buChar char="-"/>
            </a:pPr>
            <a:r>
              <a:rPr lang="en-US"/>
              <a:t>Clients wishing to bind to </a:t>
            </a:r>
            <a:r>
              <a:rPr lang="en-US" smtClean="0"/>
              <a:t>a service </a:t>
            </a:r>
            <a:r>
              <a:rPr lang="en-US"/>
              <a:t>must also implement a ServiceConnection subclass containing </a:t>
            </a:r>
            <a:r>
              <a:rPr lang="en-US" i="1"/>
              <a:t>onServiceConnected() </a:t>
            </a:r>
            <a:r>
              <a:rPr lang="en-US" smtClean="0"/>
              <a:t>and </a:t>
            </a:r>
            <a:r>
              <a:rPr lang="en-US" i="1" smtClean="0"/>
              <a:t>onServiceDisconnected</a:t>
            </a:r>
            <a:r>
              <a:rPr lang="en-US" i="1"/>
              <a:t>() </a:t>
            </a:r>
            <a:r>
              <a:rPr lang="en-US"/>
              <a:t>methods </a:t>
            </a:r>
            <a:br>
              <a:rPr lang="en-US"/>
            </a:br>
            <a:r>
              <a:rPr lang="en-US"/>
              <a:t/>
            </a:r>
            <a:br>
              <a:rPr lang="en-US"/>
            </a:br>
            <a:endParaRPr lang="en-US"/>
          </a:p>
        </p:txBody>
      </p:sp>
    </p:spTree>
    <p:extLst>
      <p:ext uri="{BB962C8B-B14F-4D97-AF65-F5344CB8AC3E}">
        <p14:creationId xmlns:p14="http://schemas.microsoft.com/office/powerpoint/2010/main" val="364633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Android Bound Services </a:t>
            </a:r>
            <a:br>
              <a:rPr lang="en-US" b="1"/>
            </a:br>
            <a:r>
              <a:rPr lang="en-US" b="1"/>
              <a:t>Understanding</a:t>
            </a:r>
            <a:endParaRPr lang="en-US"/>
          </a:p>
        </p:txBody>
      </p:sp>
      <p:sp>
        <p:nvSpPr>
          <p:cNvPr id="3" name="Content Placeholder 2"/>
          <p:cNvSpPr>
            <a:spLocks noGrp="1"/>
          </p:cNvSpPr>
          <p:nvPr>
            <p:ph idx="1"/>
          </p:nvPr>
        </p:nvSpPr>
        <p:spPr>
          <a:xfrm>
            <a:off x="457200" y="1752600"/>
            <a:ext cx="8229600" cy="4373563"/>
          </a:xfrm>
        </p:spPr>
        <p:txBody>
          <a:bodyPr/>
          <a:lstStyle/>
          <a:p>
            <a:r>
              <a:rPr lang="en-US" b="1"/>
              <a:t>Bound Service Interaction Options</a:t>
            </a:r>
            <a:r>
              <a:rPr lang="en-US"/>
              <a:t> </a:t>
            </a:r>
            <a:br>
              <a:rPr lang="en-US"/>
            </a:br>
            <a:r>
              <a:rPr lang="en-US" sz="2800"/>
              <a:t>There are two recommended mechanisms for implementing interaction between client </a:t>
            </a:r>
            <a:r>
              <a:rPr lang="en-US" sz="2800" smtClean="0"/>
              <a:t>components and </a:t>
            </a:r>
            <a:r>
              <a:rPr lang="en-US" sz="2800"/>
              <a:t>a bound service </a:t>
            </a:r>
            <a:endParaRPr lang="en-US" sz="2800" smtClean="0"/>
          </a:p>
          <a:p>
            <a:pPr lvl="1">
              <a:buFontTx/>
              <a:buChar char="-"/>
            </a:pPr>
            <a:r>
              <a:rPr lang="en-US" sz="2400" smtClean="0"/>
              <a:t>In </a:t>
            </a:r>
            <a:r>
              <a:rPr lang="en-US" sz="2400"/>
              <a:t>the event that the bound service is local and </a:t>
            </a:r>
            <a:r>
              <a:rPr lang="en-US" sz="2400" smtClean="0"/>
              <a:t>private, </a:t>
            </a:r>
            <a:r>
              <a:rPr lang="en-US" sz="2400"/>
              <a:t>the recommended method is to create a subclass of the </a:t>
            </a:r>
            <a:r>
              <a:rPr lang="en-US" sz="2400" smtClean="0"/>
              <a:t>Binder class </a:t>
            </a:r>
            <a:r>
              <a:rPr lang="en-US" sz="2400"/>
              <a:t>and extend it to provide an interface to the service </a:t>
            </a:r>
            <a:endParaRPr lang="en-US" sz="2400" smtClean="0"/>
          </a:p>
          <a:p>
            <a:pPr lvl="1">
              <a:buFontTx/>
              <a:buChar char="-"/>
            </a:pPr>
            <a:r>
              <a:rPr lang="en-US" sz="2400"/>
              <a:t>In situations where the bound service is not local to the </a:t>
            </a:r>
            <a:r>
              <a:rPr lang="en-US" sz="2400" smtClean="0"/>
              <a:t>application, </a:t>
            </a:r>
            <a:r>
              <a:rPr lang="en-US" sz="2400"/>
              <a:t>interaction is best achieved using a </a:t>
            </a:r>
            <a:r>
              <a:rPr lang="en-US" sz="2400" smtClean="0"/>
              <a:t>Messenger/Handler implementation</a:t>
            </a:r>
            <a:r>
              <a:rPr lang="en-US" sz="2400"/>
              <a:t>. </a:t>
            </a:r>
            <a:br>
              <a:rPr lang="en-US" sz="2400"/>
            </a:br>
            <a:r>
              <a:rPr lang="en-US" sz="2400"/>
              <a:t/>
            </a:r>
            <a:br>
              <a:rPr lang="en-US" sz="2400"/>
            </a:br>
            <a:r>
              <a:rPr lang="en-US" sz="2400"/>
              <a:t/>
            </a:r>
            <a:br>
              <a:rPr lang="en-US" sz="2400"/>
            </a:br>
            <a:r>
              <a:rPr lang="en-US"/>
              <a:t/>
            </a:r>
            <a:br>
              <a:rPr lang="en-US"/>
            </a:br>
            <a:r>
              <a:rPr lang="en-US"/>
              <a:t/>
            </a:r>
            <a:br>
              <a:rPr lang="en-US"/>
            </a:br>
            <a:endParaRPr lang="en-US"/>
          </a:p>
        </p:txBody>
      </p:sp>
    </p:spTree>
    <p:extLst>
      <p:ext uri="{BB962C8B-B14F-4D97-AF65-F5344CB8AC3E}">
        <p14:creationId xmlns:p14="http://schemas.microsoft.com/office/powerpoint/2010/main" val="361019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Local Bound Service Example</a:t>
            </a:r>
            <a:r>
              <a:rPr lang="en-US"/>
              <a:t> </a:t>
            </a:r>
            <a:br>
              <a:rPr lang="en-US"/>
            </a:br>
            <a:endParaRPr lang="en-US"/>
          </a:p>
        </p:txBody>
      </p:sp>
      <p:sp>
        <p:nvSpPr>
          <p:cNvPr id="3" name="Content Placeholder 2"/>
          <p:cNvSpPr>
            <a:spLocks noGrp="1"/>
          </p:cNvSpPr>
          <p:nvPr>
            <p:ph idx="1"/>
          </p:nvPr>
        </p:nvSpPr>
        <p:spPr>
          <a:xfrm>
            <a:off x="457200" y="1752600"/>
            <a:ext cx="5791200" cy="4373563"/>
          </a:xfrm>
        </p:spPr>
        <p:txBody>
          <a:bodyPr/>
          <a:lstStyle/>
          <a:p>
            <a:r>
              <a:rPr lang="en-US" b="1" smtClean="0"/>
              <a:t>Create Bound Service Example Project</a:t>
            </a:r>
          </a:p>
          <a:p>
            <a:pPr marL="400050" lvl="1" indent="0">
              <a:buNone/>
            </a:pPr>
            <a:r>
              <a:rPr lang="en-US" smtClean="0"/>
              <a:t>We will get the system time and display on the textView when button is clicked</a:t>
            </a:r>
          </a:p>
          <a:p>
            <a:pPr marL="0" indent="0">
              <a:buNone/>
            </a:pPr>
            <a:endParaRPr lang="en-US" b="1"/>
          </a:p>
        </p:txBody>
      </p:sp>
      <p:pic>
        <p:nvPicPr>
          <p:cNvPr id="4" name="Picture 3"/>
          <p:cNvPicPr>
            <a:picLocks noChangeAspect="1"/>
          </p:cNvPicPr>
          <p:nvPr/>
        </p:nvPicPr>
        <p:blipFill>
          <a:blip r:embed="rId3"/>
          <a:stretch>
            <a:fillRect/>
          </a:stretch>
        </p:blipFill>
        <p:spPr>
          <a:xfrm>
            <a:off x="6477000" y="2093743"/>
            <a:ext cx="2415749" cy="4054191"/>
          </a:xfrm>
          <a:prstGeom prst="rect">
            <a:avLst/>
          </a:prstGeom>
        </p:spPr>
      </p:pic>
    </p:spTree>
    <p:extLst>
      <p:ext uri="{BB962C8B-B14F-4D97-AF65-F5344CB8AC3E}">
        <p14:creationId xmlns:p14="http://schemas.microsoft.com/office/powerpoint/2010/main" val="3182321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Local Bound Service Example</a:t>
            </a:r>
            <a:endParaRPr lang="en-US"/>
          </a:p>
        </p:txBody>
      </p:sp>
      <p:sp>
        <p:nvSpPr>
          <p:cNvPr id="3" name="Content Placeholder 2"/>
          <p:cNvSpPr>
            <a:spLocks noGrp="1"/>
          </p:cNvSpPr>
          <p:nvPr>
            <p:ph idx="1"/>
          </p:nvPr>
        </p:nvSpPr>
        <p:spPr>
          <a:xfrm>
            <a:off x="457200" y="914400"/>
            <a:ext cx="8229600" cy="4373563"/>
          </a:xfrm>
        </p:spPr>
        <p:txBody>
          <a:bodyPr/>
          <a:lstStyle/>
          <a:p>
            <a:r>
              <a:rPr lang="en-US" b="1"/>
              <a:t>Adding a Bound Service to the Project </a:t>
            </a:r>
            <a:r>
              <a:rPr lang="en-US" b="1" smtClean="0"/>
              <a:t>and implement IBinder</a:t>
            </a:r>
            <a:r>
              <a:rPr lang="en-US" b="1"/>
              <a:t/>
            </a:r>
            <a:br>
              <a:rPr lang="en-US" b="1"/>
            </a:br>
            <a:endParaRPr lang="en-US" b="1"/>
          </a:p>
        </p:txBody>
      </p:sp>
      <p:sp>
        <p:nvSpPr>
          <p:cNvPr id="4" name="Rectangle 1"/>
          <p:cNvSpPr>
            <a:spLocks noChangeArrowheads="1"/>
          </p:cNvSpPr>
          <p:nvPr/>
        </p:nvSpPr>
        <p:spPr bwMode="auto">
          <a:xfrm>
            <a:off x="304800" y="2133600"/>
            <a:ext cx="899160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LocalBoundService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LocalBoundService()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IBinder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myBinder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MyLocalBinder();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IBinder onBind(Intent intent)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myBinder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getCurrentTime()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Date().toString();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MyLocalBinder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Binder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LocalBoundService getService()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LocalBoundService.</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0591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524000"/>
            <a:ext cx="8382000" cy="4373563"/>
          </a:xfrm>
        </p:spPr>
        <p:txBody>
          <a:bodyPr>
            <a:normAutofit/>
          </a:bodyPr>
          <a:lstStyle/>
          <a:p>
            <a:r>
              <a:rPr lang="en-US" smtClean="0"/>
              <a:t>Android Services </a:t>
            </a:r>
          </a:p>
          <a:p>
            <a:r>
              <a:rPr lang="en-US"/>
              <a:t>Started Services </a:t>
            </a:r>
            <a:endParaRPr lang="en-US" smtClean="0"/>
          </a:p>
          <a:p>
            <a:r>
              <a:rPr lang="en-US" smtClean="0"/>
              <a:t>Local </a:t>
            </a:r>
            <a:r>
              <a:rPr lang="en-US"/>
              <a:t>Bound Services </a:t>
            </a:r>
            <a:endParaRPr lang="en-US" smtClean="0"/>
          </a:p>
          <a:p>
            <a:r>
              <a:rPr lang="en-US"/>
              <a:t>Remote Bound Services </a:t>
            </a:r>
            <a:br>
              <a:rPr lang="en-US"/>
            </a:br>
            <a:endParaRPr lang="en-US" sz="2800" dirty="0" smtClean="0"/>
          </a:p>
        </p:txBody>
      </p:sp>
    </p:spTree>
    <p:extLst>
      <p:ext uri="{BB962C8B-B14F-4D97-AF65-F5344CB8AC3E}">
        <p14:creationId xmlns:p14="http://schemas.microsoft.com/office/powerpoint/2010/main" val="47060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Local Bound Service Example</a:t>
            </a:r>
            <a:endParaRPr lang="en-US"/>
          </a:p>
        </p:txBody>
      </p:sp>
      <p:sp>
        <p:nvSpPr>
          <p:cNvPr id="3" name="Content Placeholder 2"/>
          <p:cNvSpPr>
            <a:spLocks noGrp="1"/>
          </p:cNvSpPr>
          <p:nvPr>
            <p:ph idx="1"/>
          </p:nvPr>
        </p:nvSpPr>
        <p:spPr/>
        <p:txBody>
          <a:bodyPr/>
          <a:lstStyle/>
          <a:p>
            <a:r>
              <a:rPr lang="en-US" b="1"/>
              <a:t>Binding the Client to the Service</a:t>
            </a:r>
            <a:r>
              <a:rPr lang="en-US"/>
              <a:t> </a:t>
            </a:r>
            <a:br>
              <a:rPr lang="en-US"/>
            </a:br>
            <a:r>
              <a:rPr lang="en-US"/>
              <a:t> </a:t>
            </a:r>
            <a:br>
              <a:rPr lang="en-US"/>
            </a:br>
            <a:endParaRPr lang="en-US"/>
          </a:p>
        </p:txBody>
      </p:sp>
      <p:sp>
        <p:nvSpPr>
          <p:cNvPr id="5" name="Rectangle 1"/>
          <p:cNvSpPr>
            <a:spLocks noChangeArrowheads="1"/>
          </p:cNvSpPr>
          <p:nvPr/>
        </p:nvSpPr>
        <p:spPr bwMode="auto">
          <a:xfrm>
            <a:off x="457200" y="2514600"/>
            <a:ext cx="8577989"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LocalBoundActivity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AppCompatActivity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LocalBoundService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isBound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setContentView(R.layout.activity_local_bound);</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Intent intent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LocalBoundService.</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bindService(intent, myConnection, Context.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445469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Local Bound Service Example</a:t>
            </a:r>
            <a:endParaRPr lang="en-US"/>
          </a:p>
        </p:txBody>
      </p:sp>
      <p:sp>
        <p:nvSpPr>
          <p:cNvPr id="3" name="Content Placeholder 2"/>
          <p:cNvSpPr>
            <a:spLocks noGrp="1"/>
          </p:cNvSpPr>
          <p:nvPr>
            <p:ph idx="1"/>
          </p:nvPr>
        </p:nvSpPr>
        <p:spPr>
          <a:xfrm>
            <a:off x="457200" y="1371600"/>
            <a:ext cx="8229600" cy="4373563"/>
          </a:xfrm>
        </p:spPr>
        <p:txBody>
          <a:bodyPr/>
          <a:lstStyle/>
          <a:p>
            <a:r>
              <a:rPr lang="en-US" b="1" smtClean="0"/>
              <a:t>Implement connection</a:t>
            </a:r>
            <a:r>
              <a:rPr lang="en-US"/>
              <a:t/>
            </a:r>
            <a:br>
              <a:rPr lang="en-US"/>
            </a:br>
            <a:endParaRPr lang="en-US"/>
          </a:p>
        </p:txBody>
      </p:sp>
      <p:sp>
        <p:nvSpPr>
          <p:cNvPr id="4" name="Rectangle 1"/>
          <p:cNvSpPr>
            <a:spLocks noChangeArrowheads="1"/>
          </p:cNvSpPr>
          <p:nvPr/>
        </p:nvSpPr>
        <p:spPr bwMode="auto">
          <a:xfrm>
            <a:off x="152400" y="2110516"/>
            <a:ext cx="8991600"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ServiceConnection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myConnection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ServiceConnection()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onServiceConnected(ComponentName name, IBinder 	service)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=((LocalBoundService.MyLocalBinder)service).getService();</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onServiceDisconnected(ComponentName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showTime(View view)</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currentTime = </a:t>
            </a:r>
            <a:r>
              <a:rPr kumimoji="0" lang="en-US" altLang="en-US" sz="15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.getCurrentTime();</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myTextView = (TextView)findViewById(R.id.</a:t>
            </a:r>
            <a:r>
              <a:rPr kumimoji="0" lang="en-US" altLang="en-US" sz="15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textView</a:t>
            </a: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myTextView.setText(currentTime);</a:t>
            </a:r>
            <a:b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5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20634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Local Bound Service Example</a:t>
            </a:r>
            <a:endParaRPr lang="en-US"/>
          </a:p>
        </p:txBody>
      </p:sp>
      <p:sp>
        <p:nvSpPr>
          <p:cNvPr id="3" name="Content Placeholder 2"/>
          <p:cNvSpPr>
            <a:spLocks noGrp="1"/>
          </p:cNvSpPr>
          <p:nvPr>
            <p:ph idx="1"/>
          </p:nvPr>
        </p:nvSpPr>
        <p:spPr/>
        <p:txBody>
          <a:bodyPr/>
          <a:lstStyle/>
          <a:p>
            <a:r>
              <a:rPr lang="en-US" b="1" smtClean="0"/>
              <a:t>Testing application</a:t>
            </a:r>
            <a:r>
              <a:rPr lang="en-US" smtClean="0"/>
              <a:t> </a:t>
            </a:r>
            <a:r>
              <a:rPr lang="en-US"/>
              <a:t/>
            </a:r>
            <a:br>
              <a:rPr lang="en-US"/>
            </a:br>
            <a:endParaRPr lang="en-US"/>
          </a:p>
        </p:txBody>
      </p:sp>
    </p:spTree>
    <p:extLst>
      <p:ext uri="{BB962C8B-B14F-4D97-AF65-F5344CB8AC3E}">
        <p14:creationId xmlns:p14="http://schemas.microsoft.com/office/powerpoint/2010/main" val="88942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a:xfrm>
            <a:off x="457200" y="1752600"/>
            <a:ext cx="8229600" cy="4373563"/>
          </a:xfrm>
        </p:spPr>
        <p:txBody>
          <a:bodyPr/>
          <a:lstStyle/>
          <a:p>
            <a:r>
              <a:rPr lang="en-US" sz="2800" b="1"/>
              <a:t>Client to </a:t>
            </a:r>
            <a:r>
              <a:rPr lang="en-US" sz="2800" b="1" smtClean="0"/>
              <a:t>Remote Bound </a:t>
            </a:r>
            <a:r>
              <a:rPr lang="en-US" sz="2800" b="1"/>
              <a:t>Service </a:t>
            </a:r>
            <a:r>
              <a:rPr lang="en-US" sz="2800" b="1" smtClean="0"/>
              <a:t>Communication</a:t>
            </a:r>
            <a:endParaRPr lang="en-US" sz="2800" smtClean="0"/>
          </a:p>
          <a:p>
            <a:pPr lvl="1">
              <a:buFontTx/>
              <a:buChar char="-"/>
            </a:pPr>
            <a:r>
              <a:rPr lang="en-US" smtClean="0"/>
              <a:t>Remote bound </a:t>
            </a:r>
            <a:r>
              <a:rPr lang="en-US"/>
              <a:t>service </a:t>
            </a:r>
            <a:r>
              <a:rPr lang="en-US" smtClean="0"/>
              <a:t>is running </a:t>
            </a:r>
            <a:r>
              <a:rPr lang="en-US"/>
              <a:t>in a different process </a:t>
            </a:r>
            <a:r>
              <a:rPr lang="en-US" smtClean="0"/>
              <a:t>and </a:t>
            </a:r>
            <a:r>
              <a:rPr lang="en-US"/>
              <a:t>cannot be reached directly from the </a:t>
            </a:r>
            <a:r>
              <a:rPr lang="en-US" smtClean="0"/>
              <a:t>client.</a:t>
            </a:r>
          </a:p>
          <a:p>
            <a:pPr lvl="1">
              <a:buFontTx/>
              <a:buChar char="-"/>
            </a:pPr>
            <a:r>
              <a:rPr lang="en-US"/>
              <a:t>In the case of </a:t>
            </a:r>
            <a:r>
              <a:rPr lang="en-US"/>
              <a:t>remote bound </a:t>
            </a:r>
            <a:r>
              <a:rPr lang="en-US"/>
              <a:t>services, a Messenger and Handler configuration must be created which </a:t>
            </a:r>
            <a:r>
              <a:rPr lang="en-US" smtClean="0"/>
              <a:t>allows messages </a:t>
            </a:r>
            <a:r>
              <a:rPr lang="en-US"/>
              <a:t>to be passed across process boundaries between client and service </a:t>
            </a:r>
            <a:br>
              <a:rPr lang="en-US"/>
            </a:br>
            <a:endParaRPr lang="en-US"/>
          </a:p>
          <a:p>
            <a:pPr marL="0" indent="0">
              <a:buNone/>
            </a:pPr>
            <a:r>
              <a:rPr lang="en-US"/>
              <a:t/>
            </a:r>
            <a:br>
              <a:rPr lang="en-US"/>
            </a:br>
            <a:r>
              <a:rPr lang="en-US" smtClean="0"/>
              <a:t> </a:t>
            </a:r>
            <a:r>
              <a:rPr lang="en-US"/>
              <a:t/>
            </a:r>
            <a:br>
              <a:rPr lang="en-US"/>
            </a:br>
            <a:endParaRPr lang="en-US"/>
          </a:p>
        </p:txBody>
      </p:sp>
    </p:spTree>
    <p:extLst>
      <p:ext uri="{BB962C8B-B14F-4D97-AF65-F5344CB8AC3E}">
        <p14:creationId xmlns:p14="http://schemas.microsoft.com/office/powerpoint/2010/main" val="375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p:txBody>
          <a:bodyPr/>
          <a:lstStyle/>
          <a:p>
            <a:r>
              <a:rPr lang="en-US" b="1"/>
              <a:t>Creating </a:t>
            </a:r>
            <a:r>
              <a:rPr lang="en-US" b="1" smtClean="0"/>
              <a:t>the </a:t>
            </a:r>
            <a:r>
              <a:rPr lang="en-US" b="1"/>
              <a:t>Remote Bound Services</a:t>
            </a:r>
            <a:r>
              <a:rPr lang="en-US" b="1" smtClean="0"/>
              <a:t> </a:t>
            </a:r>
            <a:r>
              <a:rPr lang="en-US" b="1"/>
              <a:t>Example</a:t>
            </a:r>
            <a:r>
              <a:rPr lang="en-US"/>
              <a:t> </a:t>
            </a:r>
            <a:br>
              <a:rPr lang="en-US"/>
            </a:br>
            <a:r>
              <a:rPr lang="en-US" smtClean="0"/>
              <a:t> </a:t>
            </a:r>
            <a:r>
              <a:rPr lang="en-US"/>
              <a:t/>
            </a:r>
            <a:br>
              <a:rPr lang="en-US"/>
            </a:br>
            <a:endParaRPr lang="en-US"/>
          </a:p>
        </p:txBody>
      </p:sp>
      <p:pic>
        <p:nvPicPr>
          <p:cNvPr id="4" name="Picture 3"/>
          <p:cNvPicPr>
            <a:picLocks noChangeAspect="1"/>
          </p:cNvPicPr>
          <p:nvPr/>
        </p:nvPicPr>
        <p:blipFill>
          <a:blip r:embed="rId2"/>
          <a:stretch>
            <a:fillRect/>
          </a:stretch>
        </p:blipFill>
        <p:spPr>
          <a:xfrm>
            <a:off x="3247641" y="2281257"/>
            <a:ext cx="2467359" cy="4119543"/>
          </a:xfrm>
          <a:prstGeom prst="rect">
            <a:avLst/>
          </a:prstGeom>
        </p:spPr>
      </p:pic>
    </p:spTree>
    <p:extLst>
      <p:ext uri="{BB962C8B-B14F-4D97-AF65-F5344CB8AC3E}">
        <p14:creationId xmlns:p14="http://schemas.microsoft.com/office/powerpoint/2010/main" val="152301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a:xfrm>
            <a:off x="457200" y="1752600"/>
            <a:ext cx="8382000" cy="4373563"/>
          </a:xfrm>
        </p:spPr>
        <p:txBody>
          <a:bodyPr/>
          <a:lstStyle/>
          <a:p>
            <a:r>
              <a:rPr lang="en-US" b="1" smtClean="0"/>
              <a:t>Implement </a:t>
            </a:r>
            <a:r>
              <a:rPr lang="en-US" b="1"/>
              <a:t>the </a:t>
            </a:r>
            <a:r>
              <a:rPr lang="en-US" b="1" smtClean="0"/>
              <a:t>Remote Bound Service Handler </a:t>
            </a:r>
            <a:r>
              <a:rPr lang="en-US" b="1"/>
              <a:t/>
            </a:r>
            <a:br>
              <a:rPr lang="en-US" b="1"/>
            </a:br>
            <a:endParaRPr lang="en-US" b="1"/>
          </a:p>
        </p:txBody>
      </p:sp>
      <p:sp>
        <p:nvSpPr>
          <p:cNvPr id="5" name="Rectangle 1"/>
          <p:cNvSpPr>
            <a:spLocks noChangeArrowheads="1"/>
          </p:cNvSpPr>
          <p:nvPr/>
        </p:nvSpPr>
        <p:spPr bwMode="auto">
          <a:xfrm>
            <a:off x="439883" y="2635478"/>
            <a:ext cx="870411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myMessenger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Messenger(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IncomingHandler());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IBinder onBind(Intent intent)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myMessenger</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.getBinder();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IncomingHandler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Handler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handleMessage(Message msg)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Bundle data = msg.getData();</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String dataString = data.getString(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"MyString"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Toast.makeText(getApplicationContext(), dataString, 	Toast.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916723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a:xfrm>
            <a:off x="457200" y="900567"/>
            <a:ext cx="8229600" cy="4373563"/>
          </a:xfrm>
        </p:spPr>
        <p:txBody>
          <a:bodyPr/>
          <a:lstStyle/>
          <a:p>
            <a:r>
              <a:rPr lang="en-US" b="1"/>
              <a:t>Binding to the Remote Service</a:t>
            </a:r>
            <a:r>
              <a:rPr lang="en-US"/>
              <a:t> </a:t>
            </a:r>
            <a:br>
              <a:rPr lang="en-US"/>
            </a:br>
            <a:r>
              <a:rPr lang="en-US" smtClean="0"/>
              <a:t> </a:t>
            </a:r>
            <a:r>
              <a:rPr lang="en-US"/>
              <a:t/>
            </a:r>
            <a:br>
              <a:rPr lang="en-US"/>
            </a:br>
            <a:endParaRPr lang="en-US"/>
          </a:p>
        </p:txBody>
      </p:sp>
      <p:sp>
        <p:nvSpPr>
          <p:cNvPr id="4" name="Rectangle 1"/>
          <p:cNvSpPr>
            <a:spLocks noChangeArrowheads="1"/>
          </p:cNvSpPr>
          <p:nvPr/>
        </p:nvSpPr>
        <p:spPr bwMode="auto">
          <a:xfrm>
            <a:off x="533400" y="1774689"/>
            <a:ext cx="8610600" cy="5093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isBound</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onCreate(Bundle savedInstanceState)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.onCreate(savedInstanceState);</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setContentView(R.layout.activity_remote_bound_service);</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Intent intent =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Intent(getApplicationContext(), RemoteBoundService.</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bindService(intent,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myConnection</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Context.</a:t>
            </a:r>
            <a:r>
              <a:rPr kumimoji="0" lang="en-US" altLang="en-US" sz="13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ServiceConnection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myConnection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ServiceConnection()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onServiceConnected(ComponentName className, IBinder service)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Messenger(service);</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isBound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onServiceDisconnected(ComponentName className)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isBound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3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433419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p:txBody>
          <a:bodyPr/>
          <a:lstStyle/>
          <a:p>
            <a:r>
              <a:rPr lang="en-US" b="1"/>
              <a:t>Sending a Message to the Remote Service</a:t>
            </a:r>
            <a:r>
              <a:rPr lang="en-US"/>
              <a:t> </a:t>
            </a:r>
            <a:br>
              <a:rPr lang="en-US"/>
            </a:br>
            <a:r>
              <a:rPr lang="en-US" smtClean="0"/>
              <a:t> </a:t>
            </a:r>
            <a:r>
              <a:rPr lang="en-US"/>
              <a:t/>
            </a:r>
            <a:br>
              <a:rPr lang="en-US"/>
            </a:br>
            <a:endParaRPr lang="en-US"/>
          </a:p>
        </p:txBody>
      </p:sp>
      <p:sp>
        <p:nvSpPr>
          <p:cNvPr id="5" name="Rectangle 1"/>
          <p:cNvSpPr>
            <a:spLocks noChangeArrowheads="1"/>
          </p:cNvSpPr>
          <p:nvPr/>
        </p:nvSpPr>
        <p:spPr bwMode="auto">
          <a:xfrm>
            <a:off x="838200" y="2667000"/>
            <a:ext cx="746760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sendMessage(View view)</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(!isBound)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Message msg = Message.</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obtain</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Bundle bundle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Bundle();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bundle.putString(</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"MyString"</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"Message Received"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msg.setData(bundle);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myService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.send(msg);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(RemoteException e)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e.printStackTrace();</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90694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Remote Bound Services</a:t>
            </a:r>
            <a:r>
              <a:rPr lang="en-US"/>
              <a:t> </a:t>
            </a:r>
            <a:br>
              <a:rPr lang="en-US"/>
            </a:br>
            <a:endParaRPr lang="en-US"/>
          </a:p>
        </p:txBody>
      </p:sp>
      <p:sp>
        <p:nvSpPr>
          <p:cNvPr id="3" name="Content Placeholder 2"/>
          <p:cNvSpPr>
            <a:spLocks noGrp="1"/>
          </p:cNvSpPr>
          <p:nvPr>
            <p:ph idx="1"/>
          </p:nvPr>
        </p:nvSpPr>
        <p:spPr/>
        <p:txBody>
          <a:bodyPr/>
          <a:lstStyle/>
          <a:p>
            <a:r>
              <a:rPr lang="en-US" b="1" smtClean="0"/>
              <a:t> Testing application</a:t>
            </a:r>
            <a:r>
              <a:rPr lang="en-US" b="1"/>
              <a:t/>
            </a:r>
            <a:br>
              <a:rPr lang="en-US" b="1"/>
            </a:br>
            <a:endParaRPr lang="en-US" b="1"/>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286000"/>
            <a:ext cx="2057400" cy="4114800"/>
          </a:xfrm>
          <a:prstGeom prst="rect">
            <a:avLst/>
          </a:prstGeom>
        </p:spPr>
      </p:pic>
    </p:spTree>
    <p:extLst>
      <p:ext uri="{BB962C8B-B14F-4D97-AF65-F5344CB8AC3E}">
        <p14:creationId xmlns:p14="http://schemas.microsoft.com/office/powerpoint/2010/main" val="1310443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smtClean="0"/>
              <a:t>Lesson 12</a:t>
            </a:r>
          </a:p>
        </p:txBody>
      </p:sp>
      <p:pic>
        <p:nvPicPr>
          <p:cNvPr id="4" name="Picture 3" descr="question.jpg"/>
          <p:cNvPicPr>
            <a:picLocks noChangeAspect="1"/>
          </p:cNvPicPr>
          <p:nvPr/>
        </p:nvPicPr>
        <p:blipFill>
          <a:blip r:embed="rId2"/>
          <a:stretch>
            <a:fillRect/>
          </a:stretch>
        </p:blipFill>
        <p:spPr>
          <a:xfrm>
            <a:off x="3733800" y="3505200"/>
            <a:ext cx="2152650" cy="21240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a:xfrm>
            <a:off x="457200" y="1752600"/>
            <a:ext cx="8153400" cy="4373563"/>
          </a:xfrm>
        </p:spPr>
        <p:txBody>
          <a:bodyPr/>
          <a:lstStyle/>
          <a:p>
            <a:r>
              <a:rPr lang="en-US" b="1"/>
              <a:t>Overview of Android Started and Bound</a:t>
            </a:r>
            <a:br>
              <a:rPr lang="en-US" b="1"/>
            </a:br>
            <a:r>
              <a:rPr lang="en-US" b="1"/>
              <a:t>Services</a:t>
            </a:r>
            <a:r>
              <a:rPr lang="en-US"/>
              <a:t> </a:t>
            </a:r>
            <a:endParaRPr lang="en-US" smtClean="0"/>
          </a:p>
          <a:p>
            <a:pPr>
              <a:buFontTx/>
              <a:buChar char="-"/>
            </a:pPr>
            <a:r>
              <a:rPr lang="en-US" sz="2800" smtClean="0"/>
              <a:t>The </a:t>
            </a:r>
            <a:r>
              <a:rPr lang="en-US" sz="2800"/>
              <a:t>Android Service class is designed specifically to allow applications to initiate and </a:t>
            </a:r>
            <a:r>
              <a:rPr lang="en-US" sz="2800" smtClean="0"/>
              <a:t>perform background </a:t>
            </a:r>
            <a:r>
              <a:rPr lang="en-US" sz="2800"/>
              <a:t>tasks </a:t>
            </a:r>
            <a:endParaRPr lang="en-US" sz="2800" smtClean="0"/>
          </a:p>
          <a:p>
            <a:pPr>
              <a:buFontTx/>
              <a:buChar char="-"/>
            </a:pPr>
            <a:r>
              <a:rPr lang="en-US" sz="2800"/>
              <a:t>Unlike broadcast receivers, which are intended to perform a task quickly and </a:t>
            </a:r>
            <a:r>
              <a:rPr lang="en-US" sz="2800" smtClean="0"/>
              <a:t>then exit</a:t>
            </a:r>
            <a:r>
              <a:rPr lang="en-US" sz="2800"/>
              <a:t>, services are designed to perform tasks that take a long time to complete </a:t>
            </a:r>
            <a:r>
              <a:rPr lang="en-US"/>
              <a:t/>
            </a:r>
            <a:br>
              <a:rPr lang="en-US"/>
            </a:br>
            <a:r>
              <a:rPr lang="en-US"/>
              <a:t/>
            </a:r>
            <a:br>
              <a:rPr lang="en-US"/>
            </a:br>
            <a:endParaRPr lang="en-US"/>
          </a:p>
        </p:txBody>
      </p:sp>
    </p:spTree>
    <p:extLst>
      <p:ext uri="{BB962C8B-B14F-4D97-AF65-F5344CB8AC3E}">
        <p14:creationId xmlns:p14="http://schemas.microsoft.com/office/powerpoint/2010/main" val="332961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8600" y="2362200"/>
            <a:ext cx="8610600" cy="3535363"/>
          </a:xfrm>
        </p:spPr>
        <p:txBody>
          <a:bodyPr/>
          <a:lstStyle/>
          <a:p>
            <a:pPr algn="ctr" eaLnBrk="1" hangingPunct="1">
              <a:buFont typeface="Arial" pitchFamily="34" charset="0"/>
              <a:buNone/>
            </a:pPr>
            <a:r>
              <a:rPr lang="en-US" altLang="ja-JP" sz="4500" dirty="0" smtClean="0">
                <a:solidFill>
                  <a:srgbClr val="E77817"/>
                </a:solidFill>
              </a:rPr>
              <a:t>Thank you!</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a:t>
            </a:r>
            <a:r>
              <a:rPr lang="en-US" smtClean="0"/>
              <a:t> </a:t>
            </a:r>
            <a:endParaRPr lang="en-US"/>
          </a:p>
        </p:txBody>
      </p:sp>
      <p:sp>
        <p:nvSpPr>
          <p:cNvPr id="3" name="Content Placeholder 2"/>
          <p:cNvSpPr>
            <a:spLocks noGrp="1"/>
          </p:cNvSpPr>
          <p:nvPr>
            <p:ph idx="1"/>
          </p:nvPr>
        </p:nvSpPr>
        <p:spPr/>
        <p:txBody>
          <a:bodyPr/>
          <a:lstStyle/>
          <a:p>
            <a:r>
              <a:rPr lang="en-US" b="1" i="1"/>
              <a:t>Started services</a:t>
            </a:r>
            <a:r>
              <a:rPr lang="en-US" i="1"/>
              <a:t> </a:t>
            </a:r>
            <a:r>
              <a:rPr lang="en-US"/>
              <a:t>are launched by other application components </a:t>
            </a:r>
            <a:r>
              <a:rPr lang="en-US" smtClean="0"/>
              <a:t>and </a:t>
            </a:r>
            <a:r>
              <a:rPr lang="en-US"/>
              <a:t>potentially run indefinitely in the background until the service is stopped </a:t>
            </a:r>
            <a:r>
              <a:rPr lang="en-US" smtClean="0"/>
              <a:t>or is </a:t>
            </a:r>
            <a:r>
              <a:rPr lang="en-US"/>
              <a:t>destroyed by the Android runtime system in order to free up resources </a:t>
            </a:r>
            <a:br>
              <a:rPr lang="en-US"/>
            </a:br>
            <a:r>
              <a:rPr lang="en-US"/>
              <a:t/>
            </a:r>
            <a:br>
              <a:rPr lang="en-US"/>
            </a:br>
            <a:endParaRPr lang="en-US"/>
          </a:p>
        </p:txBody>
      </p:sp>
    </p:spTree>
    <p:extLst>
      <p:ext uri="{BB962C8B-B14F-4D97-AF65-F5344CB8AC3E}">
        <p14:creationId xmlns:p14="http://schemas.microsoft.com/office/powerpoint/2010/main" val="397254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a:xfrm>
            <a:off x="457200" y="1752600"/>
            <a:ext cx="8229600" cy="4648200"/>
          </a:xfrm>
        </p:spPr>
        <p:txBody>
          <a:bodyPr/>
          <a:lstStyle/>
          <a:p>
            <a:r>
              <a:rPr lang="en-US" b="1"/>
              <a:t>Intent Service</a:t>
            </a:r>
            <a:r>
              <a:rPr lang="en-US"/>
              <a:t> </a:t>
            </a:r>
            <a:r>
              <a:rPr lang="en-US" smtClean="0"/>
              <a:t>is a</a:t>
            </a:r>
            <a:r>
              <a:rPr lang="en-US" sz="2800" smtClean="0"/>
              <a:t> </a:t>
            </a:r>
            <a:r>
              <a:rPr lang="en-US" sz="2800"/>
              <a:t>specialized subclass of the Service class that simplifies service creation and usage. An IntentService is meant to handle individual autonomous calls. Unlike a service, which can concurrently handle multiple calls, an IntentService is more like a work queue processor</a:t>
            </a:r>
            <a:r>
              <a:rPr lang="en-US"/>
              <a:t/>
            </a:r>
            <a:br>
              <a:rPr lang="en-US"/>
            </a:br>
            <a:endParaRPr lang="en-US"/>
          </a:p>
        </p:txBody>
      </p:sp>
    </p:spTree>
    <p:extLst>
      <p:ext uri="{BB962C8B-B14F-4D97-AF65-F5344CB8AC3E}">
        <p14:creationId xmlns:p14="http://schemas.microsoft.com/office/powerpoint/2010/main" val="235218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p:txBody>
          <a:bodyPr/>
          <a:lstStyle/>
          <a:p>
            <a:r>
              <a:rPr lang="en-US" b="1" i="1" smtClean="0"/>
              <a:t>Bound </a:t>
            </a:r>
            <a:r>
              <a:rPr lang="en-US" b="1" i="1"/>
              <a:t>service</a:t>
            </a:r>
            <a:r>
              <a:rPr lang="en-US"/>
              <a:t> is a service that has some other component (typically an Activity) bound to it. A bound service provides an interface that allows the bound component and the service to interact with each other. Once there are no more clients bound to the service, Android will shut the service down.</a:t>
            </a:r>
          </a:p>
        </p:txBody>
      </p:sp>
    </p:spTree>
    <p:extLst>
      <p:ext uri="{BB962C8B-B14F-4D97-AF65-F5344CB8AC3E}">
        <p14:creationId xmlns:p14="http://schemas.microsoft.com/office/powerpoint/2010/main" val="124662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p:txBody>
          <a:bodyPr/>
          <a:lstStyle/>
          <a:p>
            <a:r>
              <a:rPr lang="en-US" b="1"/>
              <a:t>The Anatomy of a Service</a:t>
            </a:r>
            <a:r>
              <a:rPr lang="en-US"/>
              <a:t> </a:t>
            </a:r>
            <a:br>
              <a:rPr lang="en-US"/>
            </a:br>
            <a:r>
              <a:rPr lang="en-US" sz="2800" smtClean="0"/>
              <a:t>A </a:t>
            </a:r>
            <a:r>
              <a:rPr lang="en-US" sz="2800"/>
              <a:t>service must, as has already been mentioned, be created as a subclass of the Android </a:t>
            </a:r>
            <a:r>
              <a:rPr lang="en-US" sz="2800" i="1"/>
              <a:t>Service</a:t>
            </a:r>
            <a:r>
              <a:rPr lang="en-US" sz="2800"/>
              <a:t> class </a:t>
            </a:r>
            <a:r>
              <a:rPr lang="en-US" sz="2800" smtClean="0"/>
              <a:t>or </a:t>
            </a:r>
            <a:r>
              <a:rPr lang="en-US" sz="2800" i="1" smtClean="0"/>
              <a:t>IntentService</a:t>
            </a:r>
            <a:r>
              <a:rPr lang="en-US" sz="2800" smtClean="0"/>
              <a:t>, and must implement some of override methods:</a:t>
            </a:r>
          </a:p>
          <a:p>
            <a:pPr lvl="2"/>
            <a:r>
              <a:rPr lang="en-US" smtClean="0"/>
              <a:t>onStartCommand() </a:t>
            </a:r>
          </a:p>
          <a:p>
            <a:pPr lvl="2"/>
            <a:r>
              <a:rPr lang="en-US" smtClean="0"/>
              <a:t>onBind() </a:t>
            </a:r>
          </a:p>
          <a:p>
            <a:pPr lvl="2"/>
            <a:r>
              <a:rPr lang="en-US" smtClean="0"/>
              <a:t>onCreate()</a:t>
            </a:r>
            <a:r>
              <a:rPr lang="en-US" sz="1600" smtClean="0"/>
              <a:t> </a:t>
            </a:r>
          </a:p>
          <a:p>
            <a:pPr lvl="2"/>
            <a:r>
              <a:rPr lang="en-US" smtClean="0"/>
              <a:t>onDestroy()</a:t>
            </a:r>
            <a:r>
              <a:rPr lang="en-US" sz="1600" smtClean="0"/>
              <a:t> </a:t>
            </a:r>
          </a:p>
          <a:p>
            <a:pPr lvl="2"/>
            <a:r>
              <a:rPr lang="en-US" smtClean="0"/>
              <a:t>onHandleIntent()</a:t>
            </a:r>
            <a:r>
              <a:rPr lang="en-US" sz="1600" smtClean="0"/>
              <a:t> </a:t>
            </a:r>
            <a:r>
              <a:rPr lang="en-US" sz="1600"/>
              <a:t/>
            </a:r>
            <a:br>
              <a:rPr lang="en-US" sz="1600"/>
            </a:br>
            <a:r>
              <a:rPr lang="en-US" sz="1600"/>
              <a:t/>
            </a:r>
            <a:br>
              <a:rPr lang="en-US" sz="1600"/>
            </a:br>
            <a:r>
              <a:rPr lang="en-US"/>
              <a:t/>
            </a:r>
            <a:br>
              <a:rPr lang="en-US"/>
            </a:br>
            <a:endParaRPr lang="en-US"/>
          </a:p>
        </p:txBody>
      </p:sp>
    </p:spTree>
    <p:extLst>
      <p:ext uri="{BB962C8B-B14F-4D97-AF65-F5344CB8AC3E}">
        <p14:creationId xmlns:p14="http://schemas.microsoft.com/office/powerpoint/2010/main" val="204562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p:txBody>
          <a:bodyPr/>
          <a:lstStyle/>
          <a:p>
            <a:r>
              <a:rPr lang="en-US" b="1"/>
              <a:t>Controlling Destroyed Service Restart Options</a:t>
            </a:r>
            <a:r>
              <a:rPr lang="en-US"/>
              <a:t> </a:t>
            </a:r>
            <a:endParaRPr lang="en-US" smtClean="0"/>
          </a:p>
          <a:p>
            <a:pPr lvl="1">
              <a:buFontTx/>
              <a:buChar char="-"/>
            </a:pPr>
            <a:r>
              <a:rPr lang="en-US" smtClean="0"/>
              <a:t>START_NOT_STICKY </a:t>
            </a:r>
          </a:p>
          <a:p>
            <a:pPr lvl="1">
              <a:buFontTx/>
              <a:buChar char="-"/>
            </a:pPr>
            <a:r>
              <a:rPr lang="en-US" smtClean="0"/>
              <a:t>START_STICKY </a:t>
            </a:r>
          </a:p>
          <a:p>
            <a:pPr lvl="1">
              <a:buFontTx/>
              <a:buChar char="-"/>
            </a:pPr>
            <a:r>
              <a:rPr lang="en-US" smtClean="0"/>
              <a:t>START_REDELIVER_INTENT </a:t>
            </a:r>
            <a:br>
              <a:rPr lang="en-US" smtClean="0"/>
            </a:br>
            <a:r>
              <a:rPr lang="en-US" smtClean="0"/>
              <a:t/>
            </a:r>
            <a:br>
              <a:rPr lang="en-US" smtClean="0"/>
            </a:br>
            <a:endParaRPr lang="en-US"/>
          </a:p>
        </p:txBody>
      </p:sp>
    </p:spTree>
    <p:extLst>
      <p:ext uri="{BB962C8B-B14F-4D97-AF65-F5344CB8AC3E}">
        <p14:creationId xmlns:p14="http://schemas.microsoft.com/office/powerpoint/2010/main" val="401103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Android Services </a:t>
            </a:r>
          </a:p>
        </p:txBody>
      </p:sp>
      <p:sp>
        <p:nvSpPr>
          <p:cNvPr id="3" name="Content Placeholder 2"/>
          <p:cNvSpPr>
            <a:spLocks noGrp="1"/>
          </p:cNvSpPr>
          <p:nvPr>
            <p:ph idx="1"/>
          </p:nvPr>
        </p:nvSpPr>
        <p:spPr>
          <a:xfrm>
            <a:off x="457200" y="1752600"/>
            <a:ext cx="8077200" cy="4373563"/>
          </a:xfrm>
        </p:spPr>
        <p:txBody>
          <a:bodyPr/>
          <a:lstStyle/>
          <a:p>
            <a:r>
              <a:rPr lang="en-US" b="1"/>
              <a:t>Starting a Service Running on System Startup</a:t>
            </a:r>
            <a:r>
              <a:rPr lang="en-US"/>
              <a:t> </a:t>
            </a:r>
            <a:br>
              <a:rPr lang="en-US"/>
            </a:br>
            <a:r>
              <a:rPr lang="en-US" sz="2400"/>
              <a:t>Given the background nature of services, it is not uncommon for a service to need to be started </a:t>
            </a:r>
            <a:r>
              <a:rPr lang="en-US" sz="2400" smtClean="0"/>
              <a:t>when an </a:t>
            </a:r>
            <a:r>
              <a:rPr lang="en-US" sz="2400"/>
              <a:t>Android based system first boots up. This can be achieved by creating a broadcast receiver </a:t>
            </a:r>
            <a:r>
              <a:rPr lang="en-US" sz="2400" smtClean="0"/>
              <a:t>with an </a:t>
            </a:r>
            <a:r>
              <a:rPr lang="en-US" sz="2400"/>
              <a:t>intent filter configured to listen for the system </a:t>
            </a:r>
            <a:r>
              <a:rPr lang="en-US" sz="2400" i="1">
                <a:solidFill>
                  <a:srgbClr val="FF0000"/>
                </a:solidFill>
              </a:rPr>
              <a:t>android.intent.action.BOOT_COMPLETED</a:t>
            </a:r>
            <a:r>
              <a:rPr lang="en-US" sz="2400" i="1"/>
              <a:t> </a:t>
            </a:r>
            <a:r>
              <a:rPr lang="en-US" sz="2400"/>
              <a:t>intent. Note that, in order to function, such a broadcast receiver will need to request the</a:t>
            </a:r>
            <a:br>
              <a:rPr lang="en-US" sz="2400"/>
            </a:br>
            <a:r>
              <a:rPr lang="en-US" sz="2400" i="1">
                <a:solidFill>
                  <a:srgbClr val="FF0000"/>
                </a:solidFill>
              </a:rPr>
              <a:t>android.permission.RECEIVE_BOOT_COMPLETED</a:t>
            </a:r>
            <a:r>
              <a:rPr lang="en-US" sz="2400" i="1"/>
              <a:t> </a:t>
            </a:r>
            <a:r>
              <a:rPr lang="en-US" sz="2400"/>
              <a:t>permission.</a:t>
            </a:r>
            <a:r>
              <a:rPr lang="en-US" sz="1800"/>
              <a:t> </a:t>
            </a:r>
            <a:br>
              <a:rPr lang="en-US" sz="1800"/>
            </a:br>
            <a:r>
              <a:rPr lang="en-US" sz="2400"/>
              <a:t/>
            </a:r>
            <a:br>
              <a:rPr lang="en-US" sz="2400"/>
            </a:br>
            <a:endParaRPr lang="en-US"/>
          </a:p>
        </p:txBody>
      </p:sp>
    </p:spTree>
    <p:extLst>
      <p:ext uri="{BB962C8B-B14F-4D97-AF65-F5344CB8AC3E}">
        <p14:creationId xmlns:p14="http://schemas.microsoft.com/office/powerpoint/2010/main" val="41710527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sof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13927</TotalTime>
  <Words>509</Words>
  <Application>Microsoft Office PowerPoint</Application>
  <PresentationFormat>On-screen Show (4:3)</PresentationFormat>
  <Paragraphs>98</Paragraphs>
  <Slides>30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ＭＳ Ｐゴシック</vt:lpstr>
      <vt:lpstr>Arial</vt:lpstr>
      <vt:lpstr>Calibri</vt:lpstr>
      <vt:lpstr>Courier New</vt:lpstr>
      <vt:lpstr>Times New Roman</vt:lpstr>
      <vt:lpstr>Custom Design</vt:lpstr>
      <vt:lpstr>Fsoft_theme</vt:lpstr>
      <vt:lpstr>PowerPoint Presentation</vt:lpstr>
      <vt:lpstr>Agenda</vt:lpstr>
      <vt:lpstr>Android Services </vt:lpstr>
      <vt:lpstr>Android Services </vt:lpstr>
      <vt:lpstr>Android Services </vt:lpstr>
      <vt:lpstr>Android Services </vt:lpstr>
      <vt:lpstr>Android Services </vt:lpstr>
      <vt:lpstr>Android Services </vt:lpstr>
      <vt:lpstr>Android Services </vt:lpstr>
      <vt:lpstr>Implementing an  Android Started Service</vt:lpstr>
      <vt:lpstr>Implementing an  Android Started Service  </vt:lpstr>
      <vt:lpstr>Implementing an  Android Started Service  </vt:lpstr>
      <vt:lpstr>Implementing an  Android Started Service  </vt:lpstr>
      <vt:lpstr>Implementing an  Android Started Service  </vt:lpstr>
      <vt:lpstr>Implementing an  Android Started Service  </vt:lpstr>
      <vt:lpstr>Android Bound Services  Understanding</vt:lpstr>
      <vt:lpstr>Android Bound Services  Understanding</vt:lpstr>
      <vt:lpstr>Local Bound Service Example  </vt:lpstr>
      <vt:lpstr>Local Bound Service Example</vt:lpstr>
      <vt:lpstr>Local Bound Service Example</vt:lpstr>
      <vt:lpstr>Local Bound Service Example</vt:lpstr>
      <vt:lpstr>Local Bound Service Example</vt:lpstr>
      <vt:lpstr>Remote Bound Services  </vt:lpstr>
      <vt:lpstr>Remote Bound Services  </vt:lpstr>
      <vt:lpstr>Remote Bound Services  </vt:lpstr>
      <vt:lpstr>Remote Bound Services  </vt:lpstr>
      <vt:lpstr>Remote Bound Services  </vt:lpstr>
      <vt:lpstr>Remote Bound Services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Trong Nhan</dc:creator>
  <cp:lastModifiedBy>Giang Do</cp:lastModifiedBy>
  <cp:revision>1433</cp:revision>
  <dcterms:created xsi:type="dcterms:W3CDTF">2010-09-14T03:27:51Z</dcterms:created>
  <dcterms:modified xsi:type="dcterms:W3CDTF">2019-02-15T15:23:04Z</dcterms:modified>
</cp:coreProperties>
</file>