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5"/>
  </p:notesMasterIdLst>
  <p:handoutMasterIdLst>
    <p:handoutMasterId r:id="rId26"/>
  </p:handoutMasterIdLst>
  <p:sldIdLst>
    <p:sldId id="264" r:id="rId3"/>
    <p:sldId id="331" r:id="rId4"/>
    <p:sldId id="383" r:id="rId5"/>
    <p:sldId id="384" r:id="rId6"/>
    <p:sldId id="390" r:id="rId7"/>
    <p:sldId id="385" r:id="rId8"/>
    <p:sldId id="386" r:id="rId9"/>
    <p:sldId id="391" r:id="rId10"/>
    <p:sldId id="387" r:id="rId11"/>
    <p:sldId id="398" r:id="rId12"/>
    <p:sldId id="388" r:id="rId13"/>
    <p:sldId id="402" r:id="rId14"/>
    <p:sldId id="392" r:id="rId15"/>
    <p:sldId id="393" r:id="rId16"/>
    <p:sldId id="394" r:id="rId17"/>
    <p:sldId id="395" r:id="rId18"/>
    <p:sldId id="396" r:id="rId19"/>
    <p:sldId id="399" r:id="rId20"/>
    <p:sldId id="400" r:id="rId21"/>
    <p:sldId id="401" r:id="rId22"/>
    <p:sldId id="381" r:id="rId23"/>
    <p:sldId id="280" r:id="rId2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g Do" initials="GD" lastIdx="2" clrIdx="0">
    <p:extLst>
      <p:ext uri="{19B8F6BF-5375-455C-9EA6-DF929625EA0E}">
        <p15:presenceInfo xmlns:p15="http://schemas.microsoft.com/office/powerpoint/2012/main" userId="2f8f2533387177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0064FF"/>
    <a:srgbClr val="FDE2CB"/>
    <a:srgbClr val="FCD6B6"/>
    <a:srgbClr val="FABA86"/>
    <a:srgbClr val="F9B073"/>
    <a:srgbClr val="B0CA7C"/>
    <a:srgbClr val="F9AB6B"/>
    <a:srgbClr val="FAB882"/>
    <a:srgbClr val="F9A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575" autoAdjust="0"/>
  </p:normalViewPr>
  <p:slideViewPr>
    <p:cSldViewPr snapToObjects="1">
      <p:cViewPr varScale="1">
        <p:scale>
          <a:sx n="74" d="100"/>
          <a:sy n="74" d="100"/>
        </p:scale>
        <p:origin x="1670" y="72"/>
      </p:cViewPr>
      <p:guideLst>
        <p:guide orient="horz" pos="2160"/>
        <p:guide pos="2880"/>
      </p:guideLst>
    </p:cSldViewPr>
  </p:slideViewPr>
  <p:outlineViewPr>
    <p:cViewPr>
      <p:scale>
        <a:sx n="33" d="100"/>
        <a:sy n="33" d="100"/>
      </p:scale>
      <p:origin x="0" y="4206"/>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1" d="100"/>
          <a:sy n="61" d="100"/>
        </p:scale>
        <p:origin x="-168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EDA80-2945-4F5A-BE18-00EA5FD1BBB3}" type="datetimeFigureOut">
              <a:rPr lang="en-US" smtClean="0"/>
              <a:pPr/>
              <a:t>2/16/2019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A7A21C-CB19-4671-AED8-D20320CF7230}" type="slidenum">
              <a:rPr lang="en-US" smtClean="0"/>
              <a:pPr/>
              <a:t>‹#›</a:t>
            </a:fld>
            <a:endParaRPr lang="en-US"/>
          </a:p>
        </p:txBody>
      </p:sp>
    </p:spTree>
    <p:extLst>
      <p:ext uri="{BB962C8B-B14F-4D97-AF65-F5344CB8AC3E}">
        <p14:creationId xmlns:p14="http://schemas.microsoft.com/office/powerpoint/2010/main" val="32919836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D27008-8E94-4BE3-85A4-DBB55C91822D}" type="datetimeFigureOut">
              <a:rPr lang="en-US" smtClean="0"/>
              <a:pPr/>
              <a:t>2/16/2019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36913C-23B8-4992-AD31-197833DF19AE}" type="slidenum">
              <a:rPr lang="en-US" smtClean="0"/>
              <a:pPr/>
              <a:t>‹#›</a:t>
            </a:fld>
            <a:endParaRPr lang="en-US"/>
          </a:p>
        </p:txBody>
      </p:sp>
    </p:spTree>
    <p:extLst>
      <p:ext uri="{BB962C8B-B14F-4D97-AF65-F5344CB8AC3E}">
        <p14:creationId xmlns:p14="http://schemas.microsoft.com/office/powerpoint/2010/main" val="290789256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requestCode is used to retrieve the same pending intent instance later on (for cancelling, etc).</a:t>
            </a:r>
          </a:p>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14</a:t>
            </a:fld>
            <a:endParaRPr lang="en-US"/>
          </a:p>
        </p:txBody>
      </p:sp>
    </p:spTree>
    <p:extLst>
      <p:ext uri="{BB962C8B-B14F-4D97-AF65-F5344CB8AC3E}">
        <p14:creationId xmlns:p14="http://schemas.microsoft.com/office/powerpoint/2010/main" val="3378923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7892" name="Slide Number Placeholder 3"/>
          <p:cNvSpPr>
            <a:spLocks noGrp="1"/>
          </p:cNvSpPr>
          <p:nvPr>
            <p:ph type="sldNum" sz="quarter" idx="5"/>
          </p:nvPr>
        </p:nvSpPr>
        <p:spPr bwMode="auto">
          <a:noFill/>
          <a:ln>
            <a:miter lim="800000"/>
            <a:headEnd/>
            <a:tailEnd/>
          </a:ln>
        </p:spPr>
        <p:txBody>
          <a:bodyPr/>
          <a:lstStyle/>
          <a:p>
            <a:fld id="{46CD90B6-5C48-4F60-AA0F-B8B49C03E614}" type="slidenum">
              <a:rPr lang="en-US"/>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7081"/>
            <a:ext cx="4040188" cy="610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77989"/>
            <a:ext cx="4040188" cy="3770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857081"/>
            <a:ext cx="4041775" cy="610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77989"/>
            <a:ext cx="4041775" cy="3770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008313" cy="10669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609600"/>
            <a:ext cx="5111750" cy="5516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7659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52600"/>
            <a:ext cx="2057400" cy="4373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752600"/>
            <a:ext cx="6019800" cy="4373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a:xfrm>
            <a:off x="5257800" y="6491288"/>
            <a:ext cx="2895600" cy="365125"/>
          </a:xfrm>
          <a:prstGeom prst="rect">
            <a:avLst/>
          </a:prstGeom>
        </p:spPr>
        <p:txBody>
          <a:bodyPr/>
          <a:lstStyle>
            <a:lvl1pPr>
              <a:defRPr/>
            </a:lvl1pPr>
          </a:lstStyle>
          <a:p>
            <a:r>
              <a:rPr lang="en-US" dirty="0" smtClean="0"/>
              <a:t>© Copyright 2011 FPT Software</a:t>
            </a:r>
          </a:p>
        </p:txBody>
      </p:sp>
      <p:sp>
        <p:nvSpPr>
          <p:cNvPr id="6" name="Slide Number Placeholder 5"/>
          <p:cNvSpPr>
            <a:spLocks noGrp="1"/>
          </p:cNvSpPr>
          <p:nvPr>
            <p:ph type="sldNum" sz="quarter" idx="12"/>
          </p:nvPr>
        </p:nvSpPr>
        <p:spPr>
          <a:xfrm>
            <a:off x="8153400" y="6491288"/>
            <a:ext cx="533400" cy="365125"/>
          </a:xfrm>
          <a:prstGeom prst="rect">
            <a:avLst/>
          </a:prstGeom>
        </p:spPr>
        <p:txBody>
          <a:bodyPr/>
          <a:lstStyle>
            <a:lvl1pPr>
              <a:defRPr/>
            </a:lvl1pPr>
          </a:lstStyle>
          <a:p>
            <a:fld id="{CD91002D-DF87-4FB9-865C-A76CFCC7B82D}" type="slidenum">
              <a:rPr lang="en-US"/>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EC6FA-7C93-468E-A575-EDCD81EEFF70}" type="datetimeFigureOut">
              <a:rPr lang="en-US" smtClean="0"/>
              <a:pPr/>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8EC6FA-7C93-468E-A575-EDCD81EEFF70}" type="datetimeFigureOut">
              <a:rPr lang="en-US" smtClean="0"/>
              <a:pPr/>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8EC6FA-7C93-468E-A575-EDCD81EEFF70}" type="datetimeFigureOut">
              <a:rPr lang="en-US" smtClean="0"/>
              <a:pPr/>
              <a:t>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8EC6FA-7C93-468E-A575-EDCD81EEFF70}" type="datetimeFigureOut">
              <a:rPr lang="en-US" smtClean="0"/>
              <a:pPr/>
              <a:t>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EC6FA-7C93-468E-A575-EDCD81EEFF70}" type="datetimeFigureOut">
              <a:rPr lang="en-US" smtClean="0"/>
              <a:pPr/>
              <a:t>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C6FA-7C93-468E-A575-EDCD81EEFF70}" type="datetimeFigureOut">
              <a:rPr lang="en-US" smtClean="0"/>
              <a:pPr/>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C6FA-7C93-468E-A575-EDCD81EEFF70}" type="datetimeFigureOut">
              <a:rPr lang="en-US" smtClean="0"/>
              <a:pPr/>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w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EC6FA-7C93-468E-A575-EDCD81EEFF70}" type="datetimeFigureOut">
              <a:rPr lang="en-US" smtClean="0"/>
              <a:pPr/>
              <a:t>2/16/2019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39A09-3475-4C1B-8F36-74BF0EBA84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3" descr="nen 1"/>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0"/>
            <a:ext cx="9144000" cy="6856413"/>
          </a:xfrm>
          <a:prstGeom prst="rect">
            <a:avLst/>
          </a:prstGeom>
          <a:noFill/>
          <a:ln w="9525">
            <a:noFill/>
            <a:miter lim="800000"/>
            <a:headEnd/>
            <a:tailEnd/>
          </a:ln>
        </p:spPr>
      </p:pic>
      <p:pic>
        <p:nvPicPr>
          <p:cNvPr id="9" name="Picture 8" descr="mocup nam dai.wmf"/>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752627" y="6467412"/>
            <a:ext cx="6400800" cy="407855"/>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752600"/>
            <a:ext cx="82296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Footer Placeholder 4"/>
          <p:cNvSpPr txBox="1">
            <a:spLocks/>
          </p:cNvSpPr>
          <p:nvPr/>
        </p:nvSpPr>
        <p:spPr>
          <a:xfrm>
            <a:off x="5257800" y="6491288"/>
            <a:ext cx="28956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Copyright 2011 FPT Software</a:t>
            </a:r>
          </a:p>
        </p:txBody>
      </p:sp>
      <p:sp>
        <p:nvSpPr>
          <p:cNvPr id="8" name="Slide Number Placeholder 5"/>
          <p:cNvSpPr txBox="1">
            <a:spLocks/>
          </p:cNvSpPr>
          <p:nvPr/>
        </p:nvSpPr>
        <p:spPr>
          <a:xfrm>
            <a:off x="8153400" y="6491288"/>
            <a:ext cx="5334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4F1FFC-C151-4ABD-8AD1-CE75123F0C80}" type="slidenum">
              <a:rPr kumimoji="0" lang="en-US"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0" name="Rectangle 9"/>
          <p:cNvSpPr/>
          <p:nvPr/>
        </p:nvSpPr>
        <p:spPr>
          <a:xfrm>
            <a:off x="0" y="12192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49" r:id="rId12"/>
  </p:sldLayoutIdLst>
  <p:hf hdr="0" dt="0"/>
  <p:txStyles>
    <p:titleStyle>
      <a:lvl1pPr algn="r" defTabSz="457200" rtl="0" eaLnBrk="1" fontAlgn="base" hangingPunct="1">
        <a:spcBef>
          <a:spcPct val="0"/>
        </a:spcBef>
        <a:spcAft>
          <a:spcPct val="0"/>
        </a:spcAft>
        <a:defRPr sz="3800" kern="1200">
          <a:solidFill>
            <a:schemeClr val="tx1"/>
          </a:solidFill>
          <a:latin typeface="+mj-lt"/>
          <a:ea typeface="ＭＳ Ｐゴシック" pitchFamily="34" charset="-128"/>
          <a:cs typeface="Arial" pitchFamily="34" charset="0"/>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j-lt"/>
          <a:ea typeface="ＭＳ Ｐゴシック" pitchFamily="34" charset="-128"/>
          <a:cs typeface="Arial" pitchFamily="34"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j-lt"/>
          <a:ea typeface="ＭＳ Ｐゴシック" pitchFamily="34" charset="-128"/>
          <a:cs typeface="Arial" pitchFamily="34"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j-lt"/>
          <a:ea typeface="ＭＳ Ｐゴシック" pitchFamily="34" charset="-128"/>
          <a:cs typeface="Arial" pitchFamily="34"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mocup nam 1.wm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
            <a:ext cx="7433926" cy="4800599"/>
          </a:xfrm>
          <a:prstGeom prst="rect">
            <a:avLst/>
          </a:prstGeom>
        </p:spPr>
      </p:pic>
      <p:sp>
        <p:nvSpPr>
          <p:cNvPr id="10" name="Text Box 5"/>
          <p:cNvSpPr txBox="1">
            <a:spLocks noChangeArrowheads="1"/>
          </p:cNvSpPr>
          <p:nvPr/>
        </p:nvSpPr>
        <p:spPr bwMode="auto">
          <a:xfrm>
            <a:off x="152400" y="77108"/>
            <a:ext cx="6181725" cy="586957"/>
          </a:xfrm>
          <a:prstGeom prst="rect">
            <a:avLst/>
          </a:prstGeom>
          <a:noFill/>
          <a:ln w="9525">
            <a:noFill/>
            <a:round/>
            <a:headEnd/>
            <a:tailEnd/>
          </a:ln>
        </p:spPr>
        <p:txBody>
          <a:bodyPr wrap="square" lIns="90000" tIns="46800" rIns="90000" bIns="46800">
            <a:spAutoFit/>
          </a:bodyPr>
          <a:lstStyle/>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bg1"/>
                </a:solidFill>
                <a:latin typeface="+mj-lt"/>
                <a:cs typeface="Arial" pitchFamily="34" charset="0"/>
              </a:rPr>
              <a:t>FPT University</a:t>
            </a:r>
            <a:endParaRPr lang="en-US" sz="3200" dirty="0">
              <a:solidFill>
                <a:schemeClr val="bg1"/>
              </a:solidFill>
              <a:latin typeface="+mj-lt"/>
              <a:cs typeface="Arial" pitchFamily="34" charset="0"/>
            </a:endParaRPr>
          </a:p>
        </p:txBody>
      </p:sp>
      <p:sp>
        <p:nvSpPr>
          <p:cNvPr id="11" name="Text Box 5"/>
          <p:cNvSpPr txBox="1">
            <a:spLocks noChangeArrowheads="1"/>
          </p:cNvSpPr>
          <p:nvPr/>
        </p:nvSpPr>
        <p:spPr bwMode="auto">
          <a:xfrm>
            <a:off x="167640" y="1675934"/>
            <a:ext cx="7052926" cy="1448731"/>
          </a:xfrm>
          <a:prstGeom prst="rect">
            <a:avLst/>
          </a:prstGeom>
          <a:noFill/>
          <a:ln w="9525">
            <a:noFill/>
            <a:round/>
            <a:headEnd/>
            <a:tailEnd/>
          </a:ln>
        </p:spPr>
        <p:txBody>
          <a:bodyPr wrap="square" lIns="90000" tIns="46800" rIns="90000" bIns="46800">
            <a:spAutoFit/>
          </a:bodyPr>
          <a:lstStyle/>
          <a:p>
            <a:pPr fontAlgn="auto">
              <a:spcBef>
                <a:spcPts val="0"/>
              </a:spcBef>
              <a:spcAft>
                <a:spcPts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cap="all" smtClean="0">
                <a:solidFill>
                  <a:schemeClr val="bg1"/>
                </a:solidFill>
                <a:latin typeface="+mj-lt"/>
                <a:cs typeface="Arial" pitchFamily="34" charset="0"/>
              </a:rPr>
              <a:t>Android programMing</a:t>
            </a:r>
          </a:p>
          <a:p>
            <a:pPr fontAlgn="auto">
              <a:spcBef>
                <a:spcPts val="0"/>
              </a:spcBef>
              <a:spcAft>
                <a:spcPts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cap="all" smtClean="0">
                <a:solidFill>
                  <a:schemeClr val="bg1"/>
                </a:solidFill>
                <a:latin typeface="+mj-lt"/>
                <a:cs typeface="Arial" pitchFamily="34" charset="0"/>
              </a:rPr>
              <a:t>Lesson 13</a:t>
            </a:r>
            <a:endParaRPr lang="en-US" sz="4400" b="1" cap="all" dirty="0">
              <a:solidFill>
                <a:schemeClr val="bg1"/>
              </a:solidFill>
              <a:latin typeface="+mj-lt"/>
              <a:cs typeface="Arial" pitchFamily="34" charset="0"/>
            </a:endParaRPr>
          </a:p>
        </p:txBody>
      </p:sp>
      <p:sp>
        <p:nvSpPr>
          <p:cNvPr id="12" name="Text Box 10"/>
          <p:cNvSpPr txBox="1">
            <a:spLocks noChangeArrowheads="1"/>
          </p:cNvSpPr>
          <p:nvPr/>
        </p:nvSpPr>
        <p:spPr bwMode="auto">
          <a:xfrm>
            <a:off x="3505200" y="4217792"/>
            <a:ext cx="2362200" cy="851131"/>
          </a:xfrm>
          <a:prstGeom prst="rect">
            <a:avLst/>
          </a:prstGeom>
          <a:noFill/>
          <a:ln w="9525">
            <a:noFill/>
            <a:round/>
            <a:headEnd/>
            <a:tailEnd/>
          </a:ln>
        </p:spPr>
        <p:txBody>
          <a:bodyPr wrap="square" lIns="90000" tIns="46800" rIns="90000" bIns="46800">
            <a:spAutoFit/>
          </a:bodyPr>
          <a:lstStyle/>
          <a:p>
            <a:pPr>
              <a:spcBef>
                <a:spcPts val="1063"/>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chemeClr val="bg1"/>
                </a:solidFill>
                <a:latin typeface="+mj-lt"/>
                <a:cs typeface="Arial" pitchFamily="34" charset="0"/>
              </a:rPr>
              <a:t>Version 1.0</a:t>
            </a:r>
          </a:p>
          <a:p>
            <a:pPr>
              <a:spcBef>
                <a:spcPts val="1063"/>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chemeClr val="bg1"/>
              </a:solidFill>
              <a:latin typeface="+mj-lt"/>
              <a:cs typeface="Arial" pitchFamily="34" charset="0"/>
            </a:endParaRPr>
          </a:p>
        </p:txBody>
      </p:sp>
      <p:pic>
        <p:nvPicPr>
          <p:cNvPr id="20" name="Picture 19" descr="logo FPT.wm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81800" y="5105400"/>
            <a:ext cx="1676400" cy="1007962"/>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Notifications</a:t>
            </a:r>
          </a:p>
        </p:txBody>
      </p:sp>
      <p:sp>
        <p:nvSpPr>
          <p:cNvPr id="3" name="Content Placeholder 2"/>
          <p:cNvSpPr>
            <a:spLocks noGrp="1"/>
          </p:cNvSpPr>
          <p:nvPr>
            <p:ph idx="1"/>
          </p:nvPr>
        </p:nvSpPr>
        <p:spPr/>
        <p:txBody>
          <a:bodyPr/>
          <a:lstStyle/>
          <a:p>
            <a:r>
              <a:rPr lang="en-US" smtClean="0"/>
              <a:t>Testing Application</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270125"/>
            <a:ext cx="2019300" cy="4038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270125"/>
            <a:ext cx="2019300" cy="4038600"/>
          </a:xfrm>
          <a:prstGeom prst="rect">
            <a:avLst/>
          </a:prstGeom>
        </p:spPr>
      </p:pic>
    </p:spTree>
    <p:extLst>
      <p:ext uri="{BB962C8B-B14F-4D97-AF65-F5344CB8AC3E}">
        <p14:creationId xmlns:p14="http://schemas.microsoft.com/office/powerpoint/2010/main" val="24560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Reply Notification </a:t>
            </a:r>
            <a:br>
              <a:rPr lang="en-US"/>
            </a:br>
            <a:endParaRPr lang="en-US"/>
          </a:p>
        </p:txBody>
      </p:sp>
      <p:sp>
        <p:nvSpPr>
          <p:cNvPr id="3" name="Content Placeholder 2"/>
          <p:cNvSpPr>
            <a:spLocks noGrp="1"/>
          </p:cNvSpPr>
          <p:nvPr>
            <p:ph idx="1"/>
          </p:nvPr>
        </p:nvSpPr>
        <p:spPr>
          <a:xfrm>
            <a:off x="457200" y="1752600"/>
            <a:ext cx="8153400" cy="4373563"/>
          </a:xfrm>
        </p:spPr>
        <p:txBody>
          <a:bodyPr/>
          <a:lstStyle/>
          <a:p>
            <a:r>
              <a:rPr lang="en-US" b="1"/>
              <a:t>Creating the DirectReply Project</a:t>
            </a:r>
            <a:r>
              <a:rPr lang="en-US"/>
              <a:t> </a:t>
            </a:r>
            <a:br>
              <a:rPr lang="en-US"/>
            </a:br>
            <a:endParaRPr lang="en-US"/>
          </a:p>
        </p:txBody>
      </p:sp>
      <p:pic>
        <p:nvPicPr>
          <p:cNvPr id="4" name="Picture 3"/>
          <p:cNvPicPr>
            <a:picLocks noChangeAspect="1"/>
          </p:cNvPicPr>
          <p:nvPr/>
        </p:nvPicPr>
        <p:blipFill>
          <a:blip r:embed="rId2"/>
          <a:stretch>
            <a:fillRect/>
          </a:stretch>
        </p:blipFill>
        <p:spPr>
          <a:xfrm>
            <a:off x="3379366" y="2286000"/>
            <a:ext cx="2385267" cy="4016088"/>
          </a:xfrm>
          <a:prstGeom prst="rect">
            <a:avLst/>
          </a:prstGeom>
        </p:spPr>
      </p:pic>
    </p:spTree>
    <p:extLst>
      <p:ext uri="{BB962C8B-B14F-4D97-AF65-F5344CB8AC3E}">
        <p14:creationId xmlns:p14="http://schemas.microsoft.com/office/powerpoint/2010/main" val="3042386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Reply Notification </a:t>
            </a:r>
            <a:br>
              <a:rPr lang="en-US"/>
            </a:br>
            <a:endParaRPr lang="en-US"/>
          </a:p>
        </p:txBody>
      </p:sp>
      <p:sp>
        <p:nvSpPr>
          <p:cNvPr id="3" name="Content Placeholder 2"/>
          <p:cNvSpPr>
            <a:spLocks noGrp="1"/>
          </p:cNvSpPr>
          <p:nvPr>
            <p:ph idx="1"/>
          </p:nvPr>
        </p:nvSpPr>
        <p:spPr>
          <a:xfrm>
            <a:off x="457200" y="1752600"/>
            <a:ext cx="8001000" cy="4373563"/>
          </a:xfrm>
        </p:spPr>
        <p:txBody>
          <a:bodyPr/>
          <a:lstStyle/>
          <a:p>
            <a:r>
              <a:rPr lang="en-US" sz="2800"/>
              <a:t>The RemoteInput class allows a request for user input to be included in </a:t>
            </a:r>
            <a:r>
              <a:rPr lang="en-US" sz="2800" smtClean="0"/>
              <a:t>the PendingIntent </a:t>
            </a:r>
            <a:r>
              <a:rPr lang="en-US" sz="2800"/>
              <a:t>object along with the intent. When the intent within the PendingIntent object is triggered</a:t>
            </a:r>
            <a:r>
              <a:rPr lang="en-US" sz="2800" smtClean="0"/>
              <a:t>, for </a:t>
            </a:r>
            <a:r>
              <a:rPr lang="en-US" sz="2800"/>
              <a:t>example launching an activity, that activity is also passed any input provided by the user. </a:t>
            </a:r>
            <a:br>
              <a:rPr lang="en-US" sz="2800"/>
            </a:br>
            <a:endParaRPr lang="en-US" sz="2800"/>
          </a:p>
        </p:txBody>
      </p:sp>
    </p:spTree>
    <p:extLst>
      <p:ext uri="{BB962C8B-B14F-4D97-AF65-F5344CB8AC3E}">
        <p14:creationId xmlns:p14="http://schemas.microsoft.com/office/powerpoint/2010/main" val="257309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Reply Notification </a:t>
            </a:r>
            <a:br>
              <a:rPr lang="en-US"/>
            </a:br>
            <a:endParaRPr lang="en-US"/>
          </a:p>
        </p:txBody>
      </p:sp>
      <p:sp>
        <p:nvSpPr>
          <p:cNvPr id="3" name="Content Placeholder 2"/>
          <p:cNvSpPr>
            <a:spLocks noGrp="1"/>
          </p:cNvSpPr>
          <p:nvPr>
            <p:ph idx="1"/>
          </p:nvPr>
        </p:nvSpPr>
        <p:spPr>
          <a:xfrm>
            <a:off x="457200" y="1752600"/>
            <a:ext cx="8153400" cy="4373563"/>
          </a:xfrm>
        </p:spPr>
        <p:txBody>
          <a:bodyPr/>
          <a:lstStyle/>
          <a:p>
            <a:r>
              <a:rPr lang="en-US" b="1"/>
              <a:t>Building the RemoteInput Object</a:t>
            </a:r>
            <a:r>
              <a:rPr lang="en-US"/>
              <a:t> </a:t>
            </a:r>
            <a:br>
              <a:rPr lang="en-US"/>
            </a:br>
            <a:endParaRPr lang="en-US"/>
          </a:p>
        </p:txBody>
      </p:sp>
      <p:sp>
        <p:nvSpPr>
          <p:cNvPr id="5" name="Rectangle 1"/>
          <p:cNvSpPr>
            <a:spLocks noChangeArrowheads="1"/>
          </p:cNvSpPr>
          <p:nvPr/>
        </p:nvSpPr>
        <p:spPr bwMode="auto">
          <a:xfrm>
            <a:off x="381000" y="3030682"/>
            <a:ext cx="8701421"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notificationId =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101</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NOTIFICATION_CHANNEL =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"My channel"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KEY_TEXT_REPLY =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"key_text_reply"</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sendNotification(View view)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replyLabel =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"Enter your reply here"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RemoteInput remoteInput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RemoteInput.Builder(KEY_TEXT_REPLY)</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.setLabel(replyLabel)</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.build();</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05969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Reply Notification </a:t>
            </a:r>
            <a:br>
              <a:rPr lang="en-US"/>
            </a:br>
            <a:endParaRPr lang="en-US"/>
          </a:p>
        </p:txBody>
      </p:sp>
      <p:sp>
        <p:nvSpPr>
          <p:cNvPr id="3" name="Content Placeholder 2"/>
          <p:cNvSpPr>
            <a:spLocks noGrp="1"/>
          </p:cNvSpPr>
          <p:nvPr>
            <p:ph idx="1"/>
          </p:nvPr>
        </p:nvSpPr>
        <p:spPr>
          <a:xfrm>
            <a:off x="457200" y="1752600"/>
            <a:ext cx="8153400" cy="4373563"/>
          </a:xfrm>
        </p:spPr>
        <p:txBody>
          <a:bodyPr/>
          <a:lstStyle/>
          <a:p>
            <a:r>
              <a:rPr lang="en-US" b="1"/>
              <a:t>Creating the PendingIntent</a:t>
            </a:r>
            <a:r>
              <a:rPr lang="en-US"/>
              <a:t> </a:t>
            </a:r>
            <a:br>
              <a:rPr lang="en-US"/>
            </a:br>
            <a:endParaRPr lang="en-US"/>
          </a:p>
        </p:txBody>
      </p:sp>
      <p:sp>
        <p:nvSpPr>
          <p:cNvPr id="5" name="Rectangle 1"/>
          <p:cNvSpPr>
            <a:spLocks noChangeArrowheads="1"/>
          </p:cNvSpPr>
          <p:nvPr/>
        </p:nvSpPr>
        <p:spPr bwMode="auto">
          <a:xfrm>
            <a:off x="464127" y="3352800"/>
            <a:ext cx="822960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 resultIntent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MainActivity.</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PendingIntent resultPendingIntent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PendingIntent.</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getActivity</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resultIntent,</a:t>
            </a:r>
            <a:r>
              <a:rPr kumimoji="0" lang="en-US" altLang="en-US" sz="1600" b="0" i="0" u="none" strike="noStrike" cap="none" normalizeH="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PendingIntent.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FLAG_UPDATE_CURRENT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814037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Reply Notification </a:t>
            </a:r>
            <a:br>
              <a:rPr lang="en-US"/>
            </a:br>
            <a:endParaRPr lang="en-US"/>
          </a:p>
        </p:txBody>
      </p:sp>
      <p:sp>
        <p:nvSpPr>
          <p:cNvPr id="3" name="Content Placeholder 2"/>
          <p:cNvSpPr>
            <a:spLocks noGrp="1"/>
          </p:cNvSpPr>
          <p:nvPr>
            <p:ph idx="1"/>
          </p:nvPr>
        </p:nvSpPr>
        <p:spPr>
          <a:xfrm>
            <a:off x="457200" y="1752600"/>
            <a:ext cx="8153400" cy="4373563"/>
          </a:xfrm>
        </p:spPr>
        <p:txBody>
          <a:bodyPr/>
          <a:lstStyle/>
          <a:p>
            <a:r>
              <a:rPr lang="en-US" b="1"/>
              <a:t>Creating the Reply Action</a:t>
            </a:r>
            <a:r>
              <a:rPr lang="en-US"/>
              <a:t> </a:t>
            </a:r>
            <a:br>
              <a:rPr lang="en-US"/>
            </a:br>
            <a:endParaRPr lang="en-US"/>
          </a:p>
        </p:txBody>
      </p:sp>
      <p:sp>
        <p:nvSpPr>
          <p:cNvPr id="5" name="Rectangle 1"/>
          <p:cNvSpPr>
            <a:spLocks noChangeArrowheads="1"/>
          </p:cNvSpPr>
          <p:nvPr/>
        </p:nvSpPr>
        <p:spPr bwMode="auto">
          <a:xfrm>
            <a:off x="852054" y="3200400"/>
            <a:ext cx="736369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NotificationCompat.Action replyAction =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NotificationCompat.Action.Builder</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android.R.drawable.</a:t>
            </a:r>
            <a:r>
              <a:rPr kumimoji="0" lang="en-US" altLang="en-US" sz="20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ic_dialog_info</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"Reply"</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resultPendingIntent)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.addRemoteInput(remoteInput)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build</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31234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Reply Notification </a:t>
            </a:r>
            <a:br>
              <a:rPr lang="en-US"/>
            </a:br>
            <a:endParaRPr lang="en-US"/>
          </a:p>
        </p:txBody>
      </p:sp>
      <p:sp>
        <p:nvSpPr>
          <p:cNvPr id="3" name="Content Placeholder 2"/>
          <p:cNvSpPr>
            <a:spLocks noGrp="1"/>
          </p:cNvSpPr>
          <p:nvPr>
            <p:ph idx="1"/>
          </p:nvPr>
        </p:nvSpPr>
        <p:spPr>
          <a:xfrm>
            <a:off x="457200" y="1752600"/>
            <a:ext cx="8153400" cy="4373563"/>
          </a:xfrm>
        </p:spPr>
        <p:txBody>
          <a:bodyPr/>
          <a:lstStyle/>
          <a:p>
            <a:r>
              <a:rPr lang="en-US" b="1" smtClean="0"/>
              <a:t>Raise a notification</a:t>
            </a:r>
            <a:endParaRPr lang="en-US" b="1"/>
          </a:p>
        </p:txBody>
      </p:sp>
      <p:sp>
        <p:nvSpPr>
          <p:cNvPr id="5" name="Rectangle 1"/>
          <p:cNvSpPr>
            <a:spLocks noChangeArrowheads="1"/>
          </p:cNvSpPr>
          <p:nvPr/>
        </p:nvSpPr>
        <p:spPr bwMode="auto">
          <a:xfrm>
            <a:off x="429491" y="2559279"/>
            <a:ext cx="827116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Notification newMessageNotification =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NotificationCompat.Builder(</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.setColor(ContextCompat.getColor(</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R.color.</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colorPrimary</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.setSmallIcon(android.R.drawable.</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ic_dialog_info</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.setContentTitle(</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"My Notification"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"This is a test message"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.addAction(replyAction)</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.setChannelId(NOTIFICATION_CHANNEL)</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.build();</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NotificationManager notificationManager = (NotificationManager)       getSystemService(Context.</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NOTIFICATION_SERVICE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notificationManager.notify(notificationId, newMessageNotification);</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91496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Reply Notification </a:t>
            </a:r>
            <a:br>
              <a:rPr lang="en-US"/>
            </a:br>
            <a:endParaRPr lang="en-US"/>
          </a:p>
        </p:txBody>
      </p:sp>
      <p:sp>
        <p:nvSpPr>
          <p:cNvPr id="3" name="Content Placeholder 2"/>
          <p:cNvSpPr>
            <a:spLocks noGrp="1"/>
          </p:cNvSpPr>
          <p:nvPr>
            <p:ph idx="1"/>
          </p:nvPr>
        </p:nvSpPr>
        <p:spPr>
          <a:xfrm>
            <a:off x="457200" y="1752600"/>
            <a:ext cx="8153400" cy="4373563"/>
          </a:xfrm>
        </p:spPr>
        <p:txBody>
          <a:bodyPr/>
          <a:lstStyle/>
          <a:p>
            <a:r>
              <a:rPr lang="en-US" smtClean="0"/>
              <a:t>First testing application</a:t>
            </a:r>
            <a:endParaRPr lang="en-US"/>
          </a:p>
        </p:txBody>
      </p:sp>
      <p:pic>
        <p:nvPicPr>
          <p:cNvPr id="4" name="Picture 3"/>
          <p:cNvPicPr>
            <a:picLocks noChangeAspect="1"/>
          </p:cNvPicPr>
          <p:nvPr/>
        </p:nvPicPr>
        <p:blipFill>
          <a:blip r:embed="rId2"/>
          <a:stretch>
            <a:fillRect/>
          </a:stretch>
        </p:blipFill>
        <p:spPr>
          <a:xfrm>
            <a:off x="380637" y="2590800"/>
            <a:ext cx="8382726" cy="3101609"/>
          </a:xfrm>
          <a:prstGeom prst="rect">
            <a:avLst/>
          </a:prstGeom>
        </p:spPr>
      </p:pic>
    </p:spTree>
    <p:extLst>
      <p:ext uri="{BB962C8B-B14F-4D97-AF65-F5344CB8AC3E}">
        <p14:creationId xmlns:p14="http://schemas.microsoft.com/office/powerpoint/2010/main" val="1495244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Reply Notification </a:t>
            </a:r>
            <a:br>
              <a:rPr lang="en-US"/>
            </a:br>
            <a:endParaRPr lang="en-US"/>
          </a:p>
        </p:txBody>
      </p:sp>
      <p:sp>
        <p:nvSpPr>
          <p:cNvPr id="3" name="Content Placeholder 2"/>
          <p:cNvSpPr>
            <a:spLocks noGrp="1"/>
          </p:cNvSpPr>
          <p:nvPr>
            <p:ph idx="1"/>
          </p:nvPr>
        </p:nvSpPr>
        <p:spPr>
          <a:xfrm>
            <a:off x="457200" y="1752600"/>
            <a:ext cx="8153400" cy="4373563"/>
          </a:xfrm>
        </p:spPr>
        <p:txBody>
          <a:bodyPr/>
          <a:lstStyle/>
          <a:p>
            <a:r>
              <a:rPr lang="en-US" b="1"/>
              <a:t>Receiving Direct Reply Input</a:t>
            </a:r>
            <a:r>
              <a:rPr lang="en-US"/>
              <a:t> </a:t>
            </a:r>
            <a:br>
              <a:rPr lang="en-US"/>
            </a:br>
            <a:endParaRPr lang="en-US"/>
          </a:p>
        </p:txBody>
      </p:sp>
      <p:sp>
        <p:nvSpPr>
          <p:cNvPr id="4" name="Rectangle 1"/>
          <p:cNvSpPr>
            <a:spLocks noChangeArrowheads="1"/>
          </p:cNvSpPr>
          <p:nvPr/>
        </p:nvSpPr>
        <p:spPr bwMode="auto">
          <a:xfrm>
            <a:off x="228600" y="2429252"/>
            <a:ext cx="8701421"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onCreate(Bundle savedInstanceState)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.onCreate(savedInstanceState);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setContentView(R.layout.activity_direct_reply_notification);</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Intent intent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.getIntent();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Bundle bundleData = RemoteInput.</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getResultsFromIntent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(bundleData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TextView myTextView =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TextView)findViewById(R.id.textView2</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inputString = bundleData.getCharSequence(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KEY_TEXT_REPLY).toString();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myTextView.setText(inputString);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626798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Reply Notification </a:t>
            </a:r>
            <a:br>
              <a:rPr lang="en-US"/>
            </a:br>
            <a:endParaRPr lang="en-US"/>
          </a:p>
        </p:txBody>
      </p:sp>
      <p:sp>
        <p:nvSpPr>
          <p:cNvPr id="3" name="Content Placeholder 2"/>
          <p:cNvSpPr>
            <a:spLocks noGrp="1"/>
          </p:cNvSpPr>
          <p:nvPr>
            <p:ph idx="1"/>
          </p:nvPr>
        </p:nvSpPr>
        <p:spPr>
          <a:xfrm>
            <a:off x="457200" y="1752600"/>
            <a:ext cx="8153400" cy="4373563"/>
          </a:xfrm>
        </p:spPr>
        <p:txBody>
          <a:bodyPr/>
          <a:lstStyle/>
          <a:p>
            <a:r>
              <a:rPr lang="en-US" b="1"/>
              <a:t>Updating the Notification</a:t>
            </a:r>
            <a:r>
              <a:rPr lang="en-US"/>
              <a:t> </a:t>
            </a:r>
            <a:br>
              <a:rPr lang="en-US"/>
            </a:br>
            <a:endParaRPr lang="en-US"/>
          </a:p>
        </p:txBody>
      </p:sp>
      <p:sp>
        <p:nvSpPr>
          <p:cNvPr id="5" name="Rectangle 1"/>
          <p:cNvSpPr>
            <a:spLocks noChangeArrowheads="1"/>
          </p:cNvSpPr>
          <p:nvPr/>
        </p:nvSpPr>
        <p:spPr bwMode="auto">
          <a:xfrm>
            <a:off x="304800" y="2338357"/>
            <a:ext cx="8701421"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(remoteInput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TextView myTextView = (TextView) findViewById(R.id.textView2);</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inputString = remoteInput.getCharSequence(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KEY_TEXT_REPLY).toString();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myTextView.setText(inputString);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Notification repliedNotification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Notification.Builder(</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.setSmallIcon(android.R.drawable.</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ic_dialog_info</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.setContentText(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"Reply received"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.setChannelId(NOTIFICATION_CHANNEL)</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.build();</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NotificationManager notificationManager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(NotificationManager)</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getSystemService(Context.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NOTIFICATION_SERVICE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notificationManager.notify(notificationId,</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repliedNotification);</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734757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524000"/>
            <a:ext cx="8382000" cy="4373563"/>
          </a:xfrm>
        </p:spPr>
        <p:txBody>
          <a:bodyPr>
            <a:normAutofit/>
          </a:bodyPr>
          <a:lstStyle/>
          <a:p>
            <a:r>
              <a:rPr lang="en-US"/>
              <a:t>Notifications </a:t>
            </a:r>
            <a:r>
              <a:rPr lang="en-US" smtClean="0"/>
              <a:t> </a:t>
            </a:r>
          </a:p>
          <a:p>
            <a:r>
              <a:rPr lang="en-US"/>
              <a:t>Direct Reply Notification </a:t>
            </a:r>
            <a:r>
              <a:rPr lang="en-US" smtClean="0"/>
              <a:t>  </a:t>
            </a:r>
          </a:p>
        </p:txBody>
      </p:sp>
    </p:spTree>
    <p:extLst>
      <p:ext uri="{BB962C8B-B14F-4D97-AF65-F5344CB8AC3E}">
        <p14:creationId xmlns:p14="http://schemas.microsoft.com/office/powerpoint/2010/main" val="47060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Reply Notification </a:t>
            </a:r>
            <a:br>
              <a:rPr lang="en-US"/>
            </a:br>
            <a:endParaRPr lang="en-US"/>
          </a:p>
        </p:txBody>
      </p:sp>
      <p:sp>
        <p:nvSpPr>
          <p:cNvPr id="3" name="Content Placeholder 2"/>
          <p:cNvSpPr>
            <a:spLocks noGrp="1"/>
          </p:cNvSpPr>
          <p:nvPr>
            <p:ph idx="1"/>
          </p:nvPr>
        </p:nvSpPr>
        <p:spPr>
          <a:xfrm>
            <a:off x="457200" y="1752600"/>
            <a:ext cx="8153400" cy="4373563"/>
          </a:xfrm>
        </p:spPr>
        <p:txBody>
          <a:bodyPr/>
          <a:lstStyle/>
          <a:p>
            <a:r>
              <a:rPr lang="en-US" smtClean="0"/>
              <a:t>Testing application</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362200"/>
            <a:ext cx="1988741" cy="39774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430464"/>
            <a:ext cx="1954609" cy="3909218"/>
          </a:xfrm>
          <a:prstGeom prst="rect">
            <a:avLst/>
          </a:prstGeom>
        </p:spPr>
      </p:pic>
    </p:spTree>
    <p:extLst>
      <p:ext uri="{BB962C8B-B14F-4D97-AF65-F5344CB8AC3E}">
        <p14:creationId xmlns:p14="http://schemas.microsoft.com/office/powerpoint/2010/main" val="3336603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End of </a:t>
            </a:r>
            <a:r>
              <a:rPr lang="en-US" smtClean="0"/>
              <a:t>Lesson 13</a:t>
            </a:r>
          </a:p>
        </p:txBody>
      </p:sp>
      <p:pic>
        <p:nvPicPr>
          <p:cNvPr id="4" name="Picture 3" descr="question.jpg"/>
          <p:cNvPicPr>
            <a:picLocks noChangeAspect="1"/>
          </p:cNvPicPr>
          <p:nvPr/>
        </p:nvPicPr>
        <p:blipFill>
          <a:blip r:embed="rId2"/>
          <a:stretch>
            <a:fillRect/>
          </a:stretch>
        </p:blipFill>
        <p:spPr>
          <a:xfrm>
            <a:off x="3733800" y="3505200"/>
            <a:ext cx="2152650" cy="21240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228600" y="2362200"/>
            <a:ext cx="8610600" cy="3535363"/>
          </a:xfrm>
        </p:spPr>
        <p:txBody>
          <a:bodyPr/>
          <a:lstStyle/>
          <a:p>
            <a:pPr algn="ctr" eaLnBrk="1" hangingPunct="1">
              <a:buFont typeface="Arial" pitchFamily="34" charset="0"/>
              <a:buNone/>
            </a:pPr>
            <a:r>
              <a:rPr lang="en-US" altLang="ja-JP" sz="4500" dirty="0" smtClean="0">
                <a:solidFill>
                  <a:srgbClr val="E77817"/>
                </a:solidFill>
              </a:rPr>
              <a:t>Thank you!</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Notifications</a:t>
            </a:r>
          </a:p>
        </p:txBody>
      </p:sp>
      <p:sp>
        <p:nvSpPr>
          <p:cNvPr id="3" name="Content Placeholder 2"/>
          <p:cNvSpPr>
            <a:spLocks noGrp="1"/>
          </p:cNvSpPr>
          <p:nvPr>
            <p:ph idx="1"/>
          </p:nvPr>
        </p:nvSpPr>
        <p:spPr>
          <a:xfrm>
            <a:off x="457200" y="1295400"/>
            <a:ext cx="8153400" cy="4373563"/>
          </a:xfrm>
        </p:spPr>
        <p:txBody>
          <a:bodyPr/>
          <a:lstStyle/>
          <a:p>
            <a:r>
              <a:rPr lang="en-US" b="1"/>
              <a:t>Overview of Notifications</a:t>
            </a:r>
            <a:r>
              <a:rPr lang="en-US"/>
              <a:t> </a:t>
            </a:r>
            <a:endParaRPr lang="en-US" smtClean="0"/>
          </a:p>
          <a:p>
            <a:pPr lvl="1">
              <a:buFontTx/>
              <a:buChar char="-"/>
            </a:pPr>
            <a:r>
              <a:rPr lang="en-US" sz="2400" smtClean="0"/>
              <a:t>When </a:t>
            </a:r>
            <a:r>
              <a:rPr lang="en-US" sz="2400"/>
              <a:t>a notification is initiated on an Android device, it appears as an icon in the status bar </a:t>
            </a:r>
            <a:endParaRPr lang="en-US" sz="2400" smtClean="0"/>
          </a:p>
          <a:p>
            <a:pPr lvl="1">
              <a:buFontTx/>
              <a:buChar char="-"/>
            </a:pPr>
            <a:r>
              <a:rPr lang="en-US" sz="2400"/>
              <a:t>To view the notifications, the user makes a downward swiping motion starting at the status bar to pull</a:t>
            </a:r>
            <a:br>
              <a:rPr lang="en-US" sz="2400"/>
            </a:br>
            <a:r>
              <a:rPr lang="en-US"/>
              <a:t>down the notification shade </a:t>
            </a:r>
            <a:br>
              <a:rPr lang="en-US"/>
            </a:br>
            <a:endParaRPr lang="en-US"/>
          </a:p>
          <a:p>
            <a:pPr marL="0" indent="0">
              <a:buNone/>
            </a:pPr>
            <a:r>
              <a:rPr lang="en-US"/>
              <a:t/>
            </a:r>
            <a:br>
              <a:rPr lang="en-US"/>
            </a:br>
            <a:endParaRPr lang="en-US"/>
          </a:p>
        </p:txBody>
      </p:sp>
      <p:pic>
        <p:nvPicPr>
          <p:cNvPr id="5" name="Picture 4"/>
          <p:cNvPicPr>
            <a:picLocks noChangeAspect="1"/>
          </p:cNvPicPr>
          <p:nvPr/>
        </p:nvPicPr>
        <p:blipFill>
          <a:blip r:embed="rId2"/>
          <a:stretch>
            <a:fillRect/>
          </a:stretch>
        </p:blipFill>
        <p:spPr>
          <a:xfrm>
            <a:off x="471055" y="4191000"/>
            <a:ext cx="8230313" cy="1859441"/>
          </a:xfrm>
          <a:prstGeom prst="rect">
            <a:avLst/>
          </a:prstGeom>
        </p:spPr>
      </p:pic>
    </p:spTree>
    <p:extLst>
      <p:ext uri="{BB962C8B-B14F-4D97-AF65-F5344CB8AC3E}">
        <p14:creationId xmlns:p14="http://schemas.microsoft.com/office/powerpoint/2010/main" val="243456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Notifications</a:t>
            </a:r>
          </a:p>
        </p:txBody>
      </p:sp>
      <p:sp>
        <p:nvSpPr>
          <p:cNvPr id="3" name="Content Placeholder 2"/>
          <p:cNvSpPr>
            <a:spLocks noGrp="1"/>
          </p:cNvSpPr>
          <p:nvPr>
            <p:ph idx="1"/>
          </p:nvPr>
        </p:nvSpPr>
        <p:spPr>
          <a:xfrm>
            <a:off x="428088" y="990600"/>
            <a:ext cx="8153400" cy="4373563"/>
          </a:xfrm>
        </p:spPr>
        <p:txBody>
          <a:bodyPr/>
          <a:lstStyle/>
          <a:p>
            <a:r>
              <a:rPr lang="en-US" b="1"/>
              <a:t>Overview of Notifications</a:t>
            </a:r>
            <a:r>
              <a:rPr lang="en-US"/>
              <a:t> </a:t>
            </a:r>
            <a:endParaRPr lang="en-US" smtClean="0"/>
          </a:p>
          <a:p>
            <a:pPr lvl="1">
              <a:buFontTx/>
              <a:buChar char="-"/>
            </a:pPr>
            <a:r>
              <a:rPr lang="en-US" sz="2400" smtClean="0"/>
              <a:t>A </a:t>
            </a:r>
            <a:r>
              <a:rPr lang="en-US" sz="2400"/>
              <a:t>typical notification will simply display a message </a:t>
            </a:r>
            <a:r>
              <a:rPr lang="en-US" sz="2400" smtClean="0"/>
              <a:t>and launch </a:t>
            </a:r>
            <a:r>
              <a:rPr lang="en-US" sz="2400"/>
              <a:t>the app responsible for issuing the </a:t>
            </a:r>
            <a:r>
              <a:rPr lang="en-US" sz="2400" smtClean="0"/>
              <a:t>notification when tapped. </a:t>
            </a:r>
          </a:p>
          <a:p>
            <a:pPr lvl="1">
              <a:buFontTx/>
              <a:buChar char="-"/>
            </a:pPr>
            <a:r>
              <a:rPr lang="en-US" sz="2400"/>
              <a:t>With Android 7, it is now also possible for the user to enter an inline text reply into the </a:t>
            </a:r>
            <a:r>
              <a:rPr lang="en-US" sz="2400" smtClean="0"/>
              <a:t>notification and </a:t>
            </a:r>
            <a:r>
              <a:rPr lang="en-US" sz="2400"/>
              <a:t>send it to the </a:t>
            </a:r>
            <a:r>
              <a:rPr lang="en-US" sz="2400" smtClean="0"/>
              <a:t>app </a:t>
            </a:r>
            <a:r>
              <a:rPr lang="en-US" sz="2400"/>
              <a:t/>
            </a:r>
            <a:br>
              <a:rPr lang="en-US" sz="2400"/>
            </a:br>
            <a:r>
              <a:rPr lang="en-US"/>
              <a:t/>
            </a:r>
            <a:br>
              <a:rPr lang="en-US"/>
            </a:br>
            <a:endParaRPr lang="en-US"/>
          </a:p>
        </p:txBody>
      </p:sp>
      <p:pic>
        <p:nvPicPr>
          <p:cNvPr id="4" name="Picture 3"/>
          <p:cNvPicPr>
            <a:picLocks noChangeAspect="1"/>
          </p:cNvPicPr>
          <p:nvPr/>
        </p:nvPicPr>
        <p:blipFill>
          <a:blip r:embed="rId2"/>
          <a:stretch>
            <a:fillRect/>
          </a:stretch>
        </p:blipFill>
        <p:spPr>
          <a:xfrm>
            <a:off x="1447800" y="4267200"/>
            <a:ext cx="5943600" cy="2020716"/>
          </a:xfrm>
          <a:prstGeom prst="rect">
            <a:avLst/>
          </a:prstGeom>
        </p:spPr>
      </p:pic>
    </p:spTree>
    <p:extLst>
      <p:ext uri="{BB962C8B-B14F-4D97-AF65-F5344CB8AC3E}">
        <p14:creationId xmlns:p14="http://schemas.microsoft.com/office/powerpoint/2010/main" val="162704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Notifications</a:t>
            </a:r>
          </a:p>
        </p:txBody>
      </p:sp>
      <p:sp>
        <p:nvSpPr>
          <p:cNvPr id="3" name="Content Placeholder 2"/>
          <p:cNvSpPr>
            <a:spLocks noGrp="1"/>
          </p:cNvSpPr>
          <p:nvPr>
            <p:ph idx="1"/>
          </p:nvPr>
        </p:nvSpPr>
        <p:spPr>
          <a:xfrm>
            <a:off x="228600" y="1828800"/>
            <a:ext cx="4695646" cy="4373563"/>
          </a:xfrm>
        </p:spPr>
        <p:txBody>
          <a:bodyPr/>
          <a:lstStyle/>
          <a:p>
            <a:r>
              <a:rPr lang="en-US" b="1" smtClean="0"/>
              <a:t>Notification channel</a:t>
            </a:r>
          </a:p>
          <a:p>
            <a:pPr marL="0" indent="0">
              <a:buNone/>
            </a:pPr>
            <a:r>
              <a:rPr lang="en-US" sz="2000" smtClean="0"/>
              <a:t>Starting </a:t>
            </a:r>
            <a:r>
              <a:rPr lang="en-US" sz="2000"/>
              <a:t>in Android 8.0 (API level 26), all notifications must be assigned to a </a:t>
            </a:r>
            <a:r>
              <a:rPr lang="en-US" sz="2000" smtClean="0"/>
              <a:t>channel.</a:t>
            </a:r>
            <a:r>
              <a:rPr lang="en-US" sz="2000"/>
              <a:t> </a:t>
            </a:r>
            <a:r>
              <a:rPr lang="en-US" sz="2000" smtClean="0"/>
              <a:t>Each channel </a:t>
            </a:r>
            <a:r>
              <a:rPr lang="en-US" sz="2000"/>
              <a:t>can set the visual and auditory behavior that is applied to all notifications in that channel. Then, users can change these settings and decide which notification channels from your app should be intrusive or visible at all.</a:t>
            </a:r>
            <a:endParaRPr lang="en-US" sz="2000" b="1"/>
          </a:p>
        </p:txBody>
      </p:sp>
      <p:pic>
        <p:nvPicPr>
          <p:cNvPr id="4" name="Picture 3"/>
          <p:cNvPicPr>
            <a:picLocks noChangeAspect="1"/>
          </p:cNvPicPr>
          <p:nvPr/>
        </p:nvPicPr>
        <p:blipFill>
          <a:blip r:embed="rId2"/>
          <a:stretch>
            <a:fillRect/>
          </a:stretch>
        </p:blipFill>
        <p:spPr>
          <a:xfrm>
            <a:off x="4807017" y="1904999"/>
            <a:ext cx="4225612" cy="3568177"/>
          </a:xfrm>
          <a:prstGeom prst="rect">
            <a:avLst/>
          </a:prstGeom>
        </p:spPr>
      </p:pic>
    </p:spTree>
    <p:extLst>
      <p:ext uri="{BB962C8B-B14F-4D97-AF65-F5344CB8AC3E}">
        <p14:creationId xmlns:p14="http://schemas.microsoft.com/office/powerpoint/2010/main" val="385691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Notifications</a:t>
            </a:r>
          </a:p>
        </p:txBody>
      </p:sp>
      <p:sp>
        <p:nvSpPr>
          <p:cNvPr id="3" name="Content Placeholder 2"/>
          <p:cNvSpPr>
            <a:spLocks noGrp="1"/>
          </p:cNvSpPr>
          <p:nvPr>
            <p:ph idx="1"/>
          </p:nvPr>
        </p:nvSpPr>
        <p:spPr>
          <a:xfrm>
            <a:off x="457200" y="1752600"/>
            <a:ext cx="8153400" cy="4373563"/>
          </a:xfrm>
        </p:spPr>
        <p:txBody>
          <a:bodyPr/>
          <a:lstStyle/>
          <a:p>
            <a:r>
              <a:rPr lang="en-US" b="1"/>
              <a:t>Creating the </a:t>
            </a:r>
            <a:r>
              <a:rPr lang="en-US" b="1" smtClean="0"/>
              <a:t>Notification demo </a:t>
            </a:r>
            <a:r>
              <a:rPr lang="en-US" b="1"/>
              <a:t>Project </a:t>
            </a:r>
            <a:br>
              <a:rPr lang="en-US" b="1"/>
            </a:br>
            <a:endParaRPr lang="en-US" b="1"/>
          </a:p>
        </p:txBody>
      </p:sp>
      <p:pic>
        <p:nvPicPr>
          <p:cNvPr id="4" name="Picture 3"/>
          <p:cNvPicPr>
            <a:picLocks noChangeAspect="1"/>
          </p:cNvPicPr>
          <p:nvPr/>
        </p:nvPicPr>
        <p:blipFill>
          <a:blip r:embed="rId2"/>
          <a:stretch>
            <a:fillRect/>
          </a:stretch>
        </p:blipFill>
        <p:spPr>
          <a:xfrm>
            <a:off x="3440332" y="2514600"/>
            <a:ext cx="2263336" cy="3726503"/>
          </a:xfrm>
          <a:prstGeom prst="rect">
            <a:avLst/>
          </a:prstGeom>
        </p:spPr>
      </p:pic>
    </p:spTree>
    <p:extLst>
      <p:ext uri="{BB962C8B-B14F-4D97-AF65-F5344CB8AC3E}">
        <p14:creationId xmlns:p14="http://schemas.microsoft.com/office/powerpoint/2010/main" val="315154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Notifications</a:t>
            </a:r>
          </a:p>
        </p:txBody>
      </p:sp>
      <p:sp>
        <p:nvSpPr>
          <p:cNvPr id="3" name="Content Placeholder 2"/>
          <p:cNvSpPr>
            <a:spLocks noGrp="1"/>
          </p:cNvSpPr>
          <p:nvPr>
            <p:ph idx="1"/>
          </p:nvPr>
        </p:nvSpPr>
        <p:spPr>
          <a:xfrm>
            <a:off x="533400" y="1143000"/>
            <a:ext cx="8153400" cy="4373563"/>
          </a:xfrm>
        </p:spPr>
        <p:txBody>
          <a:bodyPr/>
          <a:lstStyle/>
          <a:p>
            <a:r>
              <a:rPr lang="en-US" b="1"/>
              <a:t>Creating and Issuing a Basic </a:t>
            </a:r>
            <a:r>
              <a:rPr lang="en-US" b="1" smtClean="0"/>
              <a:t>Notification</a:t>
            </a:r>
            <a:r>
              <a:rPr lang="en-US"/>
              <a:t/>
            </a:r>
            <a:br>
              <a:rPr lang="en-US"/>
            </a:br>
            <a:endParaRPr lang="en-US"/>
          </a:p>
        </p:txBody>
      </p:sp>
      <p:sp>
        <p:nvSpPr>
          <p:cNvPr id="5" name="Rectangle 1"/>
          <p:cNvSpPr>
            <a:spLocks noChangeArrowheads="1"/>
          </p:cNvSpPr>
          <p:nvPr/>
        </p:nvSpPr>
        <p:spPr bwMode="auto">
          <a:xfrm>
            <a:off x="311003" y="2504612"/>
            <a:ext cx="8832997"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sendNotification(View view)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NotificationCompat.Builder builder =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NotificationCompat.Builder(</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.setSmallIcon(android.R.drawable.</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ic_dialog_info</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.setContentTitle(</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 Notification"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"This is an example notification"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.setChannelId(NOTIFICATION_CHANNEL);</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NotificationChannel channel =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NotificationChannel(NOTIFICATION_CHANNEL, </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"My notification channel"</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NotificationManager.</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IMPORTANCE_HIGH</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NotificationManager notificationManager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NotificationManager)</a:t>
            </a:r>
            <a:r>
              <a:rPr kumimoji="0" lang="en-US" altLang="en-US" sz="1400" b="0" i="0" u="none" strike="noStrike" cap="none" normalizeH="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getSystemService(Context.</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NOTIFICATION_SERVICE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notificationManager.createNotificationChannel(channel);</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notificationManager.notify(notificationId, builder.build());</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42288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Notifications</a:t>
            </a:r>
          </a:p>
        </p:txBody>
      </p:sp>
      <p:pic>
        <p:nvPicPr>
          <p:cNvPr id="7" name="Content Placeholder 6"/>
          <p:cNvPicPr>
            <a:picLocks noGrp="1" noChangeAspect="1"/>
          </p:cNvPicPr>
          <p:nvPr>
            <p:ph idx="1"/>
          </p:nvPr>
        </p:nvPicPr>
        <p:blipFill>
          <a:blip r:embed="rId2"/>
          <a:stretch>
            <a:fillRect/>
          </a:stretch>
        </p:blipFill>
        <p:spPr>
          <a:xfrm>
            <a:off x="304800" y="2182143"/>
            <a:ext cx="8534400" cy="3393290"/>
          </a:xfrm>
          <a:prstGeom prst="rect">
            <a:avLst/>
          </a:prstGeom>
        </p:spPr>
      </p:pic>
    </p:spTree>
    <p:extLst>
      <p:ext uri="{BB962C8B-B14F-4D97-AF65-F5344CB8AC3E}">
        <p14:creationId xmlns:p14="http://schemas.microsoft.com/office/powerpoint/2010/main" val="176424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Notifications</a:t>
            </a:r>
          </a:p>
        </p:txBody>
      </p:sp>
      <p:sp>
        <p:nvSpPr>
          <p:cNvPr id="3" name="Content Placeholder 2"/>
          <p:cNvSpPr>
            <a:spLocks noGrp="1"/>
          </p:cNvSpPr>
          <p:nvPr>
            <p:ph idx="1"/>
          </p:nvPr>
        </p:nvSpPr>
        <p:spPr>
          <a:xfrm>
            <a:off x="457200" y="1752600"/>
            <a:ext cx="8153400" cy="4373563"/>
          </a:xfrm>
        </p:spPr>
        <p:txBody>
          <a:bodyPr/>
          <a:lstStyle/>
          <a:p>
            <a:r>
              <a:rPr lang="en-US" b="1" smtClean="0"/>
              <a:t>Launching an Activity from a Notification</a:t>
            </a:r>
            <a:r>
              <a:rPr lang="en-US" smtClean="0"/>
              <a:t> </a:t>
            </a:r>
            <a:br>
              <a:rPr lang="en-US" smtClean="0"/>
            </a:br>
            <a:endParaRPr lang="en-US"/>
          </a:p>
        </p:txBody>
      </p:sp>
      <p:sp>
        <p:nvSpPr>
          <p:cNvPr id="5" name="Rectangle 1"/>
          <p:cNvSpPr>
            <a:spLocks noChangeArrowheads="1"/>
          </p:cNvSpPr>
          <p:nvPr/>
        </p:nvSpPr>
        <p:spPr bwMode="auto">
          <a:xfrm>
            <a:off x="457200" y="3200400"/>
            <a:ext cx="822960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 resultIntent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MainActivity.</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PendingIntent pendingIntent = PendingIntent.</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getActivity</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resultIntent, PendingIntent.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FLAG_UPDATE_CURRENT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Builder.setContentIntent(pendingIntent);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00206525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sof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40000"/>
            <a:lumOff val="6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14303</TotalTime>
  <Words>364</Words>
  <Application>Microsoft Office PowerPoint</Application>
  <PresentationFormat>On-screen Show (4:3)</PresentationFormat>
  <Paragraphs>61</Paragraphs>
  <Slides>22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MS PGothic</vt:lpstr>
      <vt:lpstr>Arial</vt:lpstr>
      <vt:lpstr>Calibri</vt:lpstr>
      <vt:lpstr>Courier New</vt:lpstr>
      <vt:lpstr>Times New Roman</vt:lpstr>
      <vt:lpstr>Custom Design</vt:lpstr>
      <vt:lpstr>Fsoft_theme</vt:lpstr>
      <vt:lpstr>PowerPoint Presentation</vt:lpstr>
      <vt:lpstr>Agenda</vt:lpstr>
      <vt:lpstr>Notifications</vt:lpstr>
      <vt:lpstr>Notifications</vt:lpstr>
      <vt:lpstr>Notifications</vt:lpstr>
      <vt:lpstr>Notifications</vt:lpstr>
      <vt:lpstr>Notifications</vt:lpstr>
      <vt:lpstr>Notifications</vt:lpstr>
      <vt:lpstr>Notifications</vt:lpstr>
      <vt:lpstr>Notifications</vt:lpstr>
      <vt:lpstr>Direct Reply Notification  </vt:lpstr>
      <vt:lpstr>Direct Reply Notification  </vt:lpstr>
      <vt:lpstr>Direct Reply Notification  </vt:lpstr>
      <vt:lpstr>Direct Reply Notification  </vt:lpstr>
      <vt:lpstr>Direct Reply Notification  </vt:lpstr>
      <vt:lpstr>Direct Reply Notification  </vt:lpstr>
      <vt:lpstr>Direct Reply Notification  </vt:lpstr>
      <vt:lpstr>Direct Reply Notification  </vt:lpstr>
      <vt:lpstr>Direct Reply Notification  </vt:lpstr>
      <vt:lpstr>Direct Reply Notification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Trong Nhan</dc:creator>
  <cp:lastModifiedBy>Giang Do</cp:lastModifiedBy>
  <cp:revision>1485</cp:revision>
  <dcterms:created xsi:type="dcterms:W3CDTF">2010-09-14T03:27:51Z</dcterms:created>
  <dcterms:modified xsi:type="dcterms:W3CDTF">2019-02-16T10:32:48Z</dcterms:modified>
</cp:coreProperties>
</file>