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68"/>
  </p:notesMasterIdLst>
  <p:handoutMasterIdLst>
    <p:handoutMasterId r:id="rId69"/>
  </p:handoutMasterIdLst>
  <p:sldIdLst>
    <p:sldId id="264" r:id="rId3"/>
    <p:sldId id="331" r:id="rId4"/>
    <p:sldId id="382" r:id="rId5"/>
    <p:sldId id="383" r:id="rId6"/>
    <p:sldId id="393" r:id="rId7"/>
    <p:sldId id="384" r:id="rId8"/>
    <p:sldId id="394" r:id="rId9"/>
    <p:sldId id="385" r:id="rId10"/>
    <p:sldId id="386" r:id="rId11"/>
    <p:sldId id="387" r:id="rId12"/>
    <p:sldId id="388" r:id="rId13"/>
    <p:sldId id="389" r:id="rId14"/>
    <p:sldId id="390" r:id="rId15"/>
    <p:sldId id="391" r:id="rId16"/>
    <p:sldId id="395" r:id="rId17"/>
    <p:sldId id="402" r:id="rId18"/>
    <p:sldId id="392" r:id="rId19"/>
    <p:sldId id="396" r:id="rId20"/>
    <p:sldId id="397" r:id="rId21"/>
    <p:sldId id="398" r:id="rId22"/>
    <p:sldId id="399" r:id="rId23"/>
    <p:sldId id="400" r:id="rId24"/>
    <p:sldId id="403" r:id="rId25"/>
    <p:sldId id="404" r:id="rId26"/>
    <p:sldId id="405" r:id="rId27"/>
    <p:sldId id="406" r:id="rId28"/>
    <p:sldId id="407" r:id="rId29"/>
    <p:sldId id="408" r:id="rId30"/>
    <p:sldId id="412" r:id="rId31"/>
    <p:sldId id="413" r:id="rId32"/>
    <p:sldId id="419" r:id="rId33"/>
    <p:sldId id="414" r:id="rId34"/>
    <p:sldId id="415" r:id="rId35"/>
    <p:sldId id="416" r:id="rId36"/>
    <p:sldId id="417" r:id="rId37"/>
    <p:sldId id="418" r:id="rId38"/>
    <p:sldId id="420" r:id="rId39"/>
    <p:sldId id="421" r:id="rId40"/>
    <p:sldId id="422" r:id="rId41"/>
    <p:sldId id="423" r:id="rId42"/>
    <p:sldId id="424" r:id="rId43"/>
    <p:sldId id="425" r:id="rId44"/>
    <p:sldId id="426" r:id="rId45"/>
    <p:sldId id="427" r:id="rId46"/>
    <p:sldId id="428" r:id="rId47"/>
    <p:sldId id="429" r:id="rId48"/>
    <p:sldId id="430" r:id="rId49"/>
    <p:sldId id="431" r:id="rId50"/>
    <p:sldId id="432" r:id="rId51"/>
    <p:sldId id="433" r:id="rId52"/>
    <p:sldId id="434" r:id="rId53"/>
    <p:sldId id="435" r:id="rId54"/>
    <p:sldId id="436" r:id="rId55"/>
    <p:sldId id="437" r:id="rId56"/>
    <p:sldId id="438" r:id="rId57"/>
    <p:sldId id="439" r:id="rId58"/>
    <p:sldId id="440" r:id="rId59"/>
    <p:sldId id="441" r:id="rId60"/>
    <p:sldId id="444" r:id="rId61"/>
    <p:sldId id="443" r:id="rId62"/>
    <p:sldId id="445" r:id="rId63"/>
    <p:sldId id="446" r:id="rId64"/>
    <p:sldId id="442" r:id="rId65"/>
    <p:sldId id="381" r:id="rId66"/>
    <p:sldId id="280" r:id="rId6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ang Do" initials="GD" lastIdx="2" clrIdx="0">
    <p:extLst>
      <p:ext uri="{19B8F6BF-5375-455C-9EA6-DF929625EA0E}">
        <p15:presenceInfo xmlns:p15="http://schemas.microsoft.com/office/powerpoint/2012/main" userId="2f8f2533387177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E7E7"/>
    <a:srgbClr val="0064FF"/>
    <a:srgbClr val="FDE2CB"/>
    <a:srgbClr val="FCD6B6"/>
    <a:srgbClr val="FABA86"/>
    <a:srgbClr val="F9B073"/>
    <a:srgbClr val="B0CA7C"/>
    <a:srgbClr val="F9AB6B"/>
    <a:srgbClr val="FAB882"/>
    <a:srgbClr val="F9A7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32" autoAdjust="0"/>
  </p:normalViewPr>
  <p:slideViewPr>
    <p:cSldViewPr snapToObjects="1">
      <p:cViewPr varScale="1">
        <p:scale>
          <a:sx n="84" d="100"/>
          <a:sy n="84" d="100"/>
        </p:scale>
        <p:origin x="1382" y="82"/>
      </p:cViewPr>
      <p:guideLst>
        <p:guide orient="horz" pos="2160"/>
        <p:guide pos="2880"/>
      </p:guideLst>
    </p:cSldViewPr>
  </p:slideViewPr>
  <p:outlineViewPr>
    <p:cViewPr>
      <p:scale>
        <a:sx n="33" d="100"/>
        <a:sy n="33" d="100"/>
      </p:scale>
      <p:origin x="0" y="4206"/>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61" d="100"/>
          <a:sy n="61" d="100"/>
        </p:scale>
        <p:origin x="-168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DEDA80-2945-4F5A-BE18-00EA5FD1BBB3}" type="datetimeFigureOut">
              <a:rPr lang="en-US" smtClean="0"/>
              <a:pPr/>
              <a:t>2/22/2019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8A7A21C-CB19-4671-AED8-D20320CF7230}" type="slidenum">
              <a:rPr lang="en-US" smtClean="0"/>
              <a:pPr/>
              <a:t>‹#›</a:t>
            </a:fld>
            <a:endParaRPr lang="en-US"/>
          </a:p>
        </p:txBody>
      </p:sp>
    </p:spTree>
    <p:extLst>
      <p:ext uri="{BB962C8B-B14F-4D97-AF65-F5344CB8AC3E}">
        <p14:creationId xmlns:p14="http://schemas.microsoft.com/office/powerpoint/2010/main" val="329198365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D27008-8E94-4BE3-85A4-DBB55C91822D}" type="datetimeFigureOut">
              <a:rPr lang="en-US" smtClean="0"/>
              <a:pPr/>
              <a:t>2/22/2019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36913C-23B8-4992-AD31-197833DF19AE}" type="slidenum">
              <a:rPr lang="en-US" smtClean="0"/>
              <a:pPr/>
              <a:t>‹#›</a:t>
            </a:fld>
            <a:endParaRPr lang="en-US"/>
          </a:p>
        </p:txBody>
      </p:sp>
    </p:spTree>
    <p:extLst>
      <p:ext uri="{BB962C8B-B14F-4D97-AF65-F5344CB8AC3E}">
        <p14:creationId xmlns:p14="http://schemas.microsoft.com/office/powerpoint/2010/main" val="290789256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For example, the table schema for a Albums database table might define that the album name is a string of no more</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than 255 characters in length, and that the release date is a</a:t>
            </a:r>
            <a:r>
              <a:rPr lang="en-US" sz="1200" b="0" i="0" kern="1200" baseline="0" smtClean="0">
                <a:solidFill>
                  <a:schemeClr val="tx1"/>
                </a:solidFill>
                <a:effectLst/>
                <a:latin typeface="+mn-lt"/>
                <a:ea typeface="+mn-ea"/>
                <a:cs typeface="+mn-cs"/>
              </a:rPr>
              <a:t> date time format</a:t>
            </a:r>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136913C-23B8-4992-AD31-197833DF19AE}" type="slidenum">
              <a:rPr lang="en-US" smtClean="0"/>
              <a:pPr/>
              <a:t>6</a:t>
            </a:fld>
            <a:endParaRPr lang="en-US"/>
          </a:p>
        </p:txBody>
      </p:sp>
    </p:spTree>
    <p:extLst>
      <p:ext uri="{BB962C8B-B14F-4D97-AF65-F5344CB8AC3E}">
        <p14:creationId xmlns:p14="http://schemas.microsoft.com/office/powerpoint/2010/main" val="2785747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https://en.wikipedia.org/wiki/SQL-92</a:t>
            </a:r>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136913C-23B8-4992-AD31-197833DF19AE}" type="slidenum">
              <a:rPr lang="en-US" smtClean="0"/>
              <a:pPr/>
              <a:t>13</a:t>
            </a:fld>
            <a:endParaRPr lang="en-US"/>
          </a:p>
        </p:txBody>
      </p:sp>
    </p:spTree>
    <p:extLst>
      <p:ext uri="{BB962C8B-B14F-4D97-AF65-F5344CB8AC3E}">
        <p14:creationId xmlns:p14="http://schemas.microsoft.com/office/powerpoint/2010/main" val="1747027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ADB root not working</a:t>
            </a:r>
          </a:p>
          <a:p>
            <a:r>
              <a:rPr lang="en-US" smtClean="0"/>
              <a:t>https://stackoverflow.com/questions/43923996/adb-root-is-not-working-on-emulator/45668555</a:t>
            </a:r>
          </a:p>
          <a:p>
            <a:endParaRPr lang="en-US" smtClean="0"/>
          </a:p>
          <a:p>
            <a:pPr fontAlgn="base"/>
            <a:r>
              <a:rPr lang="en-US" sz="1200" b="1" i="0" kern="1200" smtClean="0">
                <a:solidFill>
                  <a:schemeClr val="tx1"/>
                </a:solidFill>
                <a:effectLst/>
                <a:latin typeface="+mn-lt"/>
                <a:ea typeface="+mn-ea"/>
                <a:cs typeface="+mn-cs"/>
              </a:rPr>
              <a:t>Steps:</a:t>
            </a:r>
            <a:r>
              <a:rPr lang="en-US" sz="1200" b="0" i="0" kern="1200" smtClean="0">
                <a:solidFill>
                  <a:schemeClr val="tx1"/>
                </a:solidFill>
                <a:effectLst/>
                <a:latin typeface="+mn-lt"/>
                <a:ea typeface="+mn-ea"/>
                <a:cs typeface="+mn-cs"/>
              </a:rPr>
              <a:t> To install and use an emulator image that can run as root:</a:t>
            </a:r>
          </a:p>
          <a:p>
            <a:pPr fontAlgn="base"/>
            <a:r>
              <a:rPr lang="en-US" sz="1200" b="0" i="0" kern="1200" smtClean="0">
                <a:solidFill>
                  <a:schemeClr val="tx1"/>
                </a:solidFill>
                <a:effectLst/>
                <a:latin typeface="+mn-lt"/>
                <a:ea typeface="+mn-ea"/>
                <a:cs typeface="+mn-cs"/>
              </a:rPr>
              <a:t>In Android Studio, use the menu command </a:t>
            </a:r>
            <a:r>
              <a:rPr lang="en-US" sz="1200" b="1" i="0" kern="1200" smtClean="0">
                <a:solidFill>
                  <a:schemeClr val="tx1"/>
                </a:solidFill>
                <a:effectLst/>
                <a:latin typeface="+mn-lt"/>
                <a:ea typeface="+mn-ea"/>
                <a:cs typeface="+mn-cs"/>
              </a:rPr>
              <a:t>Tools</a:t>
            </a:r>
            <a:r>
              <a:rPr lang="en-US" sz="1200" b="0" i="0" kern="1200" smtClean="0">
                <a:solidFill>
                  <a:schemeClr val="tx1"/>
                </a:solidFill>
                <a:effectLst/>
                <a:latin typeface="+mn-lt"/>
                <a:ea typeface="+mn-ea"/>
                <a:cs typeface="+mn-cs"/>
              </a:rPr>
              <a:t> &gt; </a:t>
            </a:r>
            <a:r>
              <a:rPr lang="en-US" sz="1200" b="1" i="0" kern="1200" smtClean="0">
                <a:solidFill>
                  <a:schemeClr val="tx1"/>
                </a:solidFill>
                <a:effectLst/>
                <a:latin typeface="+mn-lt"/>
                <a:ea typeface="+mn-ea"/>
                <a:cs typeface="+mn-cs"/>
              </a:rPr>
              <a:t>AVD Manager</a:t>
            </a:r>
            <a:r>
              <a:rPr lang="en-US" sz="1200" b="0" i="0" kern="1200" smtClean="0">
                <a:solidFill>
                  <a:schemeClr val="tx1"/>
                </a:solidFill>
                <a:effectLst/>
                <a:latin typeface="+mn-lt"/>
                <a:ea typeface="+mn-ea"/>
                <a:cs typeface="+mn-cs"/>
              </a:rPr>
              <a:t>.</a:t>
            </a:r>
          </a:p>
          <a:p>
            <a:pPr fontAlgn="base"/>
            <a:r>
              <a:rPr lang="en-US" sz="1200" b="0" i="0" kern="1200" smtClean="0">
                <a:solidFill>
                  <a:schemeClr val="tx1"/>
                </a:solidFill>
                <a:effectLst/>
                <a:latin typeface="+mn-lt"/>
                <a:ea typeface="+mn-ea"/>
                <a:cs typeface="+mn-cs"/>
              </a:rPr>
              <a:t>Click the </a:t>
            </a:r>
            <a:r>
              <a:rPr lang="en-US" sz="1200" b="1" i="0" kern="1200" smtClean="0">
                <a:solidFill>
                  <a:schemeClr val="tx1"/>
                </a:solidFill>
                <a:effectLst/>
                <a:latin typeface="+mn-lt"/>
                <a:ea typeface="+mn-ea"/>
                <a:cs typeface="+mn-cs"/>
              </a:rPr>
              <a:t>+Create Virtual Device...</a:t>
            </a:r>
            <a:r>
              <a:rPr lang="en-US" sz="1200" b="0" i="0" kern="1200" smtClean="0">
                <a:solidFill>
                  <a:schemeClr val="tx1"/>
                </a:solidFill>
                <a:effectLst/>
                <a:latin typeface="+mn-lt"/>
                <a:ea typeface="+mn-ea"/>
                <a:cs typeface="+mn-cs"/>
              </a:rPr>
              <a:t> button.</a:t>
            </a:r>
          </a:p>
          <a:p>
            <a:pPr fontAlgn="base"/>
            <a:r>
              <a:rPr lang="en-US" sz="1200" b="0" i="0" kern="1200" smtClean="0">
                <a:solidFill>
                  <a:schemeClr val="tx1"/>
                </a:solidFill>
                <a:effectLst/>
                <a:latin typeface="+mn-lt"/>
                <a:ea typeface="+mn-ea"/>
                <a:cs typeface="+mn-cs"/>
              </a:rPr>
              <a:t>Select the virtual Hardware.</a:t>
            </a:r>
          </a:p>
          <a:p>
            <a:pPr fontAlgn="base"/>
            <a:r>
              <a:rPr lang="en-US" sz="1200" b="0" i="0" kern="1200" smtClean="0">
                <a:solidFill>
                  <a:schemeClr val="tx1"/>
                </a:solidFill>
                <a:effectLst/>
                <a:latin typeface="+mn-lt"/>
                <a:ea typeface="+mn-ea"/>
                <a:cs typeface="+mn-cs"/>
              </a:rPr>
              <a:t>Select the System Image. Pick any of these:</a:t>
            </a:r>
          </a:p>
          <a:p>
            <a:pPr fontAlgn="base"/>
            <a:r>
              <a:rPr lang="en-US" sz="1200" b="1" i="0" kern="1200" smtClean="0">
                <a:solidFill>
                  <a:schemeClr val="tx1"/>
                </a:solidFill>
                <a:effectLst/>
                <a:latin typeface="+mn-lt"/>
                <a:ea typeface="+mn-ea"/>
                <a:cs typeface="+mn-cs"/>
              </a:rPr>
              <a:t>Intel x86 Atom System Image</a:t>
            </a:r>
            <a:endParaRPr lang="en-US" sz="1200" b="0" i="0" kern="1200" smtClean="0">
              <a:solidFill>
                <a:schemeClr val="tx1"/>
              </a:solidFill>
              <a:effectLst/>
              <a:latin typeface="+mn-lt"/>
              <a:ea typeface="+mn-ea"/>
              <a:cs typeface="+mn-cs"/>
            </a:endParaRPr>
          </a:p>
          <a:p>
            <a:pPr fontAlgn="base"/>
            <a:r>
              <a:rPr lang="en-US" sz="1200" b="1" i="0" kern="1200" smtClean="0">
                <a:solidFill>
                  <a:schemeClr val="tx1"/>
                </a:solidFill>
                <a:effectLst/>
                <a:latin typeface="+mn-lt"/>
                <a:ea typeface="+mn-ea"/>
                <a:cs typeface="+mn-cs"/>
              </a:rPr>
              <a:t>Intel x86 Atom_64 System Image</a:t>
            </a:r>
            <a:endParaRPr lang="en-US" sz="1200" b="0" i="0" kern="1200" smtClean="0">
              <a:solidFill>
                <a:schemeClr val="tx1"/>
              </a:solidFill>
              <a:effectLst/>
              <a:latin typeface="+mn-lt"/>
              <a:ea typeface="+mn-ea"/>
              <a:cs typeface="+mn-cs"/>
            </a:endParaRPr>
          </a:p>
          <a:p>
            <a:pPr fontAlgn="base"/>
            <a:r>
              <a:rPr lang="en-US" sz="1200" b="1" i="0" kern="1200" smtClean="0">
                <a:solidFill>
                  <a:schemeClr val="tx1"/>
                </a:solidFill>
                <a:effectLst/>
                <a:latin typeface="+mn-lt"/>
                <a:ea typeface="+mn-ea"/>
                <a:cs typeface="+mn-cs"/>
              </a:rPr>
              <a:t>Google APIs Intel x86 Atom System Image</a:t>
            </a:r>
            <a:endParaRPr lang="en-US" sz="1200" b="0" i="0" kern="1200" smtClean="0">
              <a:solidFill>
                <a:schemeClr val="tx1"/>
              </a:solidFill>
              <a:effectLst/>
              <a:latin typeface="+mn-lt"/>
              <a:ea typeface="+mn-ea"/>
              <a:cs typeface="+mn-cs"/>
            </a:endParaRPr>
          </a:p>
          <a:p>
            <a:pPr fontAlgn="base"/>
            <a:r>
              <a:rPr lang="en-US" sz="1200" b="1" i="0" kern="1200" smtClean="0">
                <a:solidFill>
                  <a:schemeClr val="tx1"/>
                </a:solidFill>
                <a:effectLst/>
                <a:latin typeface="+mn-lt"/>
                <a:ea typeface="+mn-ea"/>
                <a:cs typeface="+mn-cs"/>
              </a:rPr>
              <a:t>Google APIs Intel x86 Atom_64 System Image</a:t>
            </a:r>
            <a:r>
              <a:rPr lang="en-US" sz="1200" b="0" i="0" kern="1200" smtClean="0">
                <a:solidFill>
                  <a:schemeClr val="tx1"/>
                </a:solidFill>
                <a:effectLst/>
                <a:latin typeface="+mn-lt"/>
                <a:ea typeface="+mn-ea"/>
                <a:cs typeface="+mn-cs"/>
              </a:rPr>
              <a:t>.</a:t>
            </a:r>
          </a:p>
          <a:p>
            <a:pPr fontAlgn="base"/>
            <a:r>
              <a:rPr lang="en-US" sz="1200" b="0" i="0" kern="1200" smtClean="0">
                <a:solidFill>
                  <a:schemeClr val="tx1"/>
                </a:solidFill>
                <a:effectLst/>
                <a:latin typeface="+mn-lt"/>
                <a:ea typeface="+mn-ea"/>
                <a:cs typeface="+mn-cs"/>
              </a:rPr>
              <a:t>(Do NOT pick "Google Play ... System Image". Those are the ones that cannot run as root.)</a:t>
            </a:r>
          </a:p>
          <a:p>
            <a:pPr fontAlgn="base"/>
            <a:r>
              <a:rPr lang="en-US" sz="1200" b="0" i="0" kern="1200" smtClean="0">
                <a:solidFill>
                  <a:schemeClr val="tx1"/>
                </a:solidFill>
                <a:effectLst/>
                <a:latin typeface="+mn-lt"/>
                <a:ea typeface="+mn-ea"/>
                <a:cs typeface="+mn-cs"/>
              </a:rPr>
              <a:t>Click the </a:t>
            </a:r>
            <a:r>
              <a:rPr lang="en-US" sz="1200" b="1" i="0" kern="1200" smtClean="0">
                <a:solidFill>
                  <a:schemeClr val="tx1"/>
                </a:solidFill>
                <a:effectLst/>
                <a:latin typeface="+mn-lt"/>
                <a:ea typeface="+mn-ea"/>
                <a:cs typeface="+mn-cs"/>
              </a:rPr>
              <a:t>Download</a:t>
            </a:r>
            <a:r>
              <a:rPr lang="en-US" sz="1200" b="0" i="0" kern="1200" smtClean="0">
                <a:solidFill>
                  <a:schemeClr val="tx1"/>
                </a:solidFill>
                <a:effectLst/>
                <a:latin typeface="+mn-lt"/>
                <a:ea typeface="+mn-ea"/>
                <a:cs typeface="+mn-cs"/>
              </a:rPr>
              <a:t> button if needed.</a:t>
            </a:r>
          </a:p>
          <a:p>
            <a:pPr fontAlgn="base"/>
            <a:r>
              <a:rPr lang="en-US" sz="1200" b="0" i="0" kern="1200" smtClean="0">
                <a:solidFill>
                  <a:schemeClr val="tx1"/>
                </a:solidFill>
                <a:effectLst/>
                <a:latin typeface="+mn-lt"/>
                <a:ea typeface="+mn-ea"/>
                <a:cs typeface="+mn-cs"/>
              </a:rPr>
              <a:t>Finish creating your new AVD.</a:t>
            </a:r>
          </a:p>
          <a:p>
            <a:pPr fontAlgn="base"/>
            <a:r>
              <a:rPr lang="en-US" sz="1200" b="0" i="0" kern="1200" smtClean="0">
                <a:solidFill>
                  <a:schemeClr val="tx1"/>
                </a:solidFill>
                <a:effectLst/>
                <a:latin typeface="+mn-lt"/>
                <a:ea typeface="+mn-ea"/>
                <a:cs typeface="+mn-cs"/>
              </a:rPr>
              <a:t>Run your new AVD.</a:t>
            </a:r>
          </a:p>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136913C-23B8-4992-AD31-197833DF19AE}" type="slidenum">
              <a:rPr lang="en-US" smtClean="0"/>
              <a:pPr/>
              <a:t>14</a:t>
            </a:fld>
            <a:endParaRPr lang="en-US"/>
          </a:p>
        </p:txBody>
      </p:sp>
    </p:spTree>
    <p:extLst>
      <p:ext uri="{BB962C8B-B14F-4D97-AF65-F5344CB8AC3E}">
        <p14:creationId xmlns:p14="http://schemas.microsoft.com/office/powerpoint/2010/main" val="1468207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ADB root not working</a:t>
            </a:r>
          </a:p>
          <a:p>
            <a:r>
              <a:rPr lang="en-US" smtClean="0"/>
              <a:t>https://stackoverflow.com/questions/43923996/adb-root-is-not-working-on-emulator/45668555</a:t>
            </a:r>
          </a:p>
          <a:p>
            <a:endParaRPr lang="en-US" smtClean="0"/>
          </a:p>
          <a:p>
            <a:pPr fontAlgn="base"/>
            <a:r>
              <a:rPr lang="en-US" sz="1200" b="1" i="0" kern="1200" smtClean="0">
                <a:solidFill>
                  <a:schemeClr val="tx1"/>
                </a:solidFill>
                <a:effectLst/>
                <a:latin typeface="+mn-lt"/>
                <a:ea typeface="+mn-ea"/>
                <a:cs typeface="+mn-cs"/>
              </a:rPr>
              <a:t>Steps:</a:t>
            </a:r>
            <a:r>
              <a:rPr lang="en-US" sz="1200" b="0" i="0" kern="1200" smtClean="0">
                <a:solidFill>
                  <a:schemeClr val="tx1"/>
                </a:solidFill>
                <a:effectLst/>
                <a:latin typeface="+mn-lt"/>
                <a:ea typeface="+mn-ea"/>
                <a:cs typeface="+mn-cs"/>
              </a:rPr>
              <a:t> To install and use an emulator image that can run as root:</a:t>
            </a:r>
          </a:p>
          <a:p>
            <a:pPr fontAlgn="base"/>
            <a:r>
              <a:rPr lang="en-US" sz="1200" b="0" i="0" kern="1200" smtClean="0">
                <a:solidFill>
                  <a:schemeClr val="tx1"/>
                </a:solidFill>
                <a:effectLst/>
                <a:latin typeface="+mn-lt"/>
                <a:ea typeface="+mn-ea"/>
                <a:cs typeface="+mn-cs"/>
              </a:rPr>
              <a:t>In Android Studio, use the menu command </a:t>
            </a:r>
            <a:r>
              <a:rPr lang="en-US" sz="1200" b="1" i="0" kern="1200" smtClean="0">
                <a:solidFill>
                  <a:schemeClr val="tx1"/>
                </a:solidFill>
                <a:effectLst/>
                <a:latin typeface="+mn-lt"/>
                <a:ea typeface="+mn-ea"/>
                <a:cs typeface="+mn-cs"/>
              </a:rPr>
              <a:t>Tools</a:t>
            </a:r>
            <a:r>
              <a:rPr lang="en-US" sz="1200" b="0" i="0" kern="1200" smtClean="0">
                <a:solidFill>
                  <a:schemeClr val="tx1"/>
                </a:solidFill>
                <a:effectLst/>
                <a:latin typeface="+mn-lt"/>
                <a:ea typeface="+mn-ea"/>
                <a:cs typeface="+mn-cs"/>
              </a:rPr>
              <a:t> &gt; </a:t>
            </a:r>
            <a:r>
              <a:rPr lang="en-US" sz="1200" b="1" i="0" kern="1200" smtClean="0">
                <a:solidFill>
                  <a:schemeClr val="tx1"/>
                </a:solidFill>
                <a:effectLst/>
                <a:latin typeface="+mn-lt"/>
                <a:ea typeface="+mn-ea"/>
                <a:cs typeface="+mn-cs"/>
              </a:rPr>
              <a:t>AVD Manager</a:t>
            </a:r>
            <a:r>
              <a:rPr lang="en-US" sz="1200" b="0" i="0" kern="1200" smtClean="0">
                <a:solidFill>
                  <a:schemeClr val="tx1"/>
                </a:solidFill>
                <a:effectLst/>
                <a:latin typeface="+mn-lt"/>
                <a:ea typeface="+mn-ea"/>
                <a:cs typeface="+mn-cs"/>
              </a:rPr>
              <a:t>.</a:t>
            </a:r>
          </a:p>
          <a:p>
            <a:pPr fontAlgn="base"/>
            <a:r>
              <a:rPr lang="en-US" sz="1200" b="0" i="0" kern="1200" smtClean="0">
                <a:solidFill>
                  <a:schemeClr val="tx1"/>
                </a:solidFill>
                <a:effectLst/>
                <a:latin typeface="+mn-lt"/>
                <a:ea typeface="+mn-ea"/>
                <a:cs typeface="+mn-cs"/>
              </a:rPr>
              <a:t>Click the </a:t>
            </a:r>
            <a:r>
              <a:rPr lang="en-US" sz="1200" b="1" i="0" kern="1200" smtClean="0">
                <a:solidFill>
                  <a:schemeClr val="tx1"/>
                </a:solidFill>
                <a:effectLst/>
                <a:latin typeface="+mn-lt"/>
                <a:ea typeface="+mn-ea"/>
                <a:cs typeface="+mn-cs"/>
              </a:rPr>
              <a:t>+Create Virtual Device...</a:t>
            </a:r>
            <a:r>
              <a:rPr lang="en-US" sz="1200" b="0" i="0" kern="1200" smtClean="0">
                <a:solidFill>
                  <a:schemeClr val="tx1"/>
                </a:solidFill>
                <a:effectLst/>
                <a:latin typeface="+mn-lt"/>
                <a:ea typeface="+mn-ea"/>
                <a:cs typeface="+mn-cs"/>
              </a:rPr>
              <a:t> button.</a:t>
            </a:r>
          </a:p>
          <a:p>
            <a:pPr fontAlgn="base"/>
            <a:r>
              <a:rPr lang="en-US" sz="1200" b="0" i="0" kern="1200" smtClean="0">
                <a:solidFill>
                  <a:schemeClr val="tx1"/>
                </a:solidFill>
                <a:effectLst/>
                <a:latin typeface="+mn-lt"/>
                <a:ea typeface="+mn-ea"/>
                <a:cs typeface="+mn-cs"/>
              </a:rPr>
              <a:t>Select the virtual Hardware.</a:t>
            </a:r>
          </a:p>
          <a:p>
            <a:pPr fontAlgn="base"/>
            <a:r>
              <a:rPr lang="en-US" sz="1200" b="0" i="0" kern="1200" smtClean="0">
                <a:solidFill>
                  <a:schemeClr val="tx1"/>
                </a:solidFill>
                <a:effectLst/>
                <a:latin typeface="+mn-lt"/>
                <a:ea typeface="+mn-ea"/>
                <a:cs typeface="+mn-cs"/>
              </a:rPr>
              <a:t>Select the System Image. Pick any of these:</a:t>
            </a:r>
          </a:p>
          <a:p>
            <a:pPr fontAlgn="base"/>
            <a:r>
              <a:rPr lang="en-US" sz="1200" b="1" i="0" kern="1200" smtClean="0">
                <a:solidFill>
                  <a:schemeClr val="tx1"/>
                </a:solidFill>
                <a:effectLst/>
                <a:latin typeface="+mn-lt"/>
                <a:ea typeface="+mn-ea"/>
                <a:cs typeface="+mn-cs"/>
              </a:rPr>
              <a:t>Intel x86 Atom System Image</a:t>
            </a:r>
            <a:endParaRPr lang="en-US" sz="1200" b="0" i="0" kern="1200" smtClean="0">
              <a:solidFill>
                <a:schemeClr val="tx1"/>
              </a:solidFill>
              <a:effectLst/>
              <a:latin typeface="+mn-lt"/>
              <a:ea typeface="+mn-ea"/>
              <a:cs typeface="+mn-cs"/>
            </a:endParaRPr>
          </a:p>
          <a:p>
            <a:pPr fontAlgn="base"/>
            <a:r>
              <a:rPr lang="en-US" sz="1200" b="1" i="0" kern="1200" smtClean="0">
                <a:solidFill>
                  <a:schemeClr val="tx1"/>
                </a:solidFill>
                <a:effectLst/>
                <a:latin typeface="+mn-lt"/>
                <a:ea typeface="+mn-ea"/>
                <a:cs typeface="+mn-cs"/>
              </a:rPr>
              <a:t>Intel x86 Atom_64 System Image</a:t>
            </a:r>
            <a:endParaRPr lang="en-US" sz="1200" b="0" i="0" kern="1200" smtClean="0">
              <a:solidFill>
                <a:schemeClr val="tx1"/>
              </a:solidFill>
              <a:effectLst/>
              <a:latin typeface="+mn-lt"/>
              <a:ea typeface="+mn-ea"/>
              <a:cs typeface="+mn-cs"/>
            </a:endParaRPr>
          </a:p>
          <a:p>
            <a:pPr fontAlgn="base"/>
            <a:r>
              <a:rPr lang="en-US" sz="1200" b="1" i="0" kern="1200" smtClean="0">
                <a:solidFill>
                  <a:schemeClr val="tx1"/>
                </a:solidFill>
                <a:effectLst/>
                <a:latin typeface="+mn-lt"/>
                <a:ea typeface="+mn-ea"/>
                <a:cs typeface="+mn-cs"/>
              </a:rPr>
              <a:t>Google APIs Intel x86 Atom System Image</a:t>
            </a:r>
            <a:endParaRPr lang="en-US" sz="1200" b="0" i="0" kern="1200" smtClean="0">
              <a:solidFill>
                <a:schemeClr val="tx1"/>
              </a:solidFill>
              <a:effectLst/>
              <a:latin typeface="+mn-lt"/>
              <a:ea typeface="+mn-ea"/>
              <a:cs typeface="+mn-cs"/>
            </a:endParaRPr>
          </a:p>
          <a:p>
            <a:pPr fontAlgn="base"/>
            <a:r>
              <a:rPr lang="en-US" sz="1200" b="1" i="0" kern="1200" smtClean="0">
                <a:solidFill>
                  <a:schemeClr val="tx1"/>
                </a:solidFill>
                <a:effectLst/>
                <a:latin typeface="+mn-lt"/>
                <a:ea typeface="+mn-ea"/>
                <a:cs typeface="+mn-cs"/>
              </a:rPr>
              <a:t>Google APIs Intel x86 Atom_64 System Image</a:t>
            </a:r>
            <a:r>
              <a:rPr lang="en-US" sz="1200" b="0" i="0" kern="1200" smtClean="0">
                <a:solidFill>
                  <a:schemeClr val="tx1"/>
                </a:solidFill>
                <a:effectLst/>
                <a:latin typeface="+mn-lt"/>
                <a:ea typeface="+mn-ea"/>
                <a:cs typeface="+mn-cs"/>
              </a:rPr>
              <a:t>.</a:t>
            </a:r>
          </a:p>
          <a:p>
            <a:pPr fontAlgn="base"/>
            <a:r>
              <a:rPr lang="en-US" sz="1200" b="0" i="0" kern="1200" smtClean="0">
                <a:solidFill>
                  <a:schemeClr val="tx1"/>
                </a:solidFill>
                <a:effectLst/>
                <a:latin typeface="+mn-lt"/>
                <a:ea typeface="+mn-ea"/>
                <a:cs typeface="+mn-cs"/>
              </a:rPr>
              <a:t>(Do NOT pick "Google Play ... System Image". Those are the ones that cannot run as root.)</a:t>
            </a:r>
          </a:p>
          <a:p>
            <a:pPr fontAlgn="base"/>
            <a:r>
              <a:rPr lang="en-US" sz="1200" b="0" i="0" kern="1200" smtClean="0">
                <a:solidFill>
                  <a:schemeClr val="tx1"/>
                </a:solidFill>
                <a:effectLst/>
                <a:latin typeface="+mn-lt"/>
                <a:ea typeface="+mn-ea"/>
                <a:cs typeface="+mn-cs"/>
              </a:rPr>
              <a:t>Click the </a:t>
            </a:r>
            <a:r>
              <a:rPr lang="en-US" sz="1200" b="1" i="0" kern="1200" smtClean="0">
                <a:solidFill>
                  <a:schemeClr val="tx1"/>
                </a:solidFill>
                <a:effectLst/>
                <a:latin typeface="+mn-lt"/>
                <a:ea typeface="+mn-ea"/>
                <a:cs typeface="+mn-cs"/>
              </a:rPr>
              <a:t>Download</a:t>
            </a:r>
            <a:r>
              <a:rPr lang="en-US" sz="1200" b="0" i="0" kern="1200" smtClean="0">
                <a:solidFill>
                  <a:schemeClr val="tx1"/>
                </a:solidFill>
                <a:effectLst/>
                <a:latin typeface="+mn-lt"/>
                <a:ea typeface="+mn-ea"/>
                <a:cs typeface="+mn-cs"/>
              </a:rPr>
              <a:t> button if needed.</a:t>
            </a:r>
          </a:p>
          <a:p>
            <a:pPr fontAlgn="base"/>
            <a:r>
              <a:rPr lang="en-US" sz="1200" b="0" i="0" kern="1200" smtClean="0">
                <a:solidFill>
                  <a:schemeClr val="tx1"/>
                </a:solidFill>
                <a:effectLst/>
                <a:latin typeface="+mn-lt"/>
                <a:ea typeface="+mn-ea"/>
                <a:cs typeface="+mn-cs"/>
              </a:rPr>
              <a:t>Finish creating your new AVD.</a:t>
            </a:r>
          </a:p>
          <a:p>
            <a:pPr fontAlgn="base"/>
            <a:r>
              <a:rPr lang="en-US" sz="1200" b="0" i="0" kern="1200" smtClean="0">
                <a:solidFill>
                  <a:schemeClr val="tx1"/>
                </a:solidFill>
                <a:effectLst/>
                <a:latin typeface="+mn-lt"/>
                <a:ea typeface="+mn-ea"/>
                <a:cs typeface="+mn-cs"/>
              </a:rPr>
              <a:t>Run your new AVD.</a:t>
            </a:r>
          </a:p>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136913C-23B8-4992-AD31-197833DF19AE}" type="slidenum">
              <a:rPr lang="en-US" smtClean="0"/>
              <a:pPr/>
              <a:t>15</a:t>
            </a:fld>
            <a:endParaRPr lang="en-US"/>
          </a:p>
        </p:txBody>
      </p:sp>
    </p:spTree>
    <p:extLst>
      <p:ext uri="{BB962C8B-B14F-4D97-AF65-F5344CB8AC3E}">
        <p14:creationId xmlns:p14="http://schemas.microsoft.com/office/powerpoint/2010/main" val="2623227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The </a:t>
            </a:r>
            <a:r>
              <a:rPr lang="en-US" sz="1200" b="0" i="1" kern="1200" smtClean="0">
                <a:solidFill>
                  <a:schemeClr val="tx1"/>
                </a:solidFill>
                <a:effectLst/>
                <a:latin typeface="+mn-lt"/>
                <a:ea typeface="+mn-ea"/>
                <a:cs typeface="+mn-cs"/>
              </a:rPr>
              <a:t>onUpgrade() </a:t>
            </a:r>
            <a:r>
              <a:rPr lang="en-US" sz="1200" b="0" i="0" kern="1200" smtClean="0">
                <a:solidFill>
                  <a:schemeClr val="tx1"/>
                </a:solidFill>
                <a:effectLst/>
                <a:latin typeface="+mn-lt"/>
                <a:ea typeface="+mn-ea"/>
                <a:cs typeface="+mn-cs"/>
              </a:rPr>
              <a:t>method is called when the handler is invoked with a greater database version</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number from the one previously used. The exact steps to be performed in this instance will be</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application specific, so for the purposes of this example, we will simply remove the old database and</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create a new one:</a:t>
            </a:r>
            <a:r>
              <a:rPr lang="en-US" smtClean="0"/>
              <a:t> </a:t>
            </a:r>
            <a:br>
              <a:rPr lang="en-US" smtClean="0"/>
            </a:br>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136913C-23B8-4992-AD31-197833DF19AE}" type="slidenum">
              <a:rPr lang="en-US" smtClean="0"/>
              <a:pPr/>
              <a:t>32</a:t>
            </a:fld>
            <a:endParaRPr lang="en-US"/>
          </a:p>
        </p:txBody>
      </p:sp>
    </p:spTree>
    <p:extLst>
      <p:ext uri="{BB962C8B-B14F-4D97-AF65-F5344CB8AC3E}">
        <p14:creationId xmlns:p14="http://schemas.microsoft.com/office/powerpoint/2010/main" val="1043132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The previous chapter worked through the creation of an example application designed to store data</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using a SQLite database. When implemented in this way, the data is private to the application and, as</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such, inaccessible to other applications running on the same device. While this may be the desired</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behavior for many types of application, situations will inevitably arise whereby the data stored on</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behalf of an application could be of benefit to other applications. A prime example of this is the data</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stored by the built-in Contacts application on an Android device. While the Contacts application is</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primarily responsible for the management of the user’s address book details, this data is also made</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accessible to any other applications that might need access to this data. This sharing of data between</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Android applications is achieved through the implementation of </a:t>
            </a:r>
            <a:r>
              <a:rPr lang="en-US" sz="1200" b="0" i="1" kern="1200" smtClean="0">
                <a:solidFill>
                  <a:schemeClr val="tx1"/>
                </a:solidFill>
                <a:effectLst/>
                <a:latin typeface="+mn-lt"/>
                <a:ea typeface="+mn-ea"/>
                <a:cs typeface="+mn-cs"/>
              </a:rPr>
              <a:t>content providers</a:t>
            </a:r>
            <a:r>
              <a:rPr lang="en-US" smtClean="0"/>
              <a:t> </a:t>
            </a:r>
            <a:br>
              <a:rPr lang="en-US" smtClean="0"/>
            </a:br>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136913C-23B8-4992-AD31-197833DF19AE}" type="slidenum">
              <a:rPr lang="en-US" smtClean="0"/>
              <a:pPr/>
              <a:t>40</a:t>
            </a:fld>
            <a:endParaRPr lang="en-US"/>
          </a:p>
        </p:txBody>
      </p:sp>
    </p:spTree>
    <p:extLst>
      <p:ext uri="{BB962C8B-B14F-4D97-AF65-F5344CB8AC3E}">
        <p14:creationId xmlns:p14="http://schemas.microsoft.com/office/powerpoint/2010/main" val="4117042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MIME stands for "Multipurpose Internet Mail Extensions. It's a way of identifying </a:t>
            </a:r>
            <a:r>
              <a:rPr lang="en-US" sz="1200" b="1" i="0" kern="1200" smtClean="0">
                <a:solidFill>
                  <a:schemeClr val="tx1"/>
                </a:solidFill>
                <a:effectLst/>
                <a:latin typeface="+mn-lt"/>
                <a:ea typeface="+mn-ea"/>
                <a:cs typeface="+mn-cs"/>
              </a:rPr>
              <a:t>files</a:t>
            </a:r>
            <a:r>
              <a:rPr lang="en-US" sz="1200" b="0" i="0" kern="1200" smtClean="0">
                <a:solidFill>
                  <a:schemeClr val="tx1"/>
                </a:solidFill>
                <a:effectLst/>
                <a:latin typeface="+mn-lt"/>
                <a:ea typeface="+mn-ea"/>
                <a:cs typeface="+mn-cs"/>
              </a:rPr>
              <a:t> on the Internet according to their nature and format. For </a:t>
            </a:r>
            <a:r>
              <a:rPr lang="en-US" sz="1200" b="1" i="0" kern="1200" smtClean="0">
                <a:solidFill>
                  <a:schemeClr val="tx1"/>
                </a:solidFill>
                <a:effectLst/>
                <a:latin typeface="+mn-lt"/>
                <a:ea typeface="+mn-ea"/>
                <a:cs typeface="+mn-cs"/>
              </a:rPr>
              <a:t>example</a:t>
            </a:r>
            <a:r>
              <a:rPr lang="en-US" sz="1200" b="0" i="0" kern="1200" smtClean="0">
                <a:solidFill>
                  <a:schemeClr val="tx1"/>
                </a:solidFill>
                <a:effectLst/>
                <a:latin typeface="+mn-lt"/>
                <a:ea typeface="+mn-ea"/>
                <a:cs typeface="+mn-cs"/>
              </a:rPr>
              <a:t>, using the "Content-type" header value defined in a HTTP </a:t>
            </a:r>
            <a:r>
              <a:rPr lang="en-US" sz="1200" b="1" i="0" kern="1200" smtClean="0">
                <a:solidFill>
                  <a:schemeClr val="tx1"/>
                </a:solidFill>
                <a:effectLst/>
                <a:latin typeface="+mn-lt"/>
                <a:ea typeface="+mn-ea"/>
                <a:cs typeface="+mn-cs"/>
              </a:rPr>
              <a:t>response</a:t>
            </a:r>
            <a:r>
              <a:rPr lang="en-US" sz="1200" b="0" i="0" kern="1200" smtClean="0">
                <a:solidFill>
                  <a:schemeClr val="tx1"/>
                </a:solidFill>
                <a:effectLst/>
                <a:latin typeface="+mn-lt"/>
                <a:ea typeface="+mn-ea"/>
                <a:cs typeface="+mn-cs"/>
              </a:rPr>
              <a:t>, the browser can open the file with the proper </a:t>
            </a:r>
            <a:r>
              <a:rPr lang="en-US" sz="1200" b="1" i="0" kern="1200" smtClean="0">
                <a:solidFill>
                  <a:schemeClr val="tx1"/>
                </a:solidFill>
                <a:effectLst/>
                <a:latin typeface="+mn-lt"/>
                <a:ea typeface="+mn-ea"/>
                <a:cs typeface="+mn-cs"/>
              </a:rPr>
              <a:t>extension</a:t>
            </a:r>
            <a:r>
              <a:rPr lang="en-US" sz="1200" b="0" i="0" kern="1200" smtClean="0">
                <a:solidFill>
                  <a:schemeClr val="tx1"/>
                </a:solidFill>
                <a:effectLst/>
                <a:latin typeface="+mn-lt"/>
                <a:ea typeface="+mn-ea"/>
                <a:cs typeface="+mn-cs"/>
              </a:rPr>
              <a:t>/plugin.</a:t>
            </a:r>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136913C-23B8-4992-AD31-197833DF19AE}" type="slidenum">
              <a:rPr lang="en-US" smtClean="0"/>
              <a:pPr/>
              <a:t>44</a:t>
            </a:fld>
            <a:endParaRPr lang="en-US"/>
          </a:p>
        </p:txBody>
      </p:sp>
    </p:spTree>
    <p:extLst>
      <p:ext uri="{BB962C8B-B14F-4D97-AF65-F5344CB8AC3E}">
        <p14:creationId xmlns:p14="http://schemas.microsoft.com/office/powerpoint/2010/main" val="644232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What</a:t>
            </a:r>
            <a:r>
              <a:rPr lang="en-US" baseline="0" smtClean="0"/>
              <a:t> is URI, URL, URN?</a:t>
            </a:r>
          </a:p>
          <a:p>
            <a:r>
              <a:rPr lang="en-US" baseline="0" smtClean="0"/>
              <a:t>URN = Uniform Resource Name, Name of resource but not have protocol to get it ex: index.html</a:t>
            </a:r>
          </a:p>
          <a:p>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URL = Uniform Resource Locator, A resource locator with protocol to get it ex: http://index.html</a:t>
            </a:r>
          </a:p>
          <a:p>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URI = Uniform Resource Identifier, </a:t>
            </a:r>
            <a:r>
              <a:rPr lang="en-US" sz="1200" b="0" i="0" kern="1200" smtClean="0">
                <a:solidFill>
                  <a:schemeClr val="tx1"/>
                </a:solidFill>
                <a:effectLst/>
                <a:latin typeface="+mn-lt"/>
                <a:ea typeface="+mn-ea"/>
                <a:cs typeface="+mn-cs"/>
              </a:rPr>
              <a:t>URIs are </a:t>
            </a:r>
            <a:r>
              <a:rPr lang="en-US" sz="1200" b="0" i="1" kern="1200" smtClean="0">
                <a:solidFill>
                  <a:schemeClr val="tx1"/>
                </a:solidFill>
                <a:effectLst/>
                <a:latin typeface="+mn-lt"/>
                <a:ea typeface="+mn-ea"/>
                <a:cs typeface="+mn-cs"/>
              </a:rPr>
              <a:t>identifiers</a:t>
            </a:r>
            <a:r>
              <a:rPr lang="en-US" sz="1200" b="0" i="0" kern="1200" smtClean="0">
                <a:solidFill>
                  <a:schemeClr val="tx1"/>
                </a:solidFill>
                <a:effectLst/>
                <a:latin typeface="+mn-lt"/>
                <a:ea typeface="+mn-ea"/>
                <a:cs typeface="+mn-cs"/>
              </a:rPr>
              <a:t>, and that can mean a resource name by itself, or a resource name with a method of getting to it.</a:t>
            </a:r>
            <a:r>
              <a:rPr lang="en-US" sz="1200" b="0" i="0" kern="1200" baseline="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All URNs and URLs are URIs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smtClean="0">
                <a:solidFill>
                  <a:schemeClr val="tx1"/>
                </a:solidFill>
                <a:effectLst/>
                <a:latin typeface="+mn-lt"/>
                <a:ea typeface="+mn-ea"/>
                <a:cs typeface="+mn-cs"/>
              </a:rPr>
              <a:t>|--------------------URI, URL-------------------|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smtClean="0">
                <a:solidFill>
                  <a:schemeClr val="tx1"/>
                </a:solidFill>
                <a:effectLst/>
                <a:latin typeface="+mn-lt"/>
                <a:ea typeface="+mn-ea"/>
                <a:cs typeface="+mn-cs"/>
              </a:rPr>
              <a:t>                    |--------------URI-----------------|</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smtClean="0">
                <a:solidFill>
                  <a:schemeClr val="tx1"/>
                </a:solidFill>
                <a:effectLst/>
                <a:latin typeface="+mn-lt"/>
                <a:ea typeface="+mn-ea"/>
                <a:cs typeface="+mn-cs"/>
              </a:rPr>
              <a:t>		     |-URI, URN-|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smtClean="0">
                <a:solidFill>
                  <a:schemeClr val="tx1"/>
                </a:solidFill>
                <a:effectLst/>
                <a:latin typeface="+mn-lt"/>
                <a:ea typeface="+mn-ea"/>
                <a:cs typeface="+mn-cs"/>
              </a:rPr>
              <a:t>---Schema--|--------Host---------|----Path---|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smtClean="0">
                <a:solidFill>
                  <a:schemeClr val="tx1"/>
                </a:solidFill>
                <a:effectLst/>
                <a:latin typeface="+mn-lt"/>
                <a:ea typeface="+mn-ea"/>
                <a:cs typeface="+mn-cs"/>
              </a:rPr>
              <a:t>     https://    www.Wikipedia.org/Index.html</a:t>
            </a:r>
            <a:endParaRPr lang="en-US" baseline="0" smtClean="0"/>
          </a:p>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136913C-23B8-4992-AD31-197833DF19AE}" type="slidenum">
              <a:rPr lang="en-US" smtClean="0"/>
              <a:pPr/>
              <a:t>45</a:t>
            </a:fld>
            <a:endParaRPr lang="en-US"/>
          </a:p>
        </p:txBody>
      </p:sp>
    </p:spTree>
    <p:extLst>
      <p:ext uri="{BB962C8B-B14F-4D97-AF65-F5344CB8AC3E}">
        <p14:creationId xmlns:p14="http://schemas.microsoft.com/office/powerpoint/2010/main" val="2842087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7892" name="Slide Number Placeholder 3"/>
          <p:cNvSpPr>
            <a:spLocks noGrp="1"/>
          </p:cNvSpPr>
          <p:nvPr>
            <p:ph type="sldNum" sz="quarter" idx="5"/>
          </p:nvPr>
        </p:nvSpPr>
        <p:spPr bwMode="auto">
          <a:noFill/>
          <a:ln>
            <a:miter lim="800000"/>
            <a:headEnd/>
            <a:tailEnd/>
          </a:ln>
        </p:spPr>
        <p:txBody>
          <a:bodyPr/>
          <a:lstStyle/>
          <a:p>
            <a:fld id="{46CD90B6-5C48-4F60-AA0F-B8B49C03E614}" type="slidenum">
              <a:rPr lang="en-US"/>
              <a:pPr/>
              <a:t>65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8EC6FA-7C93-468E-A575-EDCD81EEFF70}"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EC6FA-7C93-468E-A575-EDCD81EEFF70}"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EC6FA-7C93-468E-A575-EDCD81EEFF70}"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491288"/>
            <a:ext cx="2133600" cy="365125"/>
          </a:xfrm>
          <a:prstGeom prst="rect">
            <a:avLst/>
          </a:prstGeom>
        </p:spPr>
        <p:txBody>
          <a:bodyPr/>
          <a:lstStyle>
            <a:lvl1pPr>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7081"/>
            <a:ext cx="4040188" cy="6104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77989"/>
            <a:ext cx="4040188" cy="3770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857081"/>
            <a:ext cx="4041775" cy="6104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77989"/>
            <a:ext cx="4041775" cy="3770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491288"/>
            <a:ext cx="2133600" cy="365125"/>
          </a:xfrm>
          <a:prstGeom prst="rect">
            <a:avLst/>
          </a:prstGeom>
        </p:spPr>
        <p:txBody>
          <a:bodyPr/>
          <a:lstStyle>
            <a:lvl1pPr>
              <a:defRPr/>
            </a:lvl1p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491288"/>
            <a:ext cx="2133600" cy="365125"/>
          </a:xfrm>
          <a:prstGeom prst="rect">
            <a:avLst/>
          </a:prstGeom>
        </p:spPr>
        <p:txBody>
          <a:bodyPr/>
          <a:lstStyle>
            <a:lvl1pPr>
              <a:defRPr/>
            </a:lvl1p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3008313" cy="10669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609600"/>
            <a:ext cx="5111750" cy="5516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76596"/>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EC6FA-7C93-468E-A575-EDCD81EEFF70}"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752600"/>
            <a:ext cx="2057400" cy="4373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752600"/>
            <a:ext cx="6019800" cy="4373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a:xfrm>
            <a:off x="5257800" y="6491288"/>
            <a:ext cx="2895600" cy="365125"/>
          </a:xfrm>
          <a:prstGeom prst="rect">
            <a:avLst/>
          </a:prstGeom>
        </p:spPr>
        <p:txBody>
          <a:bodyPr/>
          <a:lstStyle>
            <a:lvl1pPr>
              <a:defRPr/>
            </a:lvl1pPr>
          </a:lstStyle>
          <a:p>
            <a:r>
              <a:rPr lang="en-US" dirty="0" smtClean="0"/>
              <a:t>© Copyright 2011 FPT Software</a:t>
            </a:r>
          </a:p>
        </p:txBody>
      </p:sp>
      <p:sp>
        <p:nvSpPr>
          <p:cNvPr id="6" name="Slide Number Placeholder 5"/>
          <p:cNvSpPr>
            <a:spLocks noGrp="1"/>
          </p:cNvSpPr>
          <p:nvPr>
            <p:ph type="sldNum" sz="quarter" idx="12"/>
          </p:nvPr>
        </p:nvSpPr>
        <p:spPr>
          <a:xfrm>
            <a:off x="8153400" y="6491288"/>
            <a:ext cx="533400" cy="365125"/>
          </a:xfrm>
          <a:prstGeom prst="rect">
            <a:avLst/>
          </a:prstGeom>
        </p:spPr>
        <p:txBody>
          <a:bodyPr/>
          <a:lstStyle>
            <a:lvl1pPr>
              <a:defRPr/>
            </a:lvl1pPr>
          </a:lstStyle>
          <a:p>
            <a:fld id="{CD91002D-DF87-4FB9-865C-A76CFCC7B82D}" type="slidenum">
              <a:rPr lang="en-US"/>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8EC6FA-7C93-468E-A575-EDCD81EEFF70}"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8EC6FA-7C93-468E-A575-EDCD81EEFF70}" type="datetimeFigureOut">
              <a:rPr lang="en-US" smtClean="0"/>
              <a:pPr/>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8EC6FA-7C93-468E-A575-EDCD81EEFF70}" type="datetimeFigureOut">
              <a:rPr lang="en-US" smtClean="0"/>
              <a:pPr/>
              <a:t>2/22/2019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8EC6FA-7C93-468E-A575-EDCD81EEFF70}" type="datetimeFigureOut">
              <a:rPr lang="en-US" smtClean="0"/>
              <a:pPr/>
              <a:t>2/22/2019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EC6FA-7C93-468E-A575-EDCD81EEFF70}" type="datetimeFigureOut">
              <a:rPr lang="en-US" smtClean="0"/>
              <a:pPr/>
              <a:t>2/22/2019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8EC6FA-7C93-468E-A575-EDCD81EEFF70}" type="datetimeFigureOut">
              <a:rPr lang="en-US" smtClean="0"/>
              <a:pPr/>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8EC6FA-7C93-468E-A575-EDCD81EEFF70}" type="datetimeFigureOut">
              <a:rPr lang="en-US" smtClean="0"/>
              <a:pPr/>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w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8EC6FA-7C93-468E-A575-EDCD81EEFF70}" type="datetimeFigureOut">
              <a:rPr lang="en-US" smtClean="0"/>
              <a:pPr/>
              <a:t>2/22/2019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939A09-3475-4C1B-8F36-74BF0EBA84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3" descr="nen 1"/>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0" y="0"/>
            <a:ext cx="9144000" cy="6856413"/>
          </a:xfrm>
          <a:prstGeom prst="rect">
            <a:avLst/>
          </a:prstGeom>
          <a:noFill/>
          <a:ln w="9525">
            <a:noFill/>
            <a:miter lim="800000"/>
            <a:headEnd/>
            <a:tailEnd/>
          </a:ln>
        </p:spPr>
      </p:pic>
      <p:pic>
        <p:nvPicPr>
          <p:cNvPr id="9" name="Picture 8" descr="mocup nam dai.wmf"/>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752627" y="6467412"/>
            <a:ext cx="6400800" cy="407855"/>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457200" y="1752600"/>
            <a:ext cx="8229600" cy="437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Footer Placeholder 4"/>
          <p:cNvSpPr txBox="1">
            <a:spLocks/>
          </p:cNvSpPr>
          <p:nvPr/>
        </p:nvSpPr>
        <p:spPr>
          <a:xfrm>
            <a:off x="5257800" y="6491288"/>
            <a:ext cx="289560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bg1"/>
                </a:solidFill>
                <a:latin typeface="Arial" pitchFamily="34" charset="0"/>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 Copyright 2011 FPT Software</a:t>
            </a:r>
          </a:p>
        </p:txBody>
      </p:sp>
      <p:sp>
        <p:nvSpPr>
          <p:cNvPr id="8" name="Slide Number Placeholder 5"/>
          <p:cNvSpPr txBox="1">
            <a:spLocks/>
          </p:cNvSpPr>
          <p:nvPr/>
        </p:nvSpPr>
        <p:spPr>
          <a:xfrm>
            <a:off x="8153400" y="6491288"/>
            <a:ext cx="53340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bg1"/>
                </a:solidFill>
                <a:latin typeface="Arial" pitchFamily="34" charset="0"/>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4F1FFC-C151-4ABD-8AD1-CE75123F0C80}" type="slidenum">
              <a:rPr kumimoji="0" lang="en-US"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0" name="Rectangle 9"/>
          <p:cNvSpPr/>
          <p:nvPr/>
        </p:nvSpPr>
        <p:spPr>
          <a:xfrm>
            <a:off x="0" y="1219200"/>
            <a:ext cx="9144000"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49" r:id="rId12"/>
  </p:sldLayoutIdLst>
  <p:hf hdr="0" dt="0"/>
  <p:txStyles>
    <p:titleStyle>
      <a:lvl1pPr algn="r" defTabSz="457200" rtl="0" eaLnBrk="1" fontAlgn="base" hangingPunct="1">
        <a:spcBef>
          <a:spcPct val="0"/>
        </a:spcBef>
        <a:spcAft>
          <a:spcPct val="0"/>
        </a:spcAft>
        <a:defRPr sz="3800" kern="1200">
          <a:solidFill>
            <a:schemeClr val="tx1"/>
          </a:solidFill>
          <a:latin typeface="+mj-lt"/>
          <a:ea typeface="ＭＳ Ｐゴシック" pitchFamily="34" charset="-128"/>
          <a:cs typeface="Arial" pitchFamily="34" charset="0"/>
        </a:defRPr>
      </a:lvl1pPr>
      <a:lvl2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2pPr>
      <a:lvl3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3pPr>
      <a:lvl4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4pPr>
      <a:lvl5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5pPr>
      <a:lvl6pPr marL="457200"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6pPr>
      <a:lvl7pPr marL="914400"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7pPr>
      <a:lvl8pPr marL="1371600"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8pPr>
      <a:lvl9pPr marL="1828800"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j-lt"/>
          <a:ea typeface="ＭＳ Ｐゴシック" pitchFamily="34" charset="-128"/>
          <a:cs typeface="Arial" pitchFamily="34"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j-lt"/>
          <a:ea typeface="ＭＳ Ｐゴシック" pitchFamily="34" charset="-128"/>
          <a:cs typeface="Arial" pitchFamily="34"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j-lt"/>
          <a:ea typeface="ＭＳ Ｐゴシック" pitchFamily="34" charset="-128"/>
          <a:cs typeface="Arial" pitchFamily="34"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j-lt"/>
          <a:ea typeface="ＭＳ Ｐゴシック" pitchFamily="34" charset="-128"/>
          <a:cs typeface="Arial" pitchFamily="34"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j-lt"/>
          <a:ea typeface="ＭＳ Ｐゴシック" pitchFamily="34" charset="-128"/>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image" Target="../media/image5.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mocup nam 1.wm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
            <a:ext cx="7433926" cy="4800599"/>
          </a:xfrm>
          <a:prstGeom prst="rect">
            <a:avLst/>
          </a:prstGeom>
        </p:spPr>
      </p:pic>
      <p:sp>
        <p:nvSpPr>
          <p:cNvPr id="10" name="Text Box 5"/>
          <p:cNvSpPr txBox="1">
            <a:spLocks noChangeArrowheads="1"/>
          </p:cNvSpPr>
          <p:nvPr/>
        </p:nvSpPr>
        <p:spPr bwMode="auto">
          <a:xfrm>
            <a:off x="152400" y="77108"/>
            <a:ext cx="6181725" cy="586957"/>
          </a:xfrm>
          <a:prstGeom prst="rect">
            <a:avLst/>
          </a:prstGeom>
          <a:noFill/>
          <a:ln w="9525">
            <a:noFill/>
            <a:round/>
            <a:headEnd/>
            <a:tailEnd/>
          </a:ln>
        </p:spPr>
        <p:txBody>
          <a:bodyPr wrap="square" lIns="90000" tIns="46800" rIns="90000" bIns="46800">
            <a:spAutoFit/>
          </a:bodyPr>
          <a:lstStyle/>
          <a:p>
            <a:pP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smtClean="0">
                <a:solidFill>
                  <a:schemeClr val="bg1"/>
                </a:solidFill>
                <a:latin typeface="+mj-lt"/>
                <a:cs typeface="Arial" pitchFamily="34" charset="0"/>
              </a:rPr>
              <a:t>FPT University</a:t>
            </a:r>
            <a:endParaRPr lang="en-US" sz="3200" dirty="0">
              <a:solidFill>
                <a:schemeClr val="bg1"/>
              </a:solidFill>
              <a:latin typeface="+mj-lt"/>
              <a:cs typeface="Arial" pitchFamily="34" charset="0"/>
            </a:endParaRPr>
          </a:p>
        </p:txBody>
      </p:sp>
      <p:sp>
        <p:nvSpPr>
          <p:cNvPr id="11" name="Text Box 5"/>
          <p:cNvSpPr txBox="1">
            <a:spLocks noChangeArrowheads="1"/>
          </p:cNvSpPr>
          <p:nvPr/>
        </p:nvSpPr>
        <p:spPr bwMode="auto">
          <a:xfrm>
            <a:off x="167640" y="1675934"/>
            <a:ext cx="7052926" cy="1448731"/>
          </a:xfrm>
          <a:prstGeom prst="rect">
            <a:avLst/>
          </a:prstGeom>
          <a:noFill/>
          <a:ln w="9525">
            <a:noFill/>
            <a:round/>
            <a:headEnd/>
            <a:tailEnd/>
          </a:ln>
        </p:spPr>
        <p:txBody>
          <a:bodyPr wrap="square" lIns="90000" tIns="46800" rIns="90000" bIns="46800">
            <a:spAutoFit/>
          </a:bodyPr>
          <a:lstStyle/>
          <a:p>
            <a:pPr fontAlgn="auto">
              <a:spcBef>
                <a:spcPts val="0"/>
              </a:spcBef>
              <a:spcAft>
                <a:spcPts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4400" b="1" cap="all" smtClean="0">
                <a:solidFill>
                  <a:schemeClr val="bg1"/>
                </a:solidFill>
                <a:latin typeface="+mj-lt"/>
                <a:cs typeface="Arial" pitchFamily="34" charset="0"/>
              </a:rPr>
              <a:t>Android programMing</a:t>
            </a:r>
          </a:p>
          <a:p>
            <a:pPr fontAlgn="auto">
              <a:spcBef>
                <a:spcPts val="0"/>
              </a:spcBef>
              <a:spcAft>
                <a:spcPts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4400" b="1" cap="all" smtClean="0">
                <a:solidFill>
                  <a:schemeClr val="bg1"/>
                </a:solidFill>
                <a:latin typeface="+mj-lt"/>
                <a:cs typeface="Arial" pitchFamily="34" charset="0"/>
              </a:rPr>
              <a:t>Lesson 16</a:t>
            </a:r>
            <a:endParaRPr lang="en-US" sz="4400" b="1" cap="all" dirty="0">
              <a:solidFill>
                <a:schemeClr val="bg1"/>
              </a:solidFill>
              <a:latin typeface="+mj-lt"/>
              <a:cs typeface="Arial" pitchFamily="34" charset="0"/>
            </a:endParaRPr>
          </a:p>
        </p:txBody>
      </p:sp>
      <p:sp>
        <p:nvSpPr>
          <p:cNvPr id="12" name="Text Box 10"/>
          <p:cNvSpPr txBox="1">
            <a:spLocks noChangeArrowheads="1"/>
          </p:cNvSpPr>
          <p:nvPr/>
        </p:nvSpPr>
        <p:spPr bwMode="auto">
          <a:xfrm>
            <a:off x="3505200" y="4217792"/>
            <a:ext cx="2362200" cy="851131"/>
          </a:xfrm>
          <a:prstGeom prst="rect">
            <a:avLst/>
          </a:prstGeom>
          <a:noFill/>
          <a:ln w="9525">
            <a:noFill/>
            <a:round/>
            <a:headEnd/>
            <a:tailEnd/>
          </a:ln>
        </p:spPr>
        <p:txBody>
          <a:bodyPr wrap="square" lIns="90000" tIns="46800" rIns="90000" bIns="46800">
            <a:spAutoFit/>
          </a:bodyPr>
          <a:lstStyle/>
          <a:p>
            <a:pPr>
              <a:spcBef>
                <a:spcPts val="1063"/>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smtClean="0">
                <a:solidFill>
                  <a:schemeClr val="bg1"/>
                </a:solidFill>
                <a:latin typeface="+mj-lt"/>
                <a:cs typeface="Arial" pitchFamily="34" charset="0"/>
              </a:rPr>
              <a:t>Version 1.0</a:t>
            </a:r>
          </a:p>
          <a:p>
            <a:pPr>
              <a:spcBef>
                <a:spcPts val="1063"/>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dirty="0">
              <a:solidFill>
                <a:schemeClr val="bg1"/>
              </a:solidFill>
              <a:latin typeface="+mj-lt"/>
              <a:cs typeface="Arial" pitchFamily="34" charset="0"/>
            </a:endParaRPr>
          </a:p>
        </p:txBody>
      </p:sp>
      <p:pic>
        <p:nvPicPr>
          <p:cNvPr id="20" name="Picture 19" descr="logo FPT.wm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81800" y="5105400"/>
            <a:ext cx="1676400" cy="1007962"/>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SQLite Databases</a:t>
            </a:r>
          </a:p>
        </p:txBody>
      </p:sp>
      <p:sp>
        <p:nvSpPr>
          <p:cNvPr id="3" name="Content Placeholder 2"/>
          <p:cNvSpPr>
            <a:spLocks noGrp="1"/>
          </p:cNvSpPr>
          <p:nvPr>
            <p:ph idx="1"/>
          </p:nvPr>
        </p:nvSpPr>
        <p:spPr/>
        <p:txBody>
          <a:bodyPr/>
          <a:lstStyle/>
          <a:p>
            <a:r>
              <a:rPr lang="en-US" b="1"/>
              <a:t>Primary Keys</a:t>
            </a:r>
            <a:r>
              <a:rPr lang="en-US"/>
              <a:t> </a:t>
            </a:r>
            <a:endParaRPr lang="en-US" smtClean="0"/>
          </a:p>
          <a:p>
            <a:pPr lvl="1">
              <a:buFontTx/>
              <a:buChar char="-"/>
            </a:pPr>
            <a:r>
              <a:rPr lang="en-US" smtClean="0"/>
              <a:t>Each </a:t>
            </a:r>
            <a:r>
              <a:rPr lang="en-US"/>
              <a:t>database table should contain one or more columns that can be used to identify each row in </a:t>
            </a:r>
            <a:r>
              <a:rPr lang="en-US" smtClean="0"/>
              <a:t>the table </a:t>
            </a:r>
            <a:r>
              <a:rPr lang="en-US"/>
              <a:t>uniquely. This is known in database terminology as the </a:t>
            </a:r>
            <a:r>
              <a:rPr lang="en-US" i="1"/>
              <a:t>Primary </a:t>
            </a:r>
            <a:r>
              <a:rPr lang="en-US" i="1" smtClean="0"/>
              <a:t>Key</a:t>
            </a:r>
            <a:r>
              <a:rPr lang="en-US" smtClean="0"/>
              <a:t> </a:t>
            </a:r>
          </a:p>
          <a:p>
            <a:pPr lvl="1">
              <a:buFontTx/>
              <a:buChar char="-"/>
            </a:pPr>
            <a:r>
              <a:rPr lang="en-US"/>
              <a:t>Primary keys can comprise a single column or multiple columns in a table. To qualify as a </a:t>
            </a:r>
            <a:r>
              <a:rPr lang="en-US" smtClean="0"/>
              <a:t>single column </a:t>
            </a:r>
            <a:r>
              <a:rPr lang="en-US"/>
              <a:t>primary key, no two rows can contain matching primary key values. </a:t>
            </a:r>
            <a:br>
              <a:rPr lang="en-US"/>
            </a:br>
            <a:r>
              <a:rPr lang="en-US"/>
              <a:t/>
            </a:r>
            <a:br>
              <a:rPr lang="en-US"/>
            </a:br>
            <a:endParaRPr lang="en-US"/>
          </a:p>
        </p:txBody>
      </p:sp>
    </p:spTree>
    <p:extLst>
      <p:ext uri="{BB962C8B-B14F-4D97-AF65-F5344CB8AC3E}">
        <p14:creationId xmlns:p14="http://schemas.microsoft.com/office/powerpoint/2010/main" val="190185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SQLite Databases</a:t>
            </a:r>
          </a:p>
        </p:txBody>
      </p:sp>
      <p:sp>
        <p:nvSpPr>
          <p:cNvPr id="3" name="Content Placeholder 2"/>
          <p:cNvSpPr>
            <a:spLocks noGrp="1"/>
          </p:cNvSpPr>
          <p:nvPr>
            <p:ph idx="1"/>
          </p:nvPr>
        </p:nvSpPr>
        <p:spPr/>
        <p:txBody>
          <a:bodyPr/>
          <a:lstStyle/>
          <a:p>
            <a:r>
              <a:rPr lang="en-US" b="1"/>
              <a:t>What is SQLite?</a:t>
            </a:r>
            <a:r>
              <a:rPr lang="en-US"/>
              <a:t> </a:t>
            </a:r>
            <a:br>
              <a:rPr lang="en-US"/>
            </a:br>
            <a:r>
              <a:rPr lang="en-US" sz="2800"/>
              <a:t>SQLite is an embedded, relational database management system (RDBMS). SQLite is </a:t>
            </a:r>
            <a:r>
              <a:rPr lang="en-US" sz="2800" smtClean="0"/>
              <a:t>referred to </a:t>
            </a:r>
            <a:r>
              <a:rPr lang="en-US" sz="2800"/>
              <a:t>as </a:t>
            </a:r>
            <a:r>
              <a:rPr lang="en-US" sz="2800" b="1" i="1"/>
              <a:t>embedded</a:t>
            </a:r>
            <a:r>
              <a:rPr lang="en-US" sz="2800" i="1"/>
              <a:t> </a:t>
            </a:r>
            <a:r>
              <a:rPr lang="en-US" sz="2800"/>
              <a:t>because it is provided in the form of a library that is linked into applications. </a:t>
            </a:r>
            <a:r>
              <a:rPr lang="en-US" sz="2800" smtClean="0"/>
              <a:t>As such</a:t>
            </a:r>
            <a:r>
              <a:rPr lang="en-US" sz="2800"/>
              <a:t>, there is no standalone database server running in the background. All database operations are</a:t>
            </a:r>
            <a:br>
              <a:rPr lang="en-US" sz="2800"/>
            </a:br>
            <a:r>
              <a:rPr lang="en-US" sz="2800"/>
              <a:t>handled internally within the application through calls to functions contained in the SQLite library. </a:t>
            </a:r>
            <a:br>
              <a:rPr lang="en-US" sz="2800"/>
            </a:br>
            <a:r>
              <a:rPr lang="en-US"/>
              <a:t/>
            </a:r>
            <a:br>
              <a:rPr lang="en-US"/>
            </a:br>
            <a:r>
              <a:rPr lang="en-US"/>
              <a:t/>
            </a:r>
            <a:br>
              <a:rPr lang="en-US"/>
            </a:br>
            <a:endParaRPr lang="en-US"/>
          </a:p>
        </p:txBody>
      </p:sp>
    </p:spTree>
    <p:extLst>
      <p:ext uri="{BB962C8B-B14F-4D97-AF65-F5344CB8AC3E}">
        <p14:creationId xmlns:p14="http://schemas.microsoft.com/office/powerpoint/2010/main" val="2317564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SQLite Databases</a:t>
            </a:r>
          </a:p>
        </p:txBody>
      </p:sp>
      <p:sp>
        <p:nvSpPr>
          <p:cNvPr id="3" name="Content Placeholder 2"/>
          <p:cNvSpPr>
            <a:spLocks noGrp="1"/>
          </p:cNvSpPr>
          <p:nvPr>
            <p:ph idx="1"/>
          </p:nvPr>
        </p:nvSpPr>
        <p:spPr>
          <a:xfrm>
            <a:off x="457200" y="1752600"/>
            <a:ext cx="8229600" cy="4373563"/>
          </a:xfrm>
        </p:spPr>
        <p:txBody>
          <a:bodyPr/>
          <a:lstStyle/>
          <a:p>
            <a:r>
              <a:rPr lang="en-US" sz="2800"/>
              <a:t>SQLite is written in the C programming language and as such, the Android SDK provides a </a:t>
            </a:r>
            <a:r>
              <a:rPr lang="en-US" sz="2800" smtClean="0"/>
              <a:t>Java based </a:t>
            </a:r>
            <a:r>
              <a:rPr lang="en-US" sz="2800"/>
              <a:t>“wrapper” around the underlying database interface. This essentially consists of a set </a:t>
            </a:r>
            <a:r>
              <a:rPr lang="en-US" sz="2800" smtClean="0"/>
              <a:t>of classes </a:t>
            </a:r>
            <a:r>
              <a:rPr lang="en-US" sz="2800"/>
              <a:t>that may be utilized within the Java code of an application to create and manage SQLite </a:t>
            </a:r>
            <a:r>
              <a:rPr lang="en-US" sz="2800" smtClean="0"/>
              <a:t>based databases</a:t>
            </a:r>
            <a:r>
              <a:rPr lang="en-US" sz="2800"/>
              <a:t>. </a:t>
            </a:r>
            <a:br>
              <a:rPr lang="en-US" sz="2800"/>
            </a:br>
            <a:endParaRPr lang="en-US" sz="2800"/>
          </a:p>
        </p:txBody>
      </p:sp>
    </p:spTree>
    <p:extLst>
      <p:ext uri="{BB962C8B-B14F-4D97-AF65-F5344CB8AC3E}">
        <p14:creationId xmlns:p14="http://schemas.microsoft.com/office/powerpoint/2010/main" val="2339179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SQLite Databases</a:t>
            </a:r>
          </a:p>
        </p:txBody>
      </p:sp>
      <p:sp>
        <p:nvSpPr>
          <p:cNvPr id="3" name="Content Placeholder 2"/>
          <p:cNvSpPr>
            <a:spLocks noGrp="1"/>
          </p:cNvSpPr>
          <p:nvPr>
            <p:ph idx="1"/>
          </p:nvPr>
        </p:nvSpPr>
        <p:spPr>
          <a:xfrm>
            <a:off x="457200" y="1752600"/>
            <a:ext cx="8305800" cy="4373563"/>
          </a:xfrm>
        </p:spPr>
        <p:txBody>
          <a:bodyPr/>
          <a:lstStyle/>
          <a:p>
            <a:r>
              <a:rPr lang="en-US" b="1"/>
              <a:t>Structured Query Language (SQL)</a:t>
            </a:r>
            <a:r>
              <a:rPr lang="en-US"/>
              <a:t> </a:t>
            </a:r>
            <a:br>
              <a:rPr lang="en-US"/>
            </a:br>
            <a:r>
              <a:rPr lang="en-US" sz="2800"/>
              <a:t>Data is accessed in SQLite databases using a high-level language known as Structured </a:t>
            </a:r>
            <a:r>
              <a:rPr lang="en-US" sz="2800" smtClean="0"/>
              <a:t>Query Language. </a:t>
            </a:r>
            <a:r>
              <a:rPr lang="en-US" sz="2800"/>
              <a:t>SQL is a standard </a:t>
            </a:r>
            <a:r>
              <a:rPr lang="en-US" sz="2800" smtClean="0"/>
              <a:t>language used </a:t>
            </a:r>
            <a:r>
              <a:rPr lang="en-US" sz="2800"/>
              <a:t>by most relational database management systems. SQLite conforms mostly to the </a:t>
            </a:r>
            <a:r>
              <a:rPr lang="en-US" sz="2800" smtClean="0"/>
              <a:t>SQL-92 standard</a:t>
            </a:r>
            <a:r>
              <a:rPr lang="en-US" sz="2800"/>
              <a:t>. </a:t>
            </a:r>
            <a:br>
              <a:rPr lang="en-US" sz="2800"/>
            </a:br>
            <a:r>
              <a:rPr lang="en-US"/>
              <a:t/>
            </a:r>
            <a:br>
              <a:rPr lang="en-US"/>
            </a:br>
            <a:endParaRPr lang="en-US"/>
          </a:p>
        </p:txBody>
      </p:sp>
    </p:spTree>
    <p:extLst>
      <p:ext uri="{BB962C8B-B14F-4D97-AF65-F5344CB8AC3E}">
        <p14:creationId xmlns:p14="http://schemas.microsoft.com/office/powerpoint/2010/main" val="367440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SQLite Databases</a:t>
            </a:r>
          </a:p>
        </p:txBody>
      </p:sp>
      <p:sp>
        <p:nvSpPr>
          <p:cNvPr id="3" name="Content Placeholder 2"/>
          <p:cNvSpPr>
            <a:spLocks noGrp="1"/>
          </p:cNvSpPr>
          <p:nvPr>
            <p:ph idx="1"/>
          </p:nvPr>
        </p:nvSpPr>
        <p:spPr/>
        <p:txBody>
          <a:bodyPr/>
          <a:lstStyle/>
          <a:p>
            <a:r>
              <a:rPr lang="en-US" b="1"/>
              <a:t>Trying SQLite on an Android Virtual Device (AVD)</a:t>
            </a:r>
            <a:r>
              <a:rPr lang="en-US"/>
              <a:t> </a:t>
            </a:r>
            <a:endParaRPr lang="en-US" smtClean="0"/>
          </a:p>
          <a:p>
            <a:pPr>
              <a:buFontTx/>
              <a:buChar char="-"/>
            </a:pPr>
            <a:r>
              <a:rPr lang="en-US" smtClean="0"/>
              <a:t>Starting and AVD for testing</a:t>
            </a:r>
          </a:p>
          <a:p>
            <a:pPr>
              <a:buFontTx/>
              <a:buChar char="-"/>
            </a:pPr>
            <a:r>
              <a:rPr lang="en-US" smtClean="0"/>
              <a:t>Using ADB tool</a:t>
            </a:r>
          </a:p>
          <a:p>
            <a:pPr marL="0" indent="0">
              <a:buNone/>
            </a:pPr>
            <a:endParaRPr lang="en-US" smtClean="0"/>
          </a:p>
          <a:p>
            <a:endParaRPr lang="en-US"/>
          </a:p>
        </p:txBody>
      </p:sp>
    </p:spTree>
    <p:extLst>
      <p:ext uri="{BB962C8B-B14F-4D97-AF65-F5344CB8AC3E}">
        <p14:creationId xmlns:p14="http://schemas.microsoft.com/office/powerpoint/2010/main" val="2827173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SQLite Databases</a:t>
            </a:r>
          </a:p>
        </p:txBody>
      </p:sp>
      <p:sp>
        <p:nvSpPr>
          <p:cNvPr id="3" name="Content Placeholder 2"/>
          <p:cNvSpPr>
            <a:spLocks noGrp="1"/>
          </p:cNvSpPr>
          <p:nvPr>
            <p:ph idx="1"/>
          </p:nvPr>
        </p:nvSpPr>
        <p:spPr>
          <a:xfrm>
            <a:off x="314528" y="1143000"/>
            <a:ext cx="8229600" cy="4373563"/>
          </a:xfrm>
        </p:spPr>
        <p:txBody>
          <a:bodyPr/>
          <a:lstStyle/>
          <a:p>
            <a:r>
              <a:rPr lang="en-US" b="1" smtClean="0"/>
              <a:t>Trying som </a:t>
            </a:r>
            <a:r>
              <a:rPr lang="en-US" b="1"/>
              <a:t>SQLite </a:t>
            </a:r>
            <a:r>
              <a:rPr lang="en-US" b="1" smtClean="0"/>
              <a:t>command</a:t>
            </a:r>
            <a:endParaRPr lang="en-US" smtClean="0"/>
          </a:p>
          <a:p>
            <a:pPr marL="0" indent="0">
              <a:buNone/>
            </a:pPr>
            <a:endParaRPr lang="en-US" smtClean="0"/>
          </a:p>
          <a:p>
            <a:endParaRPr lang="en-US"/>
          </a:p>
        </p:txBody>
      </p:sp>
      <p:sp>
        <p:nvSpPr>
          <p:cNvPr id="4" name="Rectangle 1"/>
          <p:cNvSpPr>
            <a:spLocks noChangeArrowheads="1"/>
          </p:cNvSpPr>
          <p:nvPr/>
        </p:nvSpPr>
        <p:spPr bwMode="auto">
          <a:xfrm>
            <a:off x="533400" y="1754221"/>
            <a:ext cx="8153400"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hangingPunct="0"/>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adb –e shell</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cd /data/data</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mkdir com.example.dbexample</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cd com.example.dbexample</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mkdir databases</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cd databases</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lang="en-US" altLang="en-US" sz="1600">
                <a:solidFill>
                  <a:srgbClr val="A9B7C6"/>
                </a:solidFill>
                <a:latin typeface="Courier New" panose="02070309020205020404" pitchFamily="49" charset="0"/>
                <a:cs typeface="Courier New" panose="02070309020205020404" pitchFamily="49" charset="0"/>
              </a:rPr>
              <a:t>sqlite3 ./mydatabase.db</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create table contacts (_id integer primary key autoincrement</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name text</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address text</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phone text)</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.tables</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insert into contacts (name</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address</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phone) values (</a:t>
            </a: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"Bill Smith"</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"123 Main Street, California"</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"123-555-2323"</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insert into contacts (name</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address</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phone) values (</a:t>
            </a: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"Mike Parks"</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"10 Upping Street, Idaho"</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"444-444-1212"</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select * from contacts</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select * from contacts where name=</a:t>
            </a: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"Mike Parks"</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.exit</a:t>
            </a: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1530040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Android SQLite Java Classes</a:t>
            </a:r>
            <a:r>
              <a:rPr lang="en-US"/>
              <a:t> </a:t>
            </a:r>
            <a:br>
              <a:rPr lang="en-US"/>
            </a:br>
            <a:endParaRPr lang="en-US"/>
          </a:p>
        </p:txBody>
      </p:sp>
      <p:sp>
        <p:nvSpPr>
          <p:cNvPr id="3" name="Content Placeholder 2"/>
          <p:cNvSpPr>
            <a:spLocks noGrp="1"/>
          </p:cNvSpPr>
          <p:nvPr>
            <p:ph idx="1"/>
          </p:nvPr>
        </p:nvSpPr>
        <p:spPr/>
        <p:txBody>
          <a:bodyPr/>
          <a:lstStyle/>
          <a:p>
            <a:r>
              <a:rPr lang="en-US" sz="2800"/>
              <a:t>SQLite </a:t>
            </a:r>
            <a:r>
              <a:rPr lang="en-US" sz="2800" smtClean="0"/>
              <a:t>is written </a:t>
            </a:r>
            <a:r>
              <a:rPr lang="en-US" sz="2800"/>
              <a:t>in the C programming language while </a:t>
            </a:r>
            <a:r>
              <a:rPr lang="en-US" sz="2800" smtClean="0"/>
              <a:t>Android applications </a:t>
            </a:r>
            <a:r>
              <a:rPr lang="en-US" sz="2800"/>
              <a:t>are primarily developed using Java. To bridge this “language gap</a:t>
            </a:r>
            <a:r>
              <a:rPr lang="en-US" sz="2800" smtClean="0"/>
              <a:t>”,  </a:t>
            </a:r>
            <a:r>
              <a:rPr lang="en-US" sz="2800"/>
              <a:t>Android SDK includes a set of classes that provide a Java layer on top of the SQLite database management system </a:t>
            </a:r>
            <a:endParaRPr lang="en-US" sz="2800" smtClean="0"/>
          </a:p>
          <a:p>
            <a:pPr marL="0" indent="0">
              <a:buNone/>
            </a:pPr>
            <a:r>
              <a:rPr lang="en-US" sz="2800"/>
              <a:t/>
            </a:r>
            <a:br>
              <a:rPr lang="en-US" sz="2800"/>
            </a:br>
            <a:endParaRPr lang="en-US" sz="2800"/>
          </a:p>
        </p:txBody>
      </p:sp>
    </p:spTree>
    <p:extLst>
      <p:ext uri="{BB962C8B-B14F-4D97-AF65-F5344CB8AC3E}">
        <p14:creationId xmlns:p14="http://schemas.microsoft.com/office/powerpoint/2010/main" val="4290316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SQLite Java Classes</a:t>
            </a:r>
          </a:p>
        </p:txBody>
      </p:sp>
      <p:sp>
        <p:nvSpPr>
          <p:cNvPr id="3" name="Content Placeholder 2"/>
          <p:cNvSpPr>
            <a:spLocks noGrp="1"/>
          </p:cNvSpPr>
          <p:nvPr>
            <p:ph idx="1"/>
          </p:nvPr>
        </p:nvSpPr>
        <p:spPr>
          <a:xfrm>
            <a:off x="457200" y="1066800"/>
            <a:ext cx="8229600" cy="4373563"/>
          </a:xfrm>
        </p:spPr>
        <p:txBody>
          <a:bodyPr/>
          <a:lstStyle/>
          <a:p>
            <a:r>
              <a:rPr lang="en-US" b="1"/>
              <a:t>Cursor</a:t>
            </a:r>
            <a:r>
              <a:rPr lang="en-US"/>
              <a:t> </a:t>
            </a:r>
            <a:br>
              <a:rPr lang="en-US"/>
            </a:br>
            <a:r>
              <a:rPr lang="en-US" sz="2400"/>
              <a:t>A class provided specifically to provide access to the results of a database query </a:t>
            </a:r>
            <a:br>
              <a:rPr lang="en-US" sz="2400"/>
            </a:br>
            <a:r>
              <a:rPr lang="en-US" sz="2000"/>
              <a:t>· </a:t>
            </a:r>
            <a:r>
              <a:rPr lang="en-US" sz="2000" b="1" smtClean="0"/>
              <a:t>close</a:t>
            </a:r>
            <a:r>
              <a:rPr lang="en-US" sz="2000" b="1"/>
              <a:t>() </a:t>
            </a:r>
            <a:r>
              <a:rPr lang="en-US" sz="2000"/>
              <a:t>– Releases all resources used by the cursor and closes it.</a:t>
            </a:r>
            <a:br>
              <a:rPr lang="en-US" sz="2000"/>
            </a:br>
            <a:r>
              <a:rPr lang="en-US" sz="2000"/>
              <a:t>· </a:t>
            </a:r>
            <a:r>
              <a:rPr lang="en-US" sz="2000" b="1"/>
              <a:t>getCount() </a:t>
            </a:r>
            <a:r>
              <a:rPr lang="en-US" sz="2000"/>
              <a:t>– Returns the number of rows contained within the result set.</a:t>
            </a:r>
            <a:br>
              <a:rPr lang="en-US" sz="2000"/>
            </a:br>
            <a:r>
              <a:rPr lang="en-US" sz="2000"/>
              <a:t>· </a:t>
            </a:r>
            <a:r>
              <a:rPr lang="en-US" sz="2000" b="1"/>
              <a:t>moveToFirst() </a:t>
            </a:r>
            <a:r>
              <a:rPr lang="en-US" sz="2000"/>
              <a:t>– Moves to the first row within the result set.</a:t>
            </a:r>
            <a:br>
              <a:rPr lang="en-US" sz="2000"/>
            </a:br>
            <a:r>
              <a:rPr lang="en-US" sz="2000"/>
              <a:t>· </a:t>
            </a:r>
            <a:r>
              <a:rPr lang="en-US" sz="2000" b="1"/>
              <a:t>moveToLast() </a:t>
            </a:r>
            <a:r>
              <a:rPr lang="en-US" sz="2000"/>
              <a:t>– Moves to the last row in the result set.</a:t>
            </a:r>
            <a:br>
              <a:rPr lang="en-US" sz="2000"/>
            </a:br>
            <a:r>
              <a:rPr lang="en-US" sz="2000"/>
              <a:t>· </a:t>
            </a:r>
            <a:r>
              <a:rPr lang="en-US" sz="2000" b="1"/>
              <a:t>moveToNext() </a:t>
            </a:r>
            <a:r>
              <a:rPr lang="en-US" sz="2000"/>
              <a:t>– Moves to the next row in the result set.</a:t>
            </a:r>
            <a:br>
              <a:rPr lang="en-US" sz="2000"/>
            </a:br>
            <a:r>
              <a:rPr lang="en-US" sz="2000"/>
              <a:t>· </a:t>
            </a:r>
            <a:r>
              <a:rPr lang="en-US" sz="2000" b="1"/>
              <a:t>move() </a:t>
            </a:r>
            <a:r>
              <a:rPr lang="en-US" sz="2000"/>
              <a:t>– Moves by a specified offset from the current position in the result set.</a:t>
            </a:r>
            <a:br>
              <a:rPr lang="en-US" sz="2000"/>
            </a:br>
            <a:r>
              <a:rPr lang="en-US" sz="2000"/>
              <a:t>· </a:t>
            </a:r>
            <a:r>
              <a:rPr lang="en-US" sz="2000" b="1"/>
              <a:t>get</a:t>
            </a:r>
            <a:r>
              <a:rPr lang="en-US" sz="2000" b="1" i="1"/>
              <a:t>&lt;type&gt;</a:t>
            </a:r>
            <a:r>
              <a:rPr lang="en-US" sz="2000" b="1"/>
              <a:t>() </a:t>
            </a:r>
            <a:r>
              <a:rPr lang="en-US" sz="2000"/>
              <a:t>– Returns the value of the specified </a:t>
            </a:r>
            <a:r>
              <a:rPr lang="en-US" sz="2000" i="1"/>
              <a:t>&lt;type&gt; </a:t>
            </a:r>
            <a:r>
              <a:rPr lang="en-US" sz="2000"/>
              <a:t>contained at the specified column </a:t>
            </a:r>
            <a:r>
              <a:rPr lang="en-US" sz="2000" smtClean="0"/>
              <a:t>index of </a:t>
            </a:r>
            <a:r>
              <a:rPr lang="en-US" sz="2000"/>
              <a:t>the row at the current cursor position (variations consist of </a:t>
            </a:r>
            <a:r>
              <a:rPr lang="en-US" sz="2000" i="1"/>
              <a:t>getString()</a:t>
            </a:r>
            <a:r>
              <a:rPr lang="en-US" sz="2000"/>
              <a:t>, </a:t>
            </a:r>
            <a:r>
              <a:rPr lang="en-US" sz="2000" i="1"/>
              <a:t>getInt()</a:t>
            </a:r>
            <a:r>
              <a:rPr lang="en-US" sz="2000"/>
              <a:t>, </a:t>
            </a:r>
            <a:r>
              <a:rPr lang="en-US" sz="2000" i="1"/>
              <a:t>getShort</a:t>
            </a:r>
            <a:r>
              <a:rPr lang="en-US" sz="2000" i="1" smtClean="0"/>
              <a:t>()</a:t>
            </a:r>
            <a:r>
              <a:rPr lang="en-US" sz="2000" smtClean="0"/>
              <a:t>, </a:t>
            </a:r>
            <a:r>
              <a:rPr lang="en-US" sz="2000" i="1" smtClean="0"/>
              <a:t>getFloat</a:t>
            </a:r>
            <a:r>
              <a:rPr lang="en-US" sz="2000" i="1"/>
              <a:t>() </a:t>
            </a:r>
            <a:r>
              <a:rPr lang="en-US" sz="2000"/>
              <a:t>and </a:t>
            </a:r>
            <a:r>
              <a:rPr lang="en-US" sz="2000" i="1"/>
              <a:t>getDouble()</a:t>
            </a:r>
            <a:r>
              <a:rPr lang="en-US" sz="2000"/>
              <a:t>). </a:t>
            </a:r>
            <a:r>
              <a:rPr lang="en-US"/>
              <a:t/>
            </a:r>
            <a:br>
              <a:rPr lang="en-US"/>
            </a:br>
            <a:r>
              <a:rPr lang="en-US"/>
              <a:t/>
            </a:r>
            <a:br>
              <a:rPr lang="en-US"/>
            </a:br>
            <a:endParaRPr lang="en-US"/>
          </a:p>
        </p:txBody>
      </p:sp>
    </p:spTree>
    <p:extLst>
      <p:ext uri="{BB962C8B-B14F-4D97-AF65-F5344CB8AC3E}">
        <p14:creationId xmlns:p14="http://schemas.microsoft.com/office/powerpoint/2010/main" val="4031481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SQLite Java Classes</a:t>
            </a:r>
          </a:p>
        </p:txBody>
      </p:sp>
      <p:sp>
        <p:nvSpPr>
          <p:cNvPr id="3" name="Content Placeholder 2"/>
          <p:cNvSpPr>
            <a:spLocks noGrp="1"/>
          </p:cNvSpPr>
          <p:nvPr>
            <p:ph idx="1"/>
          </p:nvPr>
        </p:nvSpPr>
        <p:spPr>
          <a:xfrm>
            <a:off x="457200" y="1219200"/>
            <a:ext cx="8229600" cy="4373563"/>
          </a:xfrm>
        </p:spPr>
        <p:txBody>
          <a:bodyPr/>
          <a:lstStyle/>
          <a:p>
            <a:r>
              <a:rPr lang="en-US" b="1"/>
              <a:t>SQLiteDatabase</a:t>
            </a:r>
            <a:r>
              <a:rPr lang="en-US"/>
              <a:t> </a:t>
            </a:r>
            <a:br>
              <a:rPr lang="en-US"/>
            </a:br>
            <a:r>
              <a:rPr lang="en-US" sz="2400"/>
              <a:t>This class provides the primary interface between the application code and underlying </a:t>
            </a:r>
            <a:r>
              <a:rPr lang="en-US" sz="2400" smtClean="0"/>
              <a:t>SQLite databases </a:t>
            </a:r>
            <a:r>
              <a:rPr lang="en-US" sz="2400"/>
              <a:t>including the ability to create, delete and perform SQL based operations on databases</a:t>
            </a:r>
            <a:r>
              <a:rPr lang="en-US" sz="2400" smtClean="0"/>
              <a:t>. Some </a:t>
            </a:r>
            <a:r>
              <a:rPr lang="en-US" sz="2400"/>
              <a:t>key methods of this class are as follows:</a:t>
            </a:r>
            <a:br>
              <a:rPr lang="en-US" sz="2400"/>
            </a:br>
            <a:r>
              <a:rPr lang="en-US" sz="2000"/>
              <a:t>· </a:t>
            </a:r>
            <a:r>
              <a:rPr lang="en-US" sz="2000" b="1"/>
              <a:t>insert() </a:t>
            </a:r>
            <a:r>
              <a:rPr lang="en-US" sz="2000"/>
              <a:t>– Inserts a new row into a database table.</a:t>
            </a:r>
            <a:br>
              <a:rPr lang="en-US" sz="2000"/>
            </a:br>
            <a:r>
              <a:rPr lang="en-US" sz="2000"/>
              <a:t>· </a:t>
            </a:r>
            <a:r>
              <a:rPr lang="en-US" sz="2000" b="1"/>
              <a:t>delete() </a:t>
            </a:r>
            <a:r>
              <a:rPr lang="en-US" sz="2000"/>
              <a:t>– Deletes rows from a database table.</a:t>
            </a:r>
            <a:br>
              <a:rPr lang="en-US" sz="2000"/>
            </a:br>
            <a:r>
              <a:rPr lang="en-US" sz="2000"/>
              <a:t>· </a:t>
            </a:r>
            <a:r>
              <a:rPr lang="en-US" sz="2000" b="1"/>
              <a:t>query() </a:t>
            </a:r>
            <a:r>
              <a:rPr lang="en-US" sz="2000"/>
              <a:t>– Performs a specified database query and returns matching results via a Cursor object.</a:t>
            </a:r>
            <a:br>
              <a:rPr lang="en-US" sz="2000"/>
            </a:br>
            <a:r>
              <a:rPr lang="en-US" sz="2000"/>
              <a:t>· </a:t>
            </a:r>
            <a:r>
              <a:rPr lang="en-US" sz="2000" b="1"/>
              <a:t>execSQL() </a:t>
            </a:r>
            <a:r>
              <a:rPr lang="en-US" sz="2000"/>
              <a:t>– Executes a single SQL statement that does not return result data.</a:t>
            </a:r>
            <a:br>
              <a:rPr lang="en-US" sz="2000"/>
            </a:br>
            <a:r>
              <a:rPr lang="en-US" sz="2000"/>
              <a:t>· </a:t>
            </a:r>
            <a:r>
              <a:rPr lang="en-US" sz="2000" b="1"/>
              <a:t>rawQuery() </a:t>
            </a:r>
            <a:r>
              <a:rPr lang="en-US" sz="2000"/>
              <a:t>– Executes a SQL query statement and returns matching results in the form of </a:t>
            </a:r>
            <a:r>
              <a:rPr lang="en-US" sz="2000" smtClean="0"/>
              <a:t>a Cursor </a:t>
            </a:r>
            <a:r>
              <a:rPr lang="en-US" sz="2000"/>
              <a:t>object. </a:t>
            </a:r>
            <a:br>
              <a:rPr lang="en-US" sz="2000"/>
            </a:br>
            <a:endParaRPr lang="en-US" sz="2000"/>
          </a:p>
        </p:txBody>
      </p:sp>
    </p:spTree>
    <p:extLst>
      <p:ext uri="{BB962C8B-B14F-4D97-AF65-F5344CB8AC3E}">
        <p14:creationId xmlns:p14="http://schemas.microsoft.com/office/powerpoint/2010/main" val="1297375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SQLite Java Classes</a:t>
            </a:r>
          </a:p>
        </p:txBody>
      </p:sp>
      <p:sp>
        <p:nvSpPr>
          <p:cNvPr id="3" name="Content Placeholder 2"/>
          <p:cNvSpPr>
            <a:spLocks noGrp="1"/>
          </p:cNvSpPr>
          <p:nvPr>
            <p:ph idx="1"/>
          </p:nvPr>
        </p:nvSpPr>
        <p:spPr>
          <a:xfrm>
            <a:off x="457200" y="1419259"/>
            <a:ext cx="8229600" cy="4373563"/>
          </a:xfrm>
        </p:spPr>
        <p:txBody>
          <a:bodyPr/>
          <a:lstStyle/>
          <a:p>
            <a:r>
              <a:rPr lang="en-US" b="1"/>
              <a:t>SQLiteOpenHelper</a:t>
            </a:r>
            <a:r>
              <a:rPr lang="en-US" sz="2000"/>
              <a:t> </a:t>
            </a:r>
            <a:endParaRPr lang="en-US" sz="2000" smtClean="0"/>
          </a:p>
          <a:p>
            <a:pPr marL="0" indent="0">
              <a:buNone/>
            </a:pPr>
            <a:r>
              <a:rPr lang="en-US" sz="2400" smtClean="0"/>
              <a:t>A </a:t>
            </a:r>
            <a:r>
              <a:rPr lang="en-US" sz="2400"/>
              <a:t>helper class designed to make it easier to create and update databases. This class must be  subclassed within the code of the application seeking database access and the following callback methods implemented within that subclass: </a:t>
            </a:r>
            <a:endParaRPr lang="en-US" sz="2400" smtClean="0"/>
          </a:p>
          <a:p>
            <a:pPr marL="273050" indent="0">
              <a:buNone/>
            </a:pPr>
            <a:r>
              <a:rPr lang="en-US" sz="2000" smtClean="0"/>
              <a:t>· </a:t>
            </a:r>
            <a:r>
              <a:rPr lang="en-US" sz="2000" b="1"/>
              <a:t>onCreate() </a:t>
            </a:r>
            <a:r>
              <a:rPr lang="en-US" sz="2000"/>
              <a:t>– Called when the database is created for the first time. This method is passed the SQLiteDatabase object as an argument for the newly created database. This is the ideal location to initialize the database in terms of creating a table and inserting any initial data rows. </a:t>
            </a:r>
            <a:endParaRPr lang="en-US" sz="2000" smtClean="0"/>
          </a:p>
          <a:p>
            <a:pPr marL="273050" indent="0">
              <a:buNone/>
            </a:pPr>
            <a:r>
              <a:rPr lang="en-US" sz="2000" smtClean="0"/>
              <a:t>· </a:t>
            </a:r>
            <a:r>
              <a:rPr lang="en-US" sz="2000" b="1"/>
              <a:t>onUpgrade() </a:t>
            </a:r>
            <a:r>
              <a:rPr lang="en-US" sz="2000"/>
              <a:t>– Called in the event that the application code contains a more recent database version number reference. This is typically used when an application is updated on the device and requires that the database schema also be updated to handle storage of additional data. </a:t>
            </a:r>
            <a:br>
              <a:rPr lang="en-US" sz="2000"/>
            </a:br>
            <a:endParaRPr lang="en-US" sz="2000"/>
          </a:p>
        </p:txBody>
      </p:sp>
    </p:spTree>
    <p:extLst>
      <p:ext uri="{BB962C8B-B14F-4D97-AF65-F5344CB8AC3E}">
        <p14:creationId xmlns:p14="http://schemas.microsoft.com/office/powerpoint/2010/main" val="4266381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524000"/>
            <a:ext cx="8382000" cy="4373563"/>
          </a:xfrm>
        </p:spPr>
        <p:txBody>
          <a:bodyPr>
            <a:normAutofit/>
          </a:bodyPr>
          <a:lstStyle/>
          <a:p>
            <a:r>
              <a:rPr lang="en-US"/>
              <a:t>SQLite Databases </a:t>
            </a:r>
            <a:endParaRPr lang="en-US" smtClean="0"/>
          </a:p>
          <a:p>
            <a:r>
              <a:rPr lang="en-US"/>
              <a:t>Android TableLayout and </a:t>
            </a:r>
            <a:r>
              <a:rPr lang="en-US" smtClean="0"/>
              <a:t>TableRow</a:t>
            </a:r>
          </a:p>
          <a:p>
            <a:r>
              <a:rPr lang="en-US"/>
              <a:t>Android Content Providers </a:t>
            </a:r>
            <a:br>
              <a:rPr lang="en-US"/>
            </a:br>
            <a:r>
              <a:rPr lang="en-US" smtClean="0"/>
              <a:t> </a:t>
            </a:r>
          </a:p>
        </p:txBody>
      </p:sp>
    </p:spTree>
    <p:extLst>
      <p:ext uri="{BB962C8B-B14F-4D97-AF65-F5344CB8AC3E}">
        <p14:creationId xmlns:p14="http://schemas.microsoft.com/office/powerpoint/2010/main" val="470601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SQLite Java Classes</a:t>
            </a:r>
          </a:p>
        </p:txBody>
      </p:sp>
      <p:sp>
        <p:nvSpPr>
          <p:cNvPr id="3" name="Content Placeholder 2"/>
          <p:cNvSpPr>
            <a:spLocks noGrp="1"/>
          </p:cNvSpPr>
          <p:nvPr>
            <p:ph idx="1"/>
          </p:nvPr>
        </p:nvSpPr>
        <p:spPr/>
        <p:txBody>
          <a:bodyPr/>
          <a:lstStyle/>
          <a:p>
            <a:r>
              <a:rPr lang="en-US" b="1"/>
              <a:t>SQLiteOpenHelper</a:t>
            </a:r>
            <a:endParaRPr lang="en-US" sz="2400" smtClean="0"/>
          </a:p>
          <a:p>
            <a:pPr marL="174625" indent="0">
              <a:buNone/>
            </a:pPr>
            <a:r>
              <a:rPr lang="en-US" sz="2400" smtClean="0"/>
              <a:t>· </a:t>
            </a:r>
            <a:r>
              <a:rPr lang="en-US" sz="2400" b="1"/>
              <a:t>getWritableDatabase() </a:t>
            </a:r>
            <a:r>
              <a:rPr lang="en-US" sz="2400"/>
              <a:t>– Opens or creates a database for reading and writing. Returns </a:t>
            </a:r>
            <a:r>
              <a:rPr lang="en-US" sz="2400" smtClean="0"/>
              <a:t>a reference </a:t>
            </a:r>
            <a:r>
              <a:rPr lang="en-US" sz="2400"/>
              <a:t>to the database in the form of a SQLiteDatabase object.</a:t>
            </a:r>
            <a:br>
              <a:rPr lang="en-US" sz="2400"/>
            </a:br>
            <a:r>
              <a:rPr lang="en-US" sz="2400"/>
              <a:t>· </a:t>
            </a:r>
            <a:r>
              <a:rPr lang="en-US" sz="2400" b="1"/>
              <a:t>getReadableDatabase() </a:t>
            </a:r>
            <a:r>
              <a:rPr lang="en-US" sz="2400"/>
              <a:t>– Creates or opens a database for reading only. Returns a reference </a:t>
            </a:r>
            <a:r>
              <a:rPr lang="en-US" sz="2400" smtClean="0"/>
              <a:t>to the </a:t>
            </a:r>
            <a:r>
              <a:rPr lang="en-US" sz="2400"/>
              <a:t>database in the form of a SQLiteDatabase object.</a:t>
            </a:r>
            <a:br>
              <a:rPr lang="en-US" sz="2400"/>
            </a:br>
            <a:r>
              <a:rPr lang="en-US" sz="2400"/>
              <a:t>· </a:t>
            </a:r>
            <a:r>
              <a:rPr lang="en-US" sz="2400" b="1"/>
              <a:t>close</a:t>
            </a:r>
            <a:r>
              <a:rPr lang="en-US" sz="2400"/>
              <a:t>() – Closes the database. </a:t>
            </a:r>
            <a:r>
              <a:rPr lang="en-US"/>
              <a:t/>
            </a:r>
            <a:br>
              <a:rPr lang="en-US"/>
            </a:br>
            <a:endParaRPr lang="en-US"/>
          </a:p>
        </p:txBody>
      </p:sp>
    </p:spTree>
    <p:extLst>
      <p:ext uri="{BB962C8B-B14F-4D97-AF65-F5344CB8AC3E}">
        <p14:creationId xmlns:p14="http://schemas.microsoft.com/office/powerpoint/2010/main" val="3676120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SQLite Java Classes</a:t>
            </a:r>
          </a:p>
        </p:txBody>
      </p:sp>
      <p:sp>
        <p:nvSpPr>
          <p:cNvPr id="3" name="Content Placeholder 2"/>
          <p:cNvSpPr>
            <a:spLocks noGrp="1"/>
          </p:cNvSpPr>
          <p:nvPr>
            <p:ph idx="1"/>
          </p:nvPr>
        </p:nvSpPr>
        <p:spPr>
          <a:xfrm>
            <a:off x="457200" y="1752600"/>
            <a:ext cx="8229600" cy="4373563"/>
          </a:xfrm>
        </p:spPr>
        <p:txBody>
          <a:bodyPr/>
          <a:lstStyle/>
          <a:p>
            <a:r>
              <a:rPr lang="en-US" b="1"/>
              <a:t>ContentValues</a:t>
            </a:r>
            <a:r>
              <a:rPr lang="en-US"/>
              <a:t> </a:t>
            </a:r>
            <a:br>
              <a:rPr lang="en-US"/>
            </a:br>
            <a:r>
              <a:rPr lang="en-US" sz="2800"/>
              <a:t>ContentValues is a convenience class that allows key/value pairs to be declared consisting of </a:t>
            </a:r>
            <a:r>
              <a:rPr lang="en-US" sz="2800" smtClean="0"/>
              <a:t>table column </a:t>
            </a:r>
            <a:r>
              <a:rPr lang="en-US" sz="2800"/>
              <a:t>identifiers and the values to be stored in each column. This class is of particular use </a:t>
            </a:r>
            <a:r>
              <a:rPr lang="en-US" sz="2800" smtClean="0"/>
              <a:t>when inserting </a:t>
            </a:r>
            <a:r>
              <a:rPr lang="en-US" sz="2800"/>
              <a:t>or updating entries in a database </a:t>
            </a:r>
            <a:r>
              <a:rPr lang="en-US" sz="2800" smtClean="0"/>
              <a:t>table.</a:t>
            </a:r>
            <a:r>
              <a:rPr lang="en-US" sz="2800"/>
              <a:t/>
            </a:r>
            <a:br>
              <a:rPr lang="en-US" sz="2800"/>
            </a:br>
            <a:endParaRPr lang="en-US" sz="2800"/>
          </a:p>
        </p:txBody>
      </p:sp>
    </p:spTree>
    <p:extLst>
      <p:ext uri="{BB962C8B-B14F-4D97-AF65-F5344CB8AC3E}">
        <p14:creationId xmlns:p14="http://schemas.microsoft.com/office/powerpoint/2010/main" val="78381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TableLayout and TableRow </a:t>
            </a:r>
            <a:br>
              <a:rPr lang="en-US"/>
            </a:br>
            <a:endParaRPr lang="en-US"/>
          </a:p>
        </p:txBody>
      </p:sp>
      <p:sp>
        <p:nvSpPr>
          <p:cNvPr id="3" name="Content Placeholder 2"/>
          <p:cNvSpPr>
            <a:spLocks noGrp="1"/>
          </p:cNvSpPr>
          <p:nvPr>
            <p:ph idx="1"/>
          </p:nvPr>
        </p:nvSpPr>
        <p:spPr/>
        <p:txBody>
          <a:bodyPr/>
          <a:lstStyle/>
          <a:p>
            <a:r>
              <a:rPr lang="en-US"/>
              <a:t>The purpose of the TableLayout container view is to allow user interface elements to be organized </a:t>
            </a:r>
            <a:r>
              <a:rPr lang="en-US" smtClean="0"/>
              <a:t>on the </a:t>
            </a:r>
            <a:r>
              <a:rPr lang="en-US"/>
              <a:t>screen in a table format consisting of rows and columns </a:t>
            </a:r>
            <a:br>
              <a:rPr lang="en-US"/>
            </a:br>
            <a:endParaRPr lang="en-US"/>
          </a:p>
        </p:txBody>
      </p:sp>
    </p:spTree>
    <p:extLst>
      <p:ext uri="{BB962C8B-B14F-4D97-AF65-F5344CB8AC3E}">
        <p14:creationId xmlns:p14="http://schemas.microsoft.com/office/powerpoint/2010/main" val="2739199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TableLayout and TableRow </a:t>
            </a:r>
            <a:br>
              <a:rPr lang="en-US"/>
            </a:br>
            <a:endParaRPr lang="en-US"/>
          </a:p>
        </p:txBody>
      </p:sp>
      <p:sp>
        <p:nvSpPr>
          <p:cNvPr id="3" name="Content Placeholder 2"/>
          <p:cNvSpPr>
            <a:spLocks noGrp="1"/>
          </p:cNvSpPr>
          <p:nvPr>
            <p:ph idx="1"/>
          </p:nvPr>
        </p:nvSpPr>
        <p:spPr/>
        <p:txBody>
          <a:bodyPr/>
          <a:lstStyle/>
          <a:p>
            <a:r>
              <a:rPr lang="en-US" b="1"/>
              <a:t>Creating the Database Project</a:t>
            </a:r>
            <a:r>
              <a:rPr lang="en-US"/>
              <a:t> </a:t>
            </a:r>
            <a:br>
              <a:rPr lang="en-US"/>
            </a:br>
            <a:r>
              <a:rPr lang="en-US"/>
              <a:t> </a:t>
            </a:r>
          </a:p>
        </p:txBody>
      </p:sp>
      <p:pic>
        <p:nvPicPr>
          <p:cNvPr id="4" name="Picture 3"/>
          <p:cNvPicPr>
            <a:picLocks noChangeAspect="1"/>
          </p:cNvPicPr>
          <p:nvPr/>
        </p:nvPicPr>
        <p:blipFill>
          <a:blip r:embed="rId2"/>
          <a:stretch>
            <a:fillRect/>
          </a:stretch>
        </p:blipFill>
        <p:spPr>
          <a:xfrm>
            <a:off x="3124200" y="2286000"/>
            <a:ext cx="2408129" cy="4016088"/>
          </a:xfrm>
          <a:prstGeom prst="rect">
            <a:avLst/>
          </a:prstGeom>
        </p:spPr>
      </p:pic>
    </p:spTree>
    <p:extLst>
      <p:ext uri="{BB962C8B-B14F-4D97-AF65-F5344CB8AC3E}">
        <p14:creationId xmlns:p14="http://schemas.microsoft.com/office/powerpoint/2010/main" val="1159083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TableLayout and TableRow </a:t>
            </a:r>
            <a:br>
              <a:rPr lang="en-US"/>
            </a:br>
            <a:endParaRPr lang="en-US"/>
          </a:p>
        </p:txBody>
      </p:sp>
      <p:sp>
        <p:nvSpPr>
          <p:cNvPr id="3" name="Content Placeholder 2"/>
          <p:cNvSpPr>
            <a:spLocks noGrp="1"/>
          </p:cNvSpPr>
          <p:nvPr>
            <p:ph idx="1"/>
          </p:nvPr>
        </p:nvSpPr>
        <p:spPr/>
        <p:txBody>
          <a:bodyPr/>
          <a:lstStyle/>
          <a:p>
            <a:r>
              <a:rPr lang="en-US" b="1"/>
              <a:t>Adding the TableLayout to the User Interface</a:t>
            </a:r>
            <a:r>
              <a:rPr lang="en-US"/>
              <a:t> </a:t>
            </a:r>
            <a:br>
              <a:rPr lang="en-US"/>
            </a:br>
            <a:r>
              <a:rPr lang="en-US" sz="2400"/>
              <a:t>By default, Android Studio has used </a:t>
            </a:r>
            <a:r>
              <a:rPr lang="en-US" sz="2400" smtClean="0"/>
              <a:t>a ConstraintLayout </a:t>
            </a:r>
            <a:r>
              <a:rPr lang="en-US" sz="2400"/>
              <a:t>as the root layout element in the user interface. This needs to be replaced by </a:t>
            </a:r>
            <a:r>
              <a:rPr lang="en-US" sz="2400" smtClean="0"/>
              <a:t>a vertically </a:t>
            </a:r>
            <a:r>
              <a:rPr lang="en-US" sz="2400"/>
              <a:t>oriented LinearLayout </a:t>
            </a:r>
            <a:br>
              <a:rPr lang="en-US" sz="2400"/>
            </a:br>
            <a:endParaRPr lang="en-US"/>
          </a:p>
        </p:txBody>
      </p:sp>
      <p:sp>
        <p:nvSpPr>
          <p:cNvPr id="4" name="Rectangle 1"/>
          <p:cNvSpPr>
            <a:spLocks noChangeArrowheads="1"/>
          </p:cNvSpPr>
          <p:nvPr/>
        </p:nvSpPr>
        <p:spPr bwMode="auto">
          <a:xfrm>
            <a:off x="653299" y="3733800"/>
            <a:ext cx="7837402"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&lt;LinearLayout</a:t>
            </a:r>
            <a:br>
              <a:rPr kumimoji="0" lang="en-US" altLang="en-US" sz="16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16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android</a:t>
            </a:r>
            <a:r>
              <a:rPr kumimoji="0" lang="en-US" altLang="en-US" sz="1600" b="0" i="0" u="none" strike="noStrike" cap="none" normalizeH="0" baseline="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"http://schemas.android.com/apk/res/android"</a:t>
            </a:r>
            <a:b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BABABA"/>
                </a:solidFill>
                <a:effectLst/>
                <a:latin typeface="Courier New" panose="02070309020205020404" pitchFamily="49" charset="0"/>
                <a:cs typeface="Courier New" panose="02070309020205020404" pitchFamily="49" charset="0"/>
              </a:rPr>
              <a:t>xmlns:</a:t>
            </a:r>
            <a:r>
              <a:rPr kumimoji="0" lang="en-US" altLang="en-US" sz="16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tools</a:t>
            </a:r>
            <a:r>
              <a:rPr kumimoji="0" lang="en-US" altLang="en-US" sz="1600" b="0" i="0" u="none" strike="noStrike" cap="none" normalizeH="0" baseline="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"http://schemas.android.com/tools"</a:t>
            </a:r>
            <a:b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android</a:t>
            </a:r>
            <a:r>
              <a:rPr kumimoji="0" lang="en-US" altLang="en-US" sz="1600" b="0" i="0" u="none" strike="noStrike" cap="none" normalizeH="0" baseline="0" smtClean="0">
                <a:ln>
                  <a:noFill/>
                </a:ln>
                <a:solidFill>
                  <a:srgbClr val="BABABA"/>
                </a:solidFill>
                <a:effectLst/>
                <a:latin typeface="Courier New" panose="02070309020205020404" pitchFamily="49" charset="0"/>
                <a:cs typeface="Courier New" panose="02070309020205020404" pitchFamily="49" charset="0"/>
              </a:rPr>
              <a:t>:orientation=</a:t>
            </a: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"vertical"</a:t>
            </a:r>
            <a:b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android</a:t>
            </a:r>
            <a:r>
              <a:rPr kumimoji="0" lang="en-US" altLang="en-US" sz="1600" b="0" i="0" u="none" strike="noStrike" cap="none" normalizeH="0" baseline="0" smtClean="0">
                <a:ln>
                  <a:noFill/>
                </a:ln>
                <a:solidFill>
                  <a:srgbClr val="BABABA"/>
                </a:solidFill>
                <a:effectLst/>
                <a:latin typeface="Courier New" panose="02070309020205020404" pitchFamily="49" charset="0"/>
                <a:cs typeface="Courier New" panose="02070309020205020404" pitchFamily="49" charset="0"/>
              </a:rPr>
              <a:t>:layout_width=</a:t>
            </a: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"match_parent"</a:t>
            </a:r>
            <a:b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android</a:t>
            </a:r>
            <a:r>
              <a:rPr kumimoji="0" lang="en-US" altLang="en-US" sz="1600" b="0" i="0" u="none" strike="noStrike" cap="none" normalizeH="0" baseline="0" smtClean="0">
                <a:ln>
                  <a:noFill/>
                </a:ln>
                <a:solidFill>
                  <a:srgbClr val="BABABA"/>
                </a:solidFill>
                <a:effectLst/>
                <a:latin typeface="Courier New" panose="02070309020205020404" pitchFamily="49" charset="0"/>
                <a:cs typeface="Courier New" panose="02070309020205020404" pitchFamily="49" charset="0"/>
              </a:rPr>
              <a:t>:layout_height=</a:t>
            </a: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"match_parent"</a:t>
            </a:r>
            <a:b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tools</a:t>
            </a:r>
            <a:r>
              <a:rPr kumimoji="0" lang="en-US" altLang="en-US" sz="1600" b="0" i="0" u="none" strike="noStrike" cap="none" normalizeH="0" baseline="0" smtClean="0">
                <a:ln>
                  <a:noFill/>
                </a:ln>
                <a:solidFill>
                  <a:srgbClr val="BABABA"/>
                </a:solidFill>
                <a:effectLst/>
                <a:latin typeface="Courier New" panose="02070309020205020404" pitchFamily="49" charset="0"/>
                <a:cs typeface="Courier New" panose="02070309020205020404" pitchFamily="49" charset="0"/>
              </a:rPr>
              <a:t>:context=</a:t>
            </a: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".DatabaseActivity"</a:t>
            </a:r>
            <a:r>
              <a:rPr kumimoji="0" lang="en-US" altLang="en-US" sz="16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&lt;/LinearLayout&gt;</a:t>
            </a: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1030860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TableLayout and TableRow </a:t>
            </a:r>
            <a:br>
              <a:rPr lang="en-US"/>
            </a:br>
            <a:endParaRPr lang="en-US"/>
          </a:p>
        </p:txBody>
      </p:sp>
      <p:sp>
        <p:nvSpPr>
          <p:cNvPr id="3" name="Content Placeholder 2"/>
          <p:cNvSpPr>
            <a:spLocks noGrp="1"/>
          </p:cNvSpPr>
          <p:nvPr>
            <p:ph idx="1"/>
          </p:nvPr>
        </p:nvSpPr>
        <p:spPr/>
        <p:txBody>
          <a:bodyPr/>
          <a:lstStyle/>
          <a:p>
            <a:r>
              <a:rPr lang="en-US" b="1"/>
              <a:t>Adding the </a:t>
            </a:r>
            <a:r>
              <a:rPr lang="en-US" b="1" smtClean="0"/>
              <a:t>widgets</a:t>
            </a:r>
            <a:r>
              <a:rPr lang="en-US"/>
              <a:t/>
            </a:r>
            <a:br>
              <a:rPr lang="en-US"/>
            </a:br>
            <a:endParaRPr lang="en-US"/>
          </a:p>
        </p:txBody>
      </p:sp>
      <p:pic>
        <p:nvPicPr>
          <p:cNvPr id="4" name="Picture 3"/>
          <p:cNvPicPr>
            <a:picLocks noChangeAspect="1"/>
          </p:cNvPicPr>
          <p:nvPr/>
        </p:nvPicPr>
        <p:blipFill>
          <a:blip r:embed="rId2"/>
          <a:stretch>
            <a:fillRect/>
          </a:stretch>
        </p:blipFill>
        <p:spPr>
          <a:xfrm>
            <a:off x="2804006" y="2450998"/>
            <a:ext cx="3901593" cy="3691378"/>
          </a:xfrm>
          <a:prstGeom prst="rect">
            <a:avLst/>
          </a:prstGeom>
        </p:spPr>
      </p:pic>
    </p:spTree>
    <p:extLst>
      <p:ext uri="{BB962C8B-B14F-4D97-AF65-F5344CB8AC3E}">
        <p14:creationId xmlns:p14="http://schemas.microsoft.com/office/powerpoint/2010/main" val="2859847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TableLayout and TableRow </a:t>
            </a:r>
            <a:br>
              <a:rPr lang="en-US"/>
            </a:br>
            <a:endParaRPr lang="en-US"/>
          </a:p>
        </p:txBody>
      </p:sp>
      <p:sp>
        <p:nvSpPr>
          <p:cNvPr id="3" name="Content Placeholder 2"/>
          <p:cNvSpPr>
            <a:spLocks noGrp="1"/>
          </p:cNvSpPr>
          <p:nvPr>
            <p:ph idx="1"/>
          </p:nvPr>
        </p:nvSpPr>
        <p:spPr/>
        <p:txBody>
          <a:bodyPr/>
          <a:lstStyle/>
          <a:p>
            <a:r>
              <a:rPr lang="en-US" b="1"/>
              <a:t>Adjusting the Layout </a:t>
            </a:r>
            <a:r>
              <a:rPr lang="en-US" b="1" smtClean="0"/>
              <a:t>Margins</a:t>
            </a:r>
          </a:p>
          <a:p>
            <a:pPr marL="0" indent="0">
              <a:buNone/>
            </a:pPr>
            <a:r>
              <a:rPr lang="en-US" smtClean="0"/>
              <a:t>Add Layout_Margin for each table rows </a:t>
            </a:r>
            <a:r>
              <a:rPr lang="en-US"/>
              <a:t/>
            </a:r>
            <a:br>
              <a:rPr lang="en-US"/>
            </a:br>
            <a:endParaRPr lang="en-US"/>
          </a:p>
        </p:txBody>
      </p:sp>
      <p:pic>
        <p:nvPicPr>
          <p:cNvPr id="4" name="Picture 3"/>
          <p:cNvPicPr>
            <a:picLocks noChangeAspect="1"/>
          </p:cNvPicPr>
          <p:nvPr/>
        </p:nvPicPr>
        <p:blipFill>
          <a:blip r:embed="rId2"/>
          <a:stretch>
            <a:fillRect/>
          </a:stretch>
        </p:blipFill>
        <p:spPr>
          <a:xfrm>
            <a:off x="2743200" y="3429000"/>
            <a:ext cx="3886200" cy="2586512"/>
          </a:xfrm>
          <a:prstGeom prst="rect">
            <a:avLst/>
          </a:prstGeom>
        </p:spPr>
      </p:pic>
    </p:spTree>
    <p:extLst>
      <p:ext uri="{BB962C8B-B14F-4D97-AF65-F5344CB8AC3E}">
        <p14:creationId xmlns:p14="http://schemas.microsoft.com/office/powerpoint/2010/main" val="3245315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TableLayout and TableRow </a:t>
            </a:r>
            <a:br>
              <a:rPr lang="en-US"/>
            </a:br>
            <a:endParaRPr lang="en-US"/>
          </a:p>
        </p:txBody>
      </p:sp>
      <p:sp>
        <p:nvSpPr>
          <p:cNvPr id="3" name="Content Placeholder 2"/>
          <p:cNvSpPr>
            <a:spLocks noGrp="1"/>
          </p:cNvSpPr>
          <p:nvPr>
            <p:ph idx="1"/>
          </p:nvPr>
        </p:nvSpPr>
        <p:spPr/>
        <p:txBody>
          <a:bodyPr/>
          <a:lstStyle/>
          <a:p>
            <a:r>
              <a:rPr lang="en-US" b="1" smtClean="0"/>
              <a:t>Change the buttons style</a:t>
            </a:r>
            <a:endParaRPr lang="en-US" b="1"/>
          </a:p>
        </p:txBody>
      </p:sp>
      <p:pic>
        <p:nvPicPr>
          <p:cNvPr id="4" name="Picture 3"/>
          <p:cNvPicPr>
            <a:picLocks noChangeAspect="1"/>
          </p:cNvPicPr>
          <p:nvPr/>
        </p:nvPicPr>
        <p:blipFill>
          <a:blip r:embed="rId2"/>
          <a:stretch>
            <a:fillRect/>
          </a:stretch>
        </p:blipFill>
        <p:spPr>
          <a:xfrm>
            <a:off x="2362200" y="2438400"/>
            <a:ext cx="4286913" cy="3715325"/>
          </a:xfrm>
          <a:prstGeom prst="rect">
            <a:avLst/>
          </a:prstGeom>
        </p:spPr>
      </p:pic>
    </p:spTree>
    <p:extLst>
      <p:ext uri="{BB962C8B-B14F-4D97-AF65-F5344CB8AC3E}">
        <p14:creationId xmlns:p14="http://schemas.microsoft.com/office/powerpoint/2010/main" val="4008346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SQLite Database </a:t>
            </a:r>
            <a:r>
              <a:rPr lang="en-US" smtClean="0"/>
              <a:t>Example</a:t>
            </a:r>
            <a:endParaRPr lang="en-US"/>
          </a:p>
        </p:txBody>
      </p:sp>
      <p:sp>
        <p:nvSpPr>
          <p:cNvPr id="3" name="Content Placeholder 2"/>
          <p:cNvSpPr>
            <a:spLocks noGrp="1"/>
          </p:cNvSpPr>
          <p:nvPr>
            <p:ph idx="1"/>
          </p:nvPr>
        </p:nvSpPr>
        <p:spPr>
          <a:xfrm>
            <a:off x="457200" y="1752600"/>
            <a:ext cx="7924800" cy="4373563"/>
          </a:xfrm>
        </p:spPr>
        <p:txBody>
          <a:bodyPr/>
          <a:lstStyle/>
          <a:p>
            <a:r>
              <a:rPr lang="en-US" b="1"/>
              <a:t>Database Example</a:t>
            </a:r>
            <a:r>
              <a:rPr lang="en-US"/>
              <a:t> </a:t>
            </a:r>
            <a:br>
              <a:rPr lang="en-US"/>
            </a:br>
            <a:r>
              <a:rPr lang="en-US" sz="2400" smtClean="0"/>
              <a:t>The </a:t>
            </a:r>
            <a:r>
              <a:rPr lang="en-US" sz="2400"/>
              <a:t>idea behind this application is to allow the tracking </a:t>
            </a:r>
            <a:r>
              <a:rPr lang="en-US" sz="2400" smtClean="0"/>
              <a:t>of product inventory.The </a:t>
            </a:r>
            <a:r>
              <a:rPr lang="en-US" sz="2400"/>
              <a:t>name of the database will be </a:t>
            </a:r>
            <a:r>
              <a:rPr lang="en-US" sz="2400" i="1"/>
              <a:t>productID.db </a:t>
            </a:r>
            <a:r>
              <a:rPr lang="en-US" sz="2400"/>
              <a:t>which, in turn, will contain a single table </a:t>
            </a:r>
            <a:r>
              <a:rPr lang="en-US" sz="2400" smtClean="0"/>
              <a:t>named </a:t>
            </a:r>
            <a:r>
              <a:rPr lang="en-US" sz="2400" i="1" smtClean="0"/>
              <a:t>products</a:t>
            </a:r>
            <a:r>
              <a:rPr lang="en-US" sz="2400" smtClean="0"/>
              <a:t> </a:t>
            </a:r>
            <a:r>
              <a:rPr lang="en-US" sz="2400"/>
              <a:t/>
            </a:r>
            <a:br>
              <a:rPr lang="en-US" sz="2400"/>
            </a:br>
            <a:r>
              <a:rPr lang="en-US" sz="2400"/>
              <a:t/>
            </a:r>
            <a:br>
              <a:rPr lang="en-US" sz="2400"/>
            </a:br>
            <a:endParaRPr lang="en-US" sz="2400"/>
          </a:p>
        </p:txBody>
      </p:sp>
      <p:pic>
        <p:nvPicPr>
          <p:cNvPr id="4" name="Picture 3"/>
          <p:cNvPicPr>
            <a:picLocks noChangeAspect="1"/>
          </p:cNvPicPr>
          <p:nvPr/>
        </p:nvPicPr>
        <p:blipFill>
          <a:blip r:embed="rId2"/>
          <a:stretch>
            <a:fillRect/>
          </a:stretch>
        </p:blipFill>
        <p:spPr>
          <a:xfrm>
            <a:off x="1782838" y="4191000"/>
            <a:ext cx="5578323" cy="2034716"/>
          </a:xfrm>
          <a:prstGeom prst="rect">
            <a:avLst/>
          </a:prstGeom>
        </p:spPr>
      </p:pic>
    </p:spTree>
    <p:extLst>
      <p:ext uri="{BB962C8B-B14F-4D97-AF65-F5344CB8AC3E}">
        <p14:creationId xmlns:p14="http://schemas.microsoft.com/office/powerpoint/2010/main" val="1896017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SQLite Database </a:t>
            </a:r>
            <a:r>
              <a:rPr lang="en-US" smtClean="0"/>
              <a:t>Example</a:t>
            </a:r>
            <a:endParaRPr lang="en-US"/>
          </a:p>
        </p:txBody>
      </p:sp>
      <p:sp>
        <p:nvSpPr>
          <p:cNvPr id="3" name="Content Placeholder 2"/>
          <p:cNvSpPr>
            <a:spLocks noGrp="1"/>
          </p:cNvSpPr>
          <p:nvPr>
            <p:ph idx="1"/>
          </p:nvPr>
        </p:nvSpPr>
        <p:spPr>
          <a:xfrm>
            <a:off x="254540" y="1143000"/>
            <a:ext cx="8229600" cy="4373563"/>
          </a:xfrm>
        </p:spPr>
        <p:txBody>
          <a:bodyPr/>
          <a:lstStyle/>
          <a:p>
            <a:r>
              <a:rPr lang="en-US" b="1"/>
              <a:t>Creating the Data Model</a:t>
            </a:r>
            <a:r>
              <a:rPr lang="en-US"/>
              <a:t> </a:t>
            </a:r>
            <a:br>
              <a:rPr lang="en-US"/>
            </a:br>
            <a:r>
              <a:rPr lang="en-US"/>
              <a:t> </a:t>
            </a:r>
            <a:br>
              <a:rPr lang="en-US"/>
            </a:br>
            <a:endParaRPr lang="en-US"/>
          </a:p>
        </p:txBody>
      </p:sp>
      <p:sp>
        <p:nvSpPr>
          <p:cNvPr id="5" name="Rectangle 1"/>
          <p:cNvSpPr>
            <a:spLocks noChangeArrowheads="1"/>
          </p:cNvSpPr>
          <p:nvPr/>
        </p:nvSpPr>
        <p:spPr bwMode="auto">
          <a:xfrm>
            <a:off x="627688" y="1835270"/>
            <a:ext cx="7837402"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Product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name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int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quantity</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Product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vi-VN"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Product(String name,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quantity</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vi-VN"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Product(String id, String name,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quantity</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vi-VN"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 getId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vi-VN"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setId(String id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vi-VN"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vi-VN"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vi-VN" altLang="en-US" sz="160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vi-VN" altLang="en-US" sz="1600">
                <a:solidFill>
                  <a:srgbClr val="000000"/>
                </a:solidFill>
                <a:latin typeface="Courier New" panose="02070309020205020404" pitchFamily="49" charset="0"/>
                <a:cs typeface="Courier New" panose="02070309020205020404" pitchFamily="49" charset="0"/>
              </a:rPr>
              <a:t> </a:t>
            </a:r>
            <a:r>
              <a:rPr lang="vi-VN" altLang="en-US" sz="1600" smtClean="0">
                <a:solidFill>
                  <a:srgbClr val="000000"/>
                </a:solidFill>
                <a:latin typeface="Courier New" panose="02070309020205020404" pitchFamily="49" charset="0"/>
                <a:cs typeface="Courier New" panose="02070309020205020404" pitchFamily="49" charset="0"/>
              </a:rPr>
              <a:t>   ...........</a:t>
            </a:r>
            <a:endParaRPr kumimoji="0" lang="vi-VN"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vi-VN" altLang="en-US" sz="1600">
                <a:solidFill>
                  <a:srgbClr val="000000"/>
                </a:solidFill>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3826033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SQLite Databases</a:t>
            </a:r>
          </a:p>
        </p:txBody>
      </p:sp>
      <p:sp>
        <p:nvSpPr>
          <p:cNvPr id="3" name="Content Placeholder 2"/>
          <p:cNvSpPr>
            <a:spLocks noGrp="1"/>
          </p:cNvSpPr>
          <p:nvPr>
            <p:ph idx="1"/>
          </p:nvPr>
        </p:nvSpPr>
        <p:spPr/>
        <p:txBody>
          <a:bodyPr/>
          <a:lstStyle/>
          <a:p>
            <a:r>
              <a:rPr lang="en-US"/>
              <a:t>The use of databases is an essential aspect of most applications, ranging from applications that are almost entirely data driven, to those that simply need to store small amounts of data such as the prevailing score of a game</a:t>
            </a:r>
          </a:p>
        </p:txBody>
      </p:sp>
    </p:spTree>
    <p:extLst>
      <p:ext uri="{BB962C8B-B14F-4D97-AF65-F5344CB8AC3E}">
        <p14:creationId xmlns:p14="http://schemas.microsoft.com/office/powerpoint/2010/main" val="2513702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SQLite Database </a:t>
            </a:r>
            <a:r>
              <a:rPr lang="en-US" smtClean="0"/>
              <a:t>Example</a:t>
            </a:r>
            <a:endParaRPr lang="en-US"/>
          </a:p>
        </p:txBody>
      </p:sp>
      <p:sp>
        <p:nvSpPr>
          <p:cNvPr id="3" name="Content Placeholder 2"/>
          <p:cNvSpPr>
            <a:spLocks noGrp="1"/>
          </p:cNvSpPr>
          <p:nvPr>
            <p:ph idx="1"/>
          </p:nvPr>
        </p:nvSpPr>
        <p:spPr>
          <a:xfrm>
            <a:off x="447675" y="1219200"/>
            <a:ext cx="8229600" cy="4373563"/>
          </a:xfrm>
        </p:spPr>
        <p:txBody>
          <a:bodyPr/>
          <a:lstStyle/>
          <a:p>
            <a:r>
              <a:rPr lang="en-US" b="1"/>
              <a:t>Implementing the Data Handler</a:t>
            </a:r>
            <a:r>
              <a:rPr lang="en-US"/>
              <a:t> </a:t>
            </a:r>
            <a:br>
              <a:rPr lang="en-US"/>
            </a:br>
            <a:r>
              <a:rPr lang="en-US"/>
              <a:t> </a:t>
            </a:r>
            <a:br>
              <a:rPr lang="en-US"/>
            </a:br>
            <a:endParaRPr lang="en-US"/>
          </a:p>
        </p:txBody>
      </p:sp>
      <p:sp>
        <p:nvSpPr>
          <p:cNvPr id="5" name="Rectangle 1"/>
          <p:cNvSpPr>
            <a:spLocks noChangeArrowheads="1"/>
          </p:cNvSpPr>
          <p:nvPr/>
        </p:nvSpPr>
        <p:spPr bwMode="auto">
          <a:xfrm>
            <a:off x="361950" y="1905000"/>
            <a:ext cx="8763000"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DatabaseHandler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SQLiteOpenHelper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DatabaseHandler(Context context, String name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vi-VN"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SQLiteDatabase.CursorFactory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factory,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version)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(context, name, factory, version);</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onCreate(SQLiteDatabase db)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onUpgrade(SQLiteDatabase db,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oldVersion,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newVersion)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255338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SQLite Database Example</a:t>
            </a:r>
          </a:p>
        </p:txBody>
      </p:sp>
      <p:sp>
        <p:nvSpPr>
          <p:cNvPr id="3" name="Content Placeholder 2"/>
          <p:cNvSpPr>
            <a:spLocks noGrp="1"/>
          </p:cNvSpPr>
          <p:nvPr>
            <p:ph idx="1"/>
          </p:nvPr>
        </p:nvSpPr>
        <p:spPr/>
        <p:txBody>
          <a:bodyPr/>
          <a:lstStyle/>
          <a:p>
            <a:r>
              <a:rPr lang="en-US"/>
              <a:t>Adding constant </a:t>
            </a:r>
            <a:r>
              <a:rPr lang="en-US" smtClean="0"/>
              <a:t>value</a:t>
            </a:r>
            <a:endParaRPr lang="en-US"/>
          </a:p>
        </p:txBody>
      </p:sp>
      <p:sp>
        <p:nvSpPr>
          <p:cNvPr id="5" name="Rectangle 1"/>
          <p:cNvSpPr>
            <a:spLocks noChangeArrowheads="1"/>
          </p:cNvSpPr>
          <p:nvPr/>
        </p:nvSpPr>
        <p:spPr bwMode="auto">
          <a:xfrm>
            <a:off x="476250" y="2971800"/>
            <a:ext cx="8318303"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static final int </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DATABASE_VERSION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static final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DATABASE_NAME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"ProductDB.db"</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static final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TABLE_PRODUCT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"Product"</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static final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COLUMN_ID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static final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COLUMN_NAME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"productname"</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static final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COLUMN_QUANTITY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"quantity"</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2489908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SQLite Database </a:t>
            </a:r>
            <a:r>
              <a:rPr lang="en-US" smtClean="0"/>
              <a:t>Example</a:t>
            </a:r>
            <a:endParaRPr lang="en-US"/>
          </a:p>
        </p:txBody>
      </p:sp>
      <p:sp>
        <p:nvSpPr>
          <p:cNvPr id="3" name="Content Placeholder 2"/>
          <p:cNvSpPr>
            <a:spLocks noGrp="1"/>
          </p:cNvSpPr>
          <p:nvPr>
            <p:ph idx="1"/>
          </p:nvPr>
        </p:nvSpPr>
        <p:spPr>
          <a:xfrm>
            <a:off x="481084" y="1407402"/>
            <a:ext cx="8229600" cy="4373563"/>
          </a:xfrm>
        </p:spPr>
        <p:txBody>
          <a:bodyPr/>
          <a:lstStyle/>
          <a:p>
            <a:r>
              <a:rPr lang="en-US" b="1" smtClean="0"/>
              <a:t>Implementing override methods </a:t>
            </a:r>
            <a:r>
              <a:rPr lang="en-US" b="1"/>
              <a:t/>
            </a:r>
            <a:br>
              <a:rPr lang="en-US" b="1"/>
            </a:br>
            <a:endParaRPr lang="en-US" b="1"/>
          </a:p>
        </p:txBody>
      </p:sp>
      <p:sp>
        <p:nvSpPr>
          <p:cNvPr id="4" name="Rectangle 1"/>
          <p:cNvSpPr>
            <a:spLocks noChangeArrowheads="1"/>
          </p:cNvSpPr>
          <p:nvPr/>
        </p:nvSpPr>
        <p:spPr bwMode="auto">
          <a:xfrm>
            <a:off x="419100" y="1981200"/>
            <a:ext cx="8724900"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DatabaseHandler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SQLiteOpenHelper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DatabaseHandler(Context context, String name, SQLiteDatabase.CursorFactory factory,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version)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(context, </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DATABASE_NAME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factory, </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DATABASE_VERSION</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onCreate(SQLiteDatabase db)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String CREATE_PRODUCTS_TABLE = </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"CREATE TABLE "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TABLE_PRODUCT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COLUMN_ID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INTEGER PRIMARY KEY, "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COLUMN_NAME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TEXT, "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COLUMN_QUANTITY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INTEGER)"</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db.execSQL(CREATE_PRODUCTS_TABLE);</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onUpgrade(SQLiteDatabase db,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oldVersion,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newVersion)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db.execSQL(</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"DROP TABLE IF EXIST "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TABLE_PRODUCT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onCreate(db);</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4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32777295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SQLite Database </a:t>
            </a:r>
            <a:r>
              <a:rPr lang="en-US" smtClean="0"/>
              <a:t>Example</a:t>
            </a:r>
            <a:endParaRPr lang="en-US"/>
          </a:p>
        </p:txBody>
      </p:sp>
      <p:sp>
        <p:nvSpPr>
          <p:cNvPr id="3" name="Content Placeholder 2"/>
          <p:cNvSpPr>
            <a:spLocks noGrp="1"/>
          </p:cNvSpPr>
          <p:nvPr>
            <p:ph idx="1"/>
          </p:nvPr>
        </p:nvSpPr>
        <p:spPr/>
        <p:txBody>
          <a:bodyPr/>
          <a:lstStyle/>
          <a:p>
            <a:r>
              <a:rPr lang="en-US" b="1"/>
              <a:t>The Add Handler Method</a:t>
            </a:r>
            <a:r>
              <a:rPr lang="en-US"/>
              <a:t> </a:t>
            </a:r>
            <a:br>
              <a:rPr lang="en-US"/>
            </a:br>
            <a:r>
              <a:rPr lang="en-US"/>
              <a:t> </a:t>
            </a:r>
            <a:br>
              <a:rPr lang="en-US"/>
            </a:br>
            <a:endParaRPr lang="en-US"/>
          </a:p>
        </p:txBody>
      </p:sp>
      <p:sp>
        <p:nvSpPr>
          <p:cNvPr id="5" name="Rectangle 1"/>
          <p:cNvSpPr>
            <a:spLocks noChangeArrowheads="1"/>
          </p:cNvSpPr>
          <p:nvPr/>
        </p:nvSpPr>
        <p:spPr bwMode="auto">
          <a:xfrm>
            <a:off x="961877" y="2662108"/>
            <a:ext cx="7220246"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Long addProduct(Product product){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ContentValues values =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ContentValues();</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values.put(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COLUMN_NAME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product.getName());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values.put(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COLUMN_QUANTITY</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product.getQuantity());</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SQLiteDatabase db =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.getWritableDatabase();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Long result = db.insert(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TABLE_PRODUCT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values);</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db.close();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result;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895288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SQLite Database </a:t>
            </a:r>
            <a:r>
              <a:rPr lang="en-US" smtClean="0"/>
              <a:t>Example</a:t>
            </a:r>
            <a:endParaRPr lang="en-US"/>
          </a:p>
        </p:txBody>
      </p:sp>
      <p:sp>
        <p:nvSpPr>
          <p:cNvPr id="3" name="Content Placeholder 2"/>
          <p:cNvSpPr>
            <a:spLocks noGrp="1"/>
          </p:cNvSpPr>
          <p:nvPr>
            <p:ph idx="1"/>
          </p:nvPr>
        </p:nvSpPr>
        <p:spPr>
          <a:xfrm>
            <a:off x="472893" y="1219200"/>
            <a:ext cx="8229600" cy="4373563"/>
          </a:xfrm>
        </p:spPr>
        <p:txBody>
          <a:bodyPr/>
          <a:lstStyle/>
          <a:p>
            <a:r>
              <a:rPr lang="en-US" smtClean="0"/>
              <a:t> </a:t>
            </a:r>
            <a:r>
              <a:rPr lang="en-US" b="1"/>
              <a:t>The Query Handler Method</a:t>
            </a:r>
            <a:r>
              <a:rPr lang="en-US"/>
              <a:t> </a:t>
            </a:r>
            <a:br>
              <a:rPr lang="en-US"/>
            </a:br>
            <a:r>
              <a:rPr lang="en-US"/>
              <a:t/>
            </a:r>
            <a:br>
              <a:rPr lang="en-US"/>
            </a:br>
            <a:endParaRPr lang="en-US"/>
          </a:p>
        </p:txBody>
      </p:sp>
      <p:sp>
        <p:nvSpPr>
          <p:cNvPr id="5" name="Rectangle 1"/>
          <p:cNvSpPr>
            <a:spLocks noChangeArrowheads="1"/>
          </p:cNvSpPr>
          <p:nvPr/>
        </p:nvSpPr>
        <p:spPr bwMode="auto">
          <a:xfrm>
            <a:off x="457200" y="2057400"/>
            <a:ext cx="8454559"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Product findProduct(String productName){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String query = </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"SELECT * FROM "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TABLE_PRODUCT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WHERE "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COLUMN_NAME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 '"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productName + </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SQLiteDatabase db =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.getWritableDatabase();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Cursor cursor = db.rawQuery(query,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(cursor.moveToFirst()){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Product product =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Product();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product.setId(cursor.getString(</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product.setName(cursor.getString(</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product.setQuantity(Integer.</a:t>
            </a: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parseInt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(cursor.getString(</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db.close();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product;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db.close();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null</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443597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SQLite Database </a:t>
            </a:r>
            <a:r>
              <a:rPr lang="en-US" smtClean="0"/>
              <a:t>Example</a:t>
            </a:r>
            <a:endParaRPr lang="en-US"/>
          </a:p>
        </p:txBody>
      </p:sp>
      <p:sp>
        <p:nvSpPr>
          <p:cNvPr id="3" name="Content Placeholder 2"/>
          <p:cNvSpPr>
            <a:spLocks noGrp="1"/>
          </p:cNvSpPr>
          <p:nvPr>
            <p:ph idx="1"/>
          </p:nvPr>
        </p:nvSpPr>
        <p:spPr>
          <a:xfrm>
            <a:off x="507963" y="1417638"/>
            <a:ext cx="8229600" cy="4373563"/>
          </a:xfrm>
        </p:spPr>
        <p:txBody>
          <a:bodyPr/>
          <a:lstStyle/>
          <a:p>
            <a:r>
              <a:rPr lang="en-US" b="1"/>
              <a:t>The Delete Handler Method</a:t>
            </a:r>
            <a:r>
              <a:rPr lang="en-US"/>
              <a:t> </a:t>
            </a:r>
            <a:br>
              <a:rPr lang="en-US"/>
            </a:br>
            <a:r>
              <a:rPr lang="en-US"/>
              <a:t> </a:t>
            </a:r>
            <a:br>
              <a:rPr lang="en-US"/>
            </a:br>
            <a:endParaRPr lang="en-US"/>
          </a:p>
        </p:txBody>
      </p:sp>
      <p:sp>
        <p:nvSpPr>
          <p:cNvPr id="5" name="Rectangle 1"/>
          <p:cNvSpPr>
            <a:spLocks noChangeArrowheads="1"/>
          </p:cNvSpPr>
          <p:nvPr/>
        </p:nvSpPr>
        <p:spPr bwMode="auto">
          <a:xfrm>
            <a:off x="330181" y="2561353"/>
            <a:ext cx="8585163"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int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deleteProduct(String productName){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Product product = findProduct(productName);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(product!=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SQLiteDatabase db =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.getWritableDatabase();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result = db.delete(</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TABLE_PRODUCT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COLUMN_ID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vi-VN"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[]{product.getId()});</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result;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18364391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SQLite Database </a:t>
            </a:r>
            <a:r>
              <a:rPr lang="en-US" smtClean="0"/>
              <a:t>Example</a:t>
            </a:r>
            <a:endParaRPr lang="en-US"/>
          </a:p>
        </p:txBody>
      </p:sp>
      <p:sp>
        <p:nvSpPr>
          <p:cNvPr id="3" name="Content Placeholder 2"/>
          <p:cNvSpPr>
            <a:spLocks noGrp="1"/>
          </p:cNvSpPr>
          <p:nvPr>
            <p:ph idx="1"/>
          </p:nvPr>
        </p:nvSpPr>
        <p:spPr>
          <a:xfrm>
            <a:off x="457200" y="1219200"/>
            <a:ext cx="8229600" cy="4373563"/>
          </a:xfrm>
        </p:spPr>
        <p:txBody>
          <a:bodyPr/>
          <a:lstStyle/>
          <a:p>
            <a:r>
              <a:rPr lang="en-US" b="1"/>
              <a:t>Implementing the Activity Event Methods</a:t>
            </a:r>
            <a:r>
              <a:rPr lang="en-US"/>
              <a:t> </a:t>
            </a:r>
            <a:br>
              <a:rPr lang="en-US"/>
            </a:br>
            <a:r>
              <a:rPr lang="en-US"/>
              <a:t> </a:t>
            </a:r>
            <a:br>
              <a:rPr lang="en-US"/>
            </a:br>
            <a:endParaRPr lang="en-US"/>
          </a:p>
        </p:txBody>
      </p:sp>
      <p:sp>
        <p:nvSpPr>
          <p:cNvPr id="5" name="Rectangle 1"/>
          <p:cNvSpPr>
            <a:spLocks noChangeArrowheads="1"/>
          </p:cNvSpPr>
          <p:nvPr/>
        </p:nvSpPr>
        <p:spPr bwMode="auto">
          <a:xfrm>
            <a:off x="0" y="2127706"/>
            <a:ext cx="9302547"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addOnClick(View view) {</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DatabaseHandler dbHandler = </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DatabaseHandler(</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quantity = Integer.</a:t>
            </a:r>
            <a:r>
              <a:rPr kumimoji="0" lang="en-US" altLang="en-US" sz="15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parseInt</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quantityEditText</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.getText().toString());</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Product product = </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Product(</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nameEditText</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.getText().toString(), quantity);</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Long result = dbHandler.addProduct(product);</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(result == -</a:t>
            </a:r>
            <a:r>
              <a:rPr kumimoji="0" lang="en-US" altLang="en-US" sz="15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idTextView</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.setText(</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"Add product failed"</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idTextView</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.setText(</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"Add product success"</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nameEditText</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.requestFocus();</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quantityEditText</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.setText(</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5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20168788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SQLite Database </a:t>
            </a:r>
            <a:r>
              <a:rPr lang="en-US" smtClean="0"/>
              <a:t>Example</a:t>
            </a:r>
            <a:endParaRPr lang="en-US"/>
          </a:p>
        </p:txBody>
      </p:sp>
      <p:sp>
        <p:nvSpPr>
          <p:cNvPr id="3" name="Content Placeholder 2"/>
          <p:cNvSpPr>
            <a:spLocks noGrp="1"/>
          </p:cNvSpPr>
          <p:nvPr>
            <p:ph idx="1"/>
          </p:nvPr>
        </p:nvSpPr>
        <p:spPr>
          <a:xfrm>
            <a:off x="457200" y="1219200"/>
            <a:ext cx="8229600" cy="4373563"/>
          </a:xfrm>
        </p:spPr>
        <p:txBody>
          <a:bodyPr/>
          <a:lstStyle/>
          <a:p>
            <a:r>
              <a:rPr lang="en-US" b="1"/>
              <a:t>Implementing the Activity Event Methods</a:t>
            </a:r>
            <a:r>
              <a:rPr lang="en-US"/>
              <a:t> </a:t>
            </a:r>
            <a:br>
              <a:rPr lang="en-US"/>
            </a:br>
            <a:r>
              <a:rPr lang="en-US"/>
              <a:t> </a:t>
            </a:r>
            <a:br>
              <a:rPr lang="en-US"/>
            </a:br>
            <a:endParaRPr lang="en-US"/>
          </a:p>
        </p:txBody>
      </p:sp>
      <p:sp>
        <p:nvSpPr>
          <p:cNvPr id="4" name="Rectangle 1"/>
          <p:cNvSpPr>
            <a:spLocks noChangeArrowheads="1"/>
          </p:cNvSpPr>
          <p:nvPr/>
        </p:nvSpPr>
        <p:spPr bwMode="auto">
          <a:xfrm>
            <a:off x="-19050" y="2612024"/>
            <a:ext cx="9302547" cy="26314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findOnClick(View view) {</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DatabaseHandler dbHandler = </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DatabaseHandler(</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Product product = dbHandler.findProduct(</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nameEditText</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.getText().toString());</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(product == </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idTextView</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.setText(</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"Product not found"</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else </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idTextView</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.setText(product.getId());</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quantityEditText</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.setText(String.</a:t>
            </a:r>
            <a:r>
              <a:rPr kumimoji="0" lang="en-US" altLang="en-US" sz="15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(product.getQuantity()));</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5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8481950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SQLite Database </a:t>
            </a:r>
            <a:r>
              <a:rPr lang="en-US" smtClean="0"/>
              <a:t>Example</a:t>
            </a:r>
            <a:endParaRPr lang="en-US"/>
          </a:p>
        </p:txBody>
      </p:sp>
      <p:sp>
        <p:nvSpPr>
          <p:cNvPr id="3" name="Content Placeholder 2"/>
          <p:cNvSpPr>
            <a:spLocks noGrp="1"/>
          </p:cNvSpPr>
          <p:nvPr>
            <p:ph idx="1"/>
          </p:nvPr>
        </p:nvSpPr>
        <p:spPr>
          <a:xfrm>
            <a:off x="457200" y="1219200"/>
            <a:ext cx="8229600" cy="4373563"/>
          </a:xfrm>
        </p:spPr>
        <p:txBody>
          <a:bodyPr/>
          <a:lstStyle/>
          <a:p>
            <a:r>
              <a:rPr lang="en-US" b="1"/>
              <a:t>Implementing the Activity Event Methods</a:t>
            </a:r>
            <a:r>
              <a:rPr lang="en-US"/>
              <a:t> </a:t>
            </a:r>
            <a:br>
              <a:rPr lang="en-US"/>
            </a:br>
            <a:r>
              <a:rPr lang="en-US"/>
              <a:t> </a:t>
            </a:r>
            <a:br>
              <a:rPr lang="en-US"/>
            </a:br>
            <a:endParaRPr lang="en-US"/>
          </a:p>
        </p:txBody>
      </p:sp>
      <p:sp>
        <p:nvSpPr>
          <p:cNvPr id="5" name="Rectangle 1"/>
          <p:cNvSpPr>
            <a:spLocks noChangeArrowheads="1"/>
          </p:cNvSpPr>
          <p:nvPr/>
        </p:nvSpPr>
        <p:spPr bwMode="auto">
          <a:xfrm>
            <a:off x="206752" y="2743200"/>
            <a:ext cx="8956298"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deleteOnClick(View view) {</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DatabaseHandler dbHandler = </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DatabaseHandler(</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result = dbHandler.deleteProduct(</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nameEditText</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.getText().toString());</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(result!=</a:t>
            </a:r>
            <a:r>
              <a:rPr kumimoji="0" lang="en-US" altLang="en-US" sz="15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idTextView</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.setText(</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"Product is deleted"</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else</a:t>
            </a:r>
            <a:b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idTextView</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.setText(</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"Product not found"</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5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19581525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SQLite Database </a:t>
            </a:r>
            <a:r>
              <a:rPr lang="en-US" smtClean="0"/>
              <a:t>Example</a:t>
            </a:r>
            <a:endParaRPr lang="en-US"/>
          </a:p>
        </p:txBody>
      </p:sp>
      <p:sp>
        <p:nvSpPr>
          <p:cNvPr id="3" name="Content Placeholder 2"/>
          <p:cNvSpPr>
            <a:spLocks noGrp="1"/>
          </p:cNvSpPr>
          <p:nvPr>
            <p:ph idx="1"/>
          </p:nvPr>
        </p:nvSpPr>
        <p:spPr>
          <a:xfrm>
            <a:off x="457200" y="1219200"/>
            <a:ext cx="8229600" cy="4373563"/>
          </a:xfrm>
        </p:spPr>
        <p:txBody>
          <a:bodyPr/>
          <a:lstStyle/>
          <a:p>
            <a:r>
              <a:rPr lang="en-US" b="1" smtClean="0"/>
              <a:t>Testing application</a:t>
            </a:r>
            <a:r>
              <a:rPr lang="en-US"/>
              <a:t/>
            </a:r>
            <a:br>
              <a:rPr lang="en-US"/>
            </a:br>
            <a:r>
              <a:rPr lang="en-US"/>
              <a:t> </a:t>
            </a:r>
            <a:br>
              <a:rPr lang="en-US"/>
            </a:br>
            <a:endParaRPr lang="en-US"/>
          </a:p>
        </p:txBody>
      </p:sp>
      <p:pic>
        <p:nvPicPr>
          <p:cNvPr id="4" name="Picture 3"/>
          <p:cNvPicPr>
            <a:picLocks noChangeAspect="1"/>
          </p:cNvPicPr>
          <p:nvPr/>
        </p:nvPicPr>
        <p:blipFill>
          <a:blip r:embed="rId2"/>
          <a:stretch>
            <a:fillRect/>
          </a:stretch>
        </p:blipFill>
        <p:spPr>
          <a:xfrm>
            <a:off x="716207" y="2036916"/>
            <a:ext cx="2536561" cy="4206638"/>
          </a:xfrm>
          <a:prstGeom prst="rect">
            <a:avLst/>
          </a:prstGeom>
        </p:spPr>
      </p:pic>
      <p:pic>
        <p:nvPicPr>
          <p:cNvPr id="5" name="Picture 4"/>
          <p:cNvPicPr>
            <a:picLocks noChangeAspect="1"/>
          </p:cNvPicPr>
          <p:nvPr/>
        </p:nvPicPr>
        <p:blipFill>
          <a:blip r:embed="rId3"/>
          <a:stretch>
            <a:fillRect/>
          </a:stretch>
        </p:blipFill>
        <p:spPr>
          <a:xfrm>
            <a:off x="3459407" y="2057400"/>
            <a:ext cx="2514600" cy="4163291"/>
          </a:xfrm>
          <a:prstGeom prst="rect">
            <a:avLst/>
          </a:prstGeom>
        </p:spPr>
      </p:pic>
      <p:pic>
        <p:nvPicPr>
          <p:cNvPr id="6" name="Picture 5"/>
          <p:cNvPicPr>
            <a:picLocks noChangeAspect="1"/>
          </p:cNvPicPr>
          <p:nvPr/>
        </p:nvPicPr>
        <p:blipFill>
          <a:blip r:embed="rId4"/>
          <a:stretch>
            <a:fillRect/>
          </a:stretch>
        </p:blipFill>
        <p:spPr>
          <a:xfrm>
            <a:off x="6180646" y="2036916"/>
            <a:ext cx="2478858" cy="4135995"/>
          </a:xfrm>
          <a:prstGeom prst="rect">
            <a:avLst/>
          </a:prstGeom>
        </p:spPr>
      </p:pic>
    </p:spTree>
    <p:extLst>
      <p:ext uri="{BB962C8B-B14F-4D97-AF65-F5344CB8AC3E}">
        <p14:creationId xmlns:p14="http://schemas.microsoft.com/office/powerpoint/2010/main" val="1198167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SQLite Databases</a:t>
            </a:r>
          </a:p>
        </p:txBody>
      </p:sp>
      <p:sp>
        <p:nvSpPr>
          <p:cNvPr id="3" name="Content Placeholder 2"/>
          <p:cNvSpPr>
            <a:spLocks noGrp="1"/>
          </p:cNvSpPr>
          <p:nvPr>
            <p:ph idx="1"/>
          </p:nvPr>
        </p:nvSpPr>
        <p:spPr/>
        <p:txBody>
          <a:bodyPr/>
          <a:lstStyle/>
          <a:p>
            <a:r>
              <a:rPr lang="en-US" b="1"/>
              <a:t>Understanding Database Tables</a:t>
            </a:r>
            <a:r>
              <a:rPr lang="en-US"/>
              <a:t> </a:t>
            </a:r>
            <a:endParaRPr lang="en-US" smtClean="0"/>
          </a:p>
          <a:p>
            <a:pPr lvl="1">
              <a:buFontTx/>
              <a:buChar char="-"/>
            </a:pPr>
            <a:r>
              <a:rPr lang="en-US" smtClean="0"/>
              <a:t>Database </a:t>
            </a:r>
            <a:r>
              <a:rPr lang="en-US" i="1"/>
              <a:t>Tables </a:t>
            </a:r>
            <a:r>
              <a:rPr lang="en-US"/>
              <a:t>provide the most basic level of data structure in a database. Each database </a:t>
            </a:r>
            <a:r>
              <a:rPr lang="en-US" smtClean="0"/>
              <a:t>can contain </a:t>
            </a:r>
            <a:r>
              <a:rPr lang="en-US"/>
              <a:t>multiple tables and each table is designed to hold information of a specific type </a:t>
            </a:r>
            <a:endParaRPr lang="en-US" smtClean="0"/>
          </a:p>
          <a:p>
            <a:pPr lvl="1">
              <a:buFontTx/>
              <a:buChar char="-"/>
            </a:pPr>
            <a:r>
              <a:rPr lang="en-US"/>
              <a:t>Each table in a database is assigned a name that must be unique within that particular database. A</a:t>
            </a:r>
            <a:br>
              <a:rPr lang="en-US"/>
            </a:br>
            <a:r>
              <a:rPr lang="en-US"/>
              <a:t>table name, once assigned to a table in one database</a:t>
            </a:r>
            <a:r>
              <a:rPr lang="en-US" sz="2400"/>
              <a:t> </a:t>
            </a:r>
            <a:br>
              <a:rPr lang="en-US" sz="2400"/>
            </a:br>
            <a:r>
              <a:rPr lang="en-US" sz="2400"/>
              <a:t/>
            </a:r>
            <a:br>
              <a:rPr lang="en-US" sz="2400"/>
            </a:br>
            <a:endParaRPr lang="en-US" sz="2400"/>
          </a:p>
        </p:txBody>
      </p:sp>
    </p:spTree>
    <p:extLst>
      <p:ext uri="{BB962C8B-B14F-4D97-AF65-F5344CB8AC3E}">
        <p14:creationId xmlns:p14="http://schemas.microsoft.com/office/powerpoint/2010/main" val="12482520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Content Providers </a:t>
            </a:r>
          </a:p>
        </p:txBody>
      </p:sp>
      <p:sp>
        <p:nvSpPr>
          <p:cNvPr id="3" name="Content Placeholder 2"/>
          <p:cNvSpPr>
            <a:spLocks noGrp="1"/>
          </p:cNvSpPr>
          <p:nvPr>
            <p:ph idx="1"/>
          </p:nvPr>
        </p:nvSpPr>
        <p:spPr>
          <a:xfrm>
            <a:off x="342900" y="1422120"/>
            <a:ext cx="8458200" cy="4373563"/>
          </a:xfrm>
        </p:spPr>
        <p:txBody>
          <a:bodyPr/>
          <a:lstStyle/>
          <a:p>
            <a:r>
              <a:rPr lang="en-US" sz="2800" b="1"/>
              <a:t>What is a Content Provider?</a:t>
            </a:r>
            <a:r>
              <a:rPr lang="en-US" sz="2800"/>
              <a:t> </a:t>
            </a:r>
            <a:br>
              <a:rPr lang="en-US" sz="2800"/>
            </a:br>
            <a:r>
              <a:rPr lang="en-US" sz="2800"/>
              <a:t>A content provider provides access to structured data between different Android applications. </a:t>
            </a:r>
            <a:r>
              <a:rPr lang="en-US" sz="2800" smtClean="0"/>
              <a:t>This data </a:t>
            </a:r>
            <a:r>
              <a:rPr lang="en-US" sz="2800"/>
              <a:t>is exposed to applications either as tables of data or as a handle to a file </a:t>
            </a:r>
            <a:br>
              <a:rPr lang="en-US" sz="2800"/>
            </a:br>
            <a:endParaRPr lang="en-US" sz="2800"/>
          </a:p>
        </p:txBody>
      </p:sp>
      <p:pic>
        <p:nvPicPr>
          <p:cNvPr id="11266" name="Picture 2" descr="https://viblo.asia/uploads/28db9580-d9f1-4f7f-ae7f-52d92ac7053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6247" y="3276600"/>
            <a:ext cx="4111625" cy="3210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022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Content Providers </a:t>
            </a:r>
          </a:p>
        </p:txBody>
      </p:sp>
      <p:sp>
        <p:nvSpPr>
          <p:cNvPr id="3" name="Content Placeholder 2"/>
          <p:cNvSpPr>
            <a:spLocks noGrp="1"/>
          </p:cNvSpPr>
          <p:nvPr>
            <p:ph idx="1"/>
          </p:nvPr>
        </p:nvSpPr>
        <p:spPr/>
        <p:txBody>
          <a:bodyPr/>
          <a:lstStyle/>
          <a:p>
            <a:r>
              <a:rPr lang="en-US" b="1"/>
              <a:t>The Content Provider</a:t>
            </a:r>
            <a:r>
              <a:rPr lang="en-US"/>
              <a:t> </a:t>
            </a:r>
            <a:br>
              <a:rPr lang="en-US"/>
            </a:br>
            <a:r>
              <a:rPr lang="en-US" sz="2400"/>
              <a:t>A content provider is created as a subclass of the </a:t>
            </a:r>
            <a:r>
              <a:rPr lang="en-US" sz="2400" i="1"/>
              <a:t>android.content.ContentProvider </a:t>
            </a:r>
            <a:r>
              <a:rPr lang="en-US" sz="2400"/>
              <a:t>class. Typically</a:t>
            </a:r>
            <a:r>
              <a:rPr lang="en-US" sz="2400" smtClean="0"/>
              <a:t>, the </a:t>
            </a:r>
            <a:r>
              <a:rPr lang="en-US" sz="2400"/>
              <a:t>application responsible for managing the data to be shared will implement a content provider </a:t>
            </a:r>
            <a:r>
              <a:rPr lang="en-US" sz="2400" smtClean="0"/>
              <a:t>to facilitate </a:t>
            </a:r>
            <a:r>
              <a:rPr lang="en-US" sz="2400"/>
              <a:t>the sharing of that data with other applications</a:t>
            </a:r>
            <a:r>
              <a:rPr lang="en-US" sz="2400" smtClean="0"/>
              <a:t>. The </a:t>
            </a:r>
            <a:r>
              <a:rPr lang="en-US" sz="2400"/>
              <a:t>creation of a content provider involves the implementation of a set of methods to manage the </a:t>
            </a:r>
            <a:r>
              <a:rPr lang="en-US" sz="2400" smtClean="0"/>
              <a:t>data on </a:t>
            </a:r>
            <a:r>
              <a:rPr lang="en-US" sz="2400"/>
              <a:t>behalf of other, client applications. </a:t>
            </a:r>
          </a:p>
        </p:txBody>
      </p:sp>
    </p:spTree>
    <p:extLst>
      <p:ext uri="{BB962C8B-B14F-4D97-AF65-F5344CB8AC3E}">
        <p14:creationId xmlns:p14="http://schemas.microsoft.com/office/powerpoint/2010/main" val="15536516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Content Providers </a:t>
            </a:r>
          </a:p>
        </p:txBody>
      </p:sp>
      <p:sp>
        <p:nvSpPr>
          <p:cNvPr id="3" name="Content Placeholder 2"/>
          <p:cNvSpPr>
            <a:spLocks noGrp="1"/>
          </p:cNvSpPr>
          <p:nvPr>
            <p:ph idx="1"/>
          </p:nvPr>
        </p:nvSpPr>
        <p:spPr/>
        <p:txBody>
          <a:bodyPr/>
          <a:lstStyle/>
          <a:p>
            <a:r>
              <a:rPr lang="en-US" sz="2400" b="1"/>
              <a:t>onCreate()</a:t>
            </a:r>
            <a:br>
              <a:rPr lang="en-US" sz="2400" b="1"/>
            </a:br>
            <a:r>
              <a:rPr lang="en-US" sz="2400"/>
              <a:t>This method is called when the content provider is first created and should be used to perform </a:t>
            </a:r>
            <a:r>
              <a:rPr lang="en-US" sz="2400" smtClean="0"/>
              <a:t>any initialization </a:t>
            </a:r>
            <a:r>
              <a:rPr lang="en-US" sz="2400"/>
              <a:t>tasks required by the content provider. </a:t>
            </a:r>
            <a:endParaRPr lang="en-US" sz="2400" smtClean="0"/>
          </a:p>
          <a:p>
            <a:r>
              <a:rPr lang="en-US" sz="2400" b="1"/>
              <a:t>query()</a:t>
            </a:r>
            <a:br>
              <a:rPr lang="en-US" sz="2400" b="1"/>
            </a:br>
            <a:r>
              <a:rPr lang="en-US" sz="2400"/>
              <a:t>This method will be called when a client requests that data be retrieved from the content provider. It is the responsibility of this method to identify the data to be retrieved (either single or multiple rows), perform the data extraction and return </a:t>
            </a:r>
            <a:r>
              <a:rPr lang="en-US" sz="2400" smtClean="0"/>
              <a:t>the</a:t>
            </a:r>
            <a:r>
              <a:rPr lang="en-US" sz="2400"/>
              <a:t> results wrapped in a Cursor object</a:t>
            </a:r>
            <a:r>
              <a:rPr lang="en-US" sz="2400" smtClean="0"/>
              <a:t>. </a:t>
            </a:r>
            <a:r>
              <a:rPr lang="en-US" sz="2400"/>
              <a:t/>
            </a:r>
            <a:br>
              <a:rPr lang="en-US" sz="2400"/>
            </a:br>
            <a:endParaRPr lang="en-US" sz="2400"/>
          </a:p>
        </p:txBody>
      </p:sp>
    </p:spTree>
    <p:extLst>
      <p:ext uri="{BB962C8B-B14F-4D97-AF65-F5344CB8AC3E}">
        <p14:creationId xmlns:p14="http://schemas.microsoft.com/office/powerpoint/2010/main" val="2751110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Content Providers </a:t>
            </a:r>
          </a:p>
        </p:txBody>
      </p:sp>
      <p:sp>
        <p:nvSpPr>
          <p:cNvPr id="3" name="Content Placeholder 2"/>
          <p:cNvSpPr>
            <a:spLocks noGrp="1"/>
          </p:cNvSpPr>
          <p:nvPr>
            <p:ph idx="1"/>
          </p:nvPr>
        </p:nvSpPr>
        <p:spPr/>
        <p:txBody>
          <a:bodyPr/>
          <a:lstStyle/>
          <a:p>
            <a:r>
              <a:rPr lang="en-US" sz="2400" b="1"/>
              <a:t>insert()</a:t>
            </a:r>
            <a:br>
              <a:rPr lang="en-US" sz="2400" b="1"/>
            </a:br>
            <a:r>
              <a:rPr lang="en-US" sz="2400"/>
              <a:t>This method is called when a new row needs to be inserted into the provider database. This </a:t>
            </a:r>
            <a:r>
              <a:rPr lang="en-US" sz="2400" smtClean="0"/>
              <a:t>method must </a:t>
            </a:r>
            <a:r>
              <a:rPr lang="en-US" sz="2400"/>
              <a:t>identify the destination for the data, perform the insertion and return the full URI of the </a:t>
            </a:r>
            <a:r>
              <a:rPr lang="en-US" sz="2400" smtClean="0"/>
              <a:t>newly added </a:t>
            </a:r>
            <a:r>
              <a:rPr lang="en-US" sz="2400"/>
              <a:t>row. </a:t>
            </a:r>
            <a:endParaRPr lang="en-US" sz="2400" smtClean="0"/>
          </a:p>
          <a:p>
            <a:r>
              <a:rPr lang="en-US" sz="2400" b="1"/>
              <a:t>update()</a:t>
            </a:r>
            <a:br>
              <a:rPr lang="en-US" sz="2400" b="1"/>
            </a:br>
            <a:r>
              <a:rPr lang="en-US" sz="2400" smtClean="0"/>
              <a:t>The </a:t>
            </a:r>
            <a:r>
              <a:rPr lang="en-US" sz="2400"/>
              <a:t>method called when existing rows need to be updated on behalf of the client. The method uses </a:t>
            </a:r>
            <a:r>
              <a:rPr lang="en-US" sz="2400" smtClean="0"/>
              <a:t>the arguments </a:t>
            </a:r>
            <a:r>
              <a:rPr lang="en-US" sz="2400"/>
              <a:t>passed through to update the appropriate table rows and return the number of rows </a:t>
            </a:r>
            <a:r>
              <a:rPr lang="en-US" sz="2400" smtClean="0"/>
              <a:t>updated as </a:t>
            </a:r>
            <a:r>
              <a:rPr lang="en-US" sz="2400"/>
              <a:t>a result of the operation. </a:t>
            </a:r>
            <a:r>
              <a:rPr lang="en-US"/>
              <a:t/>
            </a:r>
            <a:br>
              <a:rPr lang="en-US"/>
            </a:br>
            <a:endParaRPr lang="en-US"/>
          </a:p>
        </p:txBody>
      </p:sp>
    </p:spTree>
    <p:extLst>
      <p:ext uri="{BB962C8B-B14F-4D97-AF65-F5344CB8AC3E}">
        <p14:creationId xmlns:p14="http://schemas.microsoft.com/office/powerpoint/2010/main" val="39693025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Content Providers </a:t>
            </a:r>
          </a:p>
        </p:txBody>
      </p:sp>
      <p:sp>
        <p:nvSpPr>
          <p:cNvPr id="3" name="Content Placeholder 2"/>
          <p:cNvSpPr>
            <a:spLocks noGrp="1"/>
          </p:cNvSpPr>
          <p:nvPr>
            <p:ph idx="1"/>
          </p:nvPr>
        </p:nvSpPr>
        <p:spPr/>
        <p:txBody>
          <a:bodyPr/>
          <a:lstStyle/>
          <a:p>
            <a:r>
              <a:rPr lang="en-US" sz="2400" b="1"/>
              <a:t>delete()</a:t>
            </a:r>
            <a:br>
              <a:rPr lang="en-US" sz="2400" b="1"/>
            </a:br>
            <a:r>
              <a:rPr lang="en-US" sz="2400"/>
              <a:t>Called when rows are to be deleted from a table. This method deletes the designated rows </a:t>
            </a:r>
            <a:r>
              <a:rPr lang="en-US" sz="2400" smtClean="0"/>
              <a:t>and returns </a:t>
            </a:r>
            <a:r>
              <a:rPr lang="en-US" sz="2400"/>
              <a:t>a count of the number of rows deleted. </a:t>
            </a:r>
            <a:endParaRPr lang="en-US" sz="2400" smtClean="0"/>
          </a:p>
          <a:p>
            <a:r>
              <a:rPr lang="en-US" sz="2400" b="1"/>
              <a:t>getType()</a:t>
            </a:r>
            <a:br>
              <a:rPr lang="en-US" sz="2400" b="1"/>
            </a:br>
            <a:r>
              <a:rPr lang="en-US" sz="2400"/>
              <a:t>Returns the MIME type of the data stored by the content provider. </a:t>
            </a:r>
            <a:r>
              <a:rPr lang="en-US"/>
              <a:t/>
            </a:r>
            <a:br>
              <a:rPr lang="en-US"/>
            </a:br>
            <a:r>
              <a:rPr lang="en-US"/>
              <a:t/>
            </a:r>
            <a:br>
              <a:rPr lang="en-US"/>
            </a:br>
            <a:endParaRPr lang="en-US"/>
          </a:p>
        </p:txBody>
      </p:sp>
    </p:spTree>
    <p:extLst>
      <p:ext uri="{BB962C8B-B14F-4D97-AF65-F5344CB8AC3E}">
        <p14:creationId xmlns:p14="http://schemas.microsoft.com/office/powerpoint/2010/main" val="1405592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Content Providers </a:t>
            </a:r>
          </a:p>
        </p:txBody>
      </p:sp>
      <p:sp>
        <p:nvSpPr>
          <p:cNvPr id="3" name="Content Placeholder 2"/>
          <p:cNvSpPr>
            <a:spLocks noGrp="1"/>
          </p:cNvSpPr>
          <p:nvPr>
            <p:ph idx="1"/>
          </p:nvPr>
        </p:nvSpPr>
        <p:spPr/>
        <p:txBody>
          <a:bodyPr/>
          <a:lstStyle/>
          <a:p>
            <a:r>
              <a:rPr lang="en-US" b="1"/>
              <a:t>The Content URI</a:t>
            </a:r>
            <a:r>
              <a:rPr lang="en-US"/>
              <a:t> </a:t>
            </a:r>
            <a:br>
              <a:rPr lang="en-US"/>
            </a:br>
            <a:r>
              <a:rPr lang="en-US" sz="2800"/>
              <a:t>An Android device will potentially contain a number of content providers. The system </a:t>
            </a:r>
            <a:r>
              <a:rPr lang="en-US" sz="2800" smtClean="0"/>
              <a:t>must provide </a:t>
            </a:r>
            <a:r>
              <a:rPr lang="en-US" sz="2800"/>
              <a:t>some way of identifying one provider from another. Similarly, a single </a:t>
            </a:r>
            <a:r>
              <a:rPr lang="en-US" sz="2800" smtClean="0"/>
              <a:t>content provider </a:t>
            </a:r>
            <a:r>
              <a:rPr lang="en-US" sz="2800"/>
              <a:t>may provide access to multiple forms of content </a:t>
            </a:r>
            <a:br>
              <a:rPr lang="en-US" sz="2800"/>
            </a:br>
            <a:endParaRPr lang="en-US" sz="2800"/>
          </a:p>
        </p:txBody>
      </p:sp>
    </p:spTree>
    <p:extLst>
      <p:ext uri="{BB962C8B-B14F-4D97-AF65-F5344CB8AC3E}">
        <p14:creationId xmlns:p14="http://schemas.microsoft.com/office/powerpoint/2010/main" val="6986511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Content Providers </a:t>
            </a:r>
          </a:p>
        </p:txBody>
      </p:sp>
      <p:sp>
        <p:nvSpPr>
          <p:cNvPr id="3" name="Content Placeholder 2"/>
          <p:cNvSpPr>
            <a:spLocks noGrp="1"/>
          </p:cNvSpPr>
          <p:nvPr>
            <p:ph idx="1"/>
          </p:nvPr>
        </p:nvSpPr>
        <p:spPr>
          <a:xfrm>
            <a:off x="457200" y="1600200"/>
            <a:ext cx="8458200" cy="4800600"/>
          </a:xfrm>
        </p:spPr>
        <p:txBody>
          <a:bodyPr/>
          <a:lstStyle/>
          <a:p>
            <a:r>
              <a:rPr lang="en-US" sz="2400" smtClean="0"/>
              <a:t>The </a:t>
            </a:r>
            <a:r>
              <a:rPr lang="en-US" sz="2400" i="1" smtClean="0"/>
              <a:t>Authority </a:t>
            </a:r>
            <a:r>
              <a:rPr lang="en-US" sz="2400"/>
              <a:t>section of the URI identifies the content provider and usually takes the form of the </a:t>
            </a:r>
            <a:r>
              <a:rPr lang="en-US" sz="2400" smtClean="0"/>
              <a:t>package name </a:t>
            </a:r>
            <a:r>
              <a:rPr lang="en-US" sz="2400"/>
              <a:t>of the content provider. For example: </a:t>
            </a:r>
            <a:endParaRPr lang="en-US" sz="2400" smtClean="0"/>
          </a:p>
          <a:p>
            <a:pPr marL="457200" lvl="1" indent="0">
              <a:buNone/>
            </a:pPr>
            <a:r>
              <a:rPr lang="en-US" sz="2000" i="1" smtClean="0">
                <a:solidFill>
                  <a:srgbClr val="FF0000"/>
                </a:solidFill>
              </a:rPr>
              <a:t>com.example.mydbapp.myprovider</a:t>
            </a:r>
            <a:r>
              <a:rPr lang="en-US" sz="2000" smtClean="0"/>
              <a:t> </a:t>
            </a:r>
          </a:p>
          <a:p>
            <a:r>
              <a:rPr lang="en-US" sz="2400"/>
              <a:t>A specific database table within the provider data structure may be referenced by appending the </a:t>
            </a:r>
            <a:r>
              <a:rPr lang="en-US" sz="2400" smtClean="0"/>
              <a:t>table name </a:t>
            </a:r>
            <a:r>
              <a:rPr lang="en-US" sz="2400"/>
              <a:t>to the </a:t>
            </a:r>
            <a:r>
              <a:rPr lang="en-US" sz="2400" smtClean="0"/>
              <a:t>authority. </a:t>
            </a:r>
            <a:r>
              <a:rPr lang="en-US" sz="2400"/>
              <a:t>For example </a:t>
            </a:r>
            <a:endParaRPr lang="en-US" sz="2400" smtClean="0"/>
          </a:p>
          <a:p>
            <a:pPr marL="0" indent="0">
              <a:buNone/>
            </a:pPr>
            <a:r>
              <a:rPr lang="en-US" sz="2400" i="1"/>
              <a:t>	</a:t>
            </a:r>
            <a:r>
              <a:rPr lang="en-US" sz="2000" i="1" smtClean="0">
                <a:solidFill>
                  <a:srgbClr val="FF0000"/>
                </a:solidFill>
              </a:rPr>
              <a:t>com.example.mydbapp.myprovider/products</a:t>
            </a:r>
            <a:r>
              <a:rPr lang="en-US" sz="2000" smtClean="0"/>
              <a:t> </a:t>
            </a:r>
          </a:p>
          <a:p>
            <a:r>
              <a:rPr lang="en-US" sz="2400"/>
              <a:t>a specific row within the specified table may be referenced by appending the row ID to the </a:t>
            </a:r>
            <a:r>
              <a:rPr lang="en-US" sz="2400" smtClean="0"/>
              <a:t>URI. For example:</a:t>
            </a:r>
          </a:p>
          <a:p>
            <a:pPr marL="0" indent="0">
              <a:buNone/>
            </a:pPr>
            <a:r>
              <a:rPr lang="en-US" smtClean="0"/>
              <a:t>	</a:t>
            </a:r>
            <a:r>
              <a:rPr lang="en-US" sz="2000" smtClean="0">
                <a:solidFill>
                  <a:srgbClr val="FF0000"/>
                </a:solidFill>
              </a:rPr>
              <a:t>com.example.mydbapp.myprovider/products/3</a:t>
            </a:r>
            <a:r>
              <a:rPr lang="en-US" sz="2000" smtClean="0"/>
              <a:t> </a:t>
            </a:r>
            <a:r>
              <a:rPr lang="en-US" sz="2400"/>
              <a:t/>
            </a:r>
            <a:br>
              <a:rPr lang="en-US" sz="2400"/>
            </a:br>
            <a:r>
              <a:rPr lang="en-US" sz="2400"/>
              <a:t/>
            </a:r>
            <a:br>
              <a:rPr lang="en-US" sz="2400"/>
            </a:br>
            <a:r>
              <a:rPr lang="en-US" sz="2400"/>
              <a:t/>
            </a:r>
            <a:br>
              <a:rPr lang="en-US" sz="2400"/>
            </a:br>
            <a:r>
              <a:rPr lang="en-US" sz="2400"/>
              <a:t/>
            </a:r>
            <a:br>
              <a:rPr lang="en-US" sz="2400"/>
            </a:br>
            <a:r>
              <a:rPr lang="en-US" sz="2400"/>
              <a:t/>
            </a:r>
            <a:br>
              <a:rPr lang="en-US" sz="2400"/>
            </a:br>
            <a:r>
              <a:rPr lang="en-US" sz="2400"/>
              <a:t/>
            </a:r>
            <a:br>
              <a:rPr lang="en-US" sz="2400"/>
            </a:br>
            <a:endParaRPr lang="en-US" sz="2400"/>
          </a:p>
        </p:txBody>
      </p:sp>
    </p:spTree>
    <p:extLst>
      <p:ext uri="{BB962C8B-B14F-4D97-AF65-F5344CB8AC3E}">
        <p14:creationId xmlns:p14="http://schemas.microsoft.com/office/powerpoint/2010/main" val="2734412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Content Providers </a:t>
            </a:r>
          </a:p>
        </p:txBody>
      </p:sp>
      <p:sp>
        <p:nvSpPr>
          <p:cNvPr id="3" name="Content Placeholder 2"/>
          <p:cNvSpPr>
            <a:spLocks noGrp="1"/>
          </p:cNvSpPr>
          <p:nvPr>
            <p:ph idx="1"/>
          </p:nvPr>
        </p:nvSpPr>
        <p:spPr/>
        <p:txBody>
          <a:bodyPr/>
          <a:lstStyle/>
          <a:p>
            <a:r>
              <a:rPr lang="en-US" b="1"/>
              <a:t>The Content Resolver</a:t>
            </a:r>
            <a:r>
              <a:rPr lang="en-US"/>
              <a:t> </a:t>
            </a:r>
            <a:br>
              <a:rPr lang="en-US"/>
            </a:br>
            <a:r>
              <a:rPr lang="en-US" sz="2400"/>
              <a:t>Access to a content provider is achieved via a ContentResolver object. An </a:t>
            </a:r>
            <a:r>
              <a:rPr lang="en-US" sz="2400" smtClean="0"/>
              <a:t>application </a:t>
            </a:r>
            <a:r>
              <a:rPr lang="en-US" sz="2400"/>
              <a:t>can obtain </a:t>
            </a:r>
            <a:r>
              <a:rPr lang="en-US" sz="2400" smtClean="0"/>
              <a:t>a reference </a:t>
            </a:r>
            <a:r>
              <a:rPr lang="en-US" sz="2400"/>
              <a:t>to its content resolver by making a call to the </a:t>
            </a:r>
            <a:r>
              <a:rPr lang="en-US" sz="2400" smtClean="0"/>
              <a:t> </a:t>
            </a:r>
            <a:r>
              <a:rPr lang="en-US" sz="2400" i="1" smtClean="0"/>
              <a:t>getContentResolver</a:t>
            </a:r>
            <a:r>
              <a:rPr lang="en-US" sz="2400" i="1"/>
              <a:t>() </a:t>
            </a:r>
            <a:r>
              <a:rPr lang="en-US" sz="2400"/>
              <a:t>method of </a:t>
            </a:r>
            <a:r>
              <a:rPr lang="en-US" sz="2400" smtClean="0"/>
              <a:t>the application </a:t>
            </a:r>
            <a:r>
              <a:rPr lang="en-US" sz="2400"/>
              <a:t>context. </a:t>
            </a:r>
            <a:r>
              <a:rPr lang="en-US"/>
              <a:t/>
            </a:r>
            <a:br>
              <a:rPr lang="en-US"/>
            </a:br>
            <a:endParaRPr lang="en-US"/>
          </a:p>
        </p:txBody>
      </p:sp>
    </p:spTree>
    <p:extLst>
      <p:ext uri="{BB962C8B-B14F-4D97-AF65-F5344CB8AC3E}">
        <p14:creationId xmlns:p14="http://schemas.microsoft.com/office/powerpoint/2010/main" val="34534820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Content Providers </a:t>
            </a:r>
          </a:p>
        </p:txBody>
      </p:sp>
      <p:sp>
        <p:nvSpPr>
          <p:cNvPr id="3" name="Content Placeholder 2"/>
          <p:cNvSpPr>
            <a:spLocks noGrp="1"/>
          </p:cNvSpPr>
          <p:nvPr>
            <p:ph idx="1"/>
          </p:nvPr>
        </p:nvSpPr>
        <p:spPr/>
        <p:txBody>
          <a:bodyPr/>
          <a:lstStyle/>
          <a:p>
            <a:r>
              <a:rPr lang="en-US" b="1"/>
              <a:t>The &lt;provider&gt; Manifest Element</a:t>
            </a:r>
            <a:r>
              <a:rPr lang="en-US"/>
              <a:t> </a:t>
            </a:r>
            <a:endParaRPr lang="en-US" smtClean="0"/>
          </a:p>
          <a:p>
            <a:pPr marL="0" indent="0">
              <a:buNone/>
            </a:pPr>
            <a:r>
              <a:rPr lang="en-US" sz="2400"/>
              <a:t>In order for a content provider to be visible within an Android system, it must be declared within the  Android manifest file for the application in which it resides. This is achieved using the &lt;provider&gt; element, which must contain the following items:  </a:t>
            </a:r>
          </a:p>
          <a:p>
            <a:pPr marL="400050" lvl="1" indent="0">
              <a:buNone/>
            </a:pPr>
            <a:r>
              <a:rPr lang="en-US" sz="2400" smtClean="0"/>
              <a:t>· </a:t>
            </a:r>
            <a:r>
              <a:rPr lang="en-US" sz="2400" b="1" smtClean="0"/>
              <a:t>android:authority </a:t>
            </a:r>
            <a:r>
              <a:rPr lang="en-US" sz="2400"/>
              <a:t>– The full authority URI of the content provider. For example</a:t>
            </a:r>
            <a:br>
              <a:rPr lang="en-US" sz="2400"/>
            </a:br>
            <a:r>
              <a:rPr lang="en-US" sz="2400" i="1"/>
              <a:t>com.example.mydbapp.mydbapp.myprovider</a:t>
            </a:r>
            <a:r>
              <a:rPr lang="en-US" sz="2400" i="1" smtClean="0"/>
              <a:t>.</a:t>
            </a:r>
            <a:endParaRPr lang="en-US" sz="2400" smtClean="0"/>
          </a:p>
          <a:p>
            <a:pPr marL="400050" lvl="1" indent="0">
              <a:buNone/>
            </a:pPr>
            <a:r>
              <a:rPr lang="en-US" sz="2400" smtClean="0"/>
              <a:t>· </a:t>
            </a:r>
            <a:r>
              <a:rPr lang="en-US" sz="2400" b="1"/>
              <a:t>android:name </a:t>
            </a:r>
            <a:r>
              <a:rPr lang="en-US" sz="2400"/>
              <a:t>– The name of the class that implements the content provider. In most cases, </a:t>
            </a:r>
            <a:r>
              <a:rPr lang="en-US" sz="2400" smtClean="0"/>
              <a:t>this will </a:t>
            </a:r>
            <a:r>
              <a:rPr lang="en-US" sz="2400"/>
              <a:t>use the same value as the authority </a:t>
            </a:r>
            <a:br>
              <a:rPr lang="en-US" sz="2400"/>
            </a:br>
            <a:endParaRPr lang="en-US" sz="2400"/>
          </a:p>
        </p:txBody>
      </p:sp>
    </p:spTree>
    <p:extLst>
      <p:ext uri="{BB962C8B-B14F-4D97-AF65-F5344CB8AC3E}">
        <p14:creationId xmlns:p14="http://schemas.microsoft.com/office/powerpoint/2010/main" val="40057722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an </a:t>
            </a:r>
            <a:r>
              <a:rPr lang="en-US" smtClean="0"/>
              <a:t/>
            </a:r>
            <a:br>
              <a:rPr lang="en-US" smtClean="0"/>
            </a:br>
            <a:r>
              <a:rPr lang="en-US" smtClean="0"/>
              <a:t>Android </a:t>
            </a:r>
            <a:r>
              <a:rPr lang="en-US"/>
              <a:t>Content Provider </a:t>
            </a:r>
            <a:br>
              <a:rPr lang="en-US"/>
            </a:br>
            <a:endParaRPr lang="en-US"/>
          </a:p>
        </p:txBody>
      </p:sp>
      <p:sp>
        <p:nvSpPr>
          <p:cNvPr id="3" name="Content Placeholder 2"/>
          <p:cNvSpPr>
            <a:spLocks noGrp="1"/>
          </p:cNvSpPr>
          <p:nvPr>
            <p:ph idx="1"/>
          </p:nvPr>
        </p:nvSpPr>
        <p:spPr/>
        <p:txBody>
          <a:bodyPr/>
          <a:lstStyle/>
          <a:p>
            <a:r>
              <a:rPr lang="en-US" b="1"/>
              <a:t>Adding the Content Provider Package</a:t>
            </a:r>
            <a:r>
              <a:rPr lang="en-US"/>
              <a:t> </a:t>
            </a:r>
            <a:br>
              <a:rPr lang="en-US"/>
            </a:br>
            <a:r>
              <a:rPr lang="en-US" i="1"/>
              <a:t>app -&gt; </a:t>
            </a:r>
            <a:r>
              <a:rPr lang="en-US" i="1" smtClean="0"/>
              <a:t> New -&gt; Package</a:t>
            </a:r>
            <a:r>
              <a:rPr lang="en-US"/>
              <a:t/>
            </a:r>
            <a:br>
              <a:rPr lang="en-US"/>
            </a:br>
            <a:endParaRPr lang="en-US"/>
          </a:p>
        </p:txBody>
      </p:sp>
      <p:pic>
        <p:nvPicPr>
          <p:cNvPr id="4" name="Picture 3"/>
          <p:cNvPicPr>
            <a:picLocks noChangeAspect="1"/>
          </p:cNvPicPr>
          <p:nvPr/>
        </p:nvPicPr>
        <p:blipFill>
          <a:blip r:embed="rId2"/>
          <a:stretch>
            <a:fillRect/>
          </a:stretch>
        </p:blipFill>
        <p:spPr>
          <a:xfrm>
            <a:off x="2514600" y="3200400"/>
            <a:ext cx="4334557" cy="3071080"/>
          </a:xfrm>
          <a:prstGeom prst="rect">
            <a:avLst/>
          </a:prstGeom>
        </p:spPr>
      </p:pic>
    </p:spTree>
    <p:extLst>
      <p:ext uri="{BB962C8B-B14F-4D97-AF65-F5344CB8AC3E}">
        <p14:creationId xmlns:p14="http://schemas.microsoft.com/office/powerpoint/2010/main" val="425839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SQLite Databases</a:t>
            </a:r>
          </a:p>
        </p:txBody>
      </p:sp>
      <p:sp>
        <p:nvSpPr>
          <p:cNvPr id="4" name="Content Placeholder 3"/>
          <p:cNvSpPr>
            <a:spLocks noGrp="1"/>
          </p:cNvSpPr>
          <p:nvPr>
            <p:ph idx="1"/>
          </p:nvPr>
        </p:nvSpPr>
        <p:spPr/>
        <p:txBody>
          <a:bodyPr/>
          <a:lstStyle/>
          <a:p>
            <a:r>
              <a:rPr lang="en-US" b="1" smtClean="0"/>
              <a:t>Example of Database Table</a:t>
            </a:r>
            <a:endParaRPr lang="en-US" b="1"/>
          </a:p>
        </p:txBody>
      </p:sp>
      <p:pic>
        <p:nvPicPr>
          <p:cNvPr id="6" name="Picture 2" descr="https://devnet.logianalytics.com/documents/info/v12/lib1/images/WorkSubData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96523"/>
            <a:ext cx="8363871" cy="20850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2544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an </a:t>
            </a:r>
            <a:r>
              <a:rPr lang="en-US" smtClean="0"/>
              <a:t/>
            </a:r>
            <a:br>
              <a:rPr lang="en-US" smtClean="0"/>
            </a:br>
            <a:r>
              <a:rPr lang="en-US" smtClean="0"/>
              <a:t>Android </a:t>
            </a:r>
            <a:r>
              <a:rPr lang="en-US"/>
              <a:t>Content Provider </a:t>
            </a:r>
            <a:br>
              <a:rPr lang="en-US"/>
            </a:br>
            <a:endParaRPr lang="en-US"/>
          </a:p>
        </p:txBody>
      </p:sp>
      <p:sp>
        <p:nvSpPr>
          <p:cNvPr id="3" name="Content Placeholder 2"/>
          <p:cNvSpPr>
            <a:spLocks noGrp="1"/>
          </p:cNvSpPr>
          <p:nvPr>
            <p:ph idx="1"/>
          </p:nvPr>
        </p:nvSpPr>
        <p:spPr/>
        <p:txBody>
          <a:bodyPr/>
          <a:lstStyle/>
          <a:p>
            <a:r>
              <a:rPr lang="en-US" b="1"/>
              <a:t>Creating the Content Provider Class</a:t>
            </a:r>
            <a:r>
              <a:rPr lang="en-US"/>
              <a:t> </a:t>
            </a:r>
            <a:br>
              <a:rPr lang="en-US"/>
            </a:br>
            <a:r>
              <a:rPr lang="en-US" smtClean="0"/>
              <a:t>app </a:t>
            </a:r>
            <a:r>
              <a:rPr lang="en-US" i="1" smtClean="0"/>
              <a:t>-&gt; New -&gt; Other -&gt; Content Provider</a:t>
            </a:r>
            <a:endParaRPr lang="en-US"/>
          </a:p>
        </p:txBody>
      </p:sp>
      <p:pic>
        <p:nvPicPr>
          <p:cNvPr id="4" name="Picture 3"/>
          <p:cNvPicPr>
            <a:picLocks noChangeAspect="1"/>
          </p:cNvPicPr>
          <p:nvPr/>
        </p:nvPicPr>
        <p:blipFill>
          <a:blip r:embed="rId2"/>
          <a:stretch>
            <a:fillRect/>
          </a:stretch>
        </p:blipFill>
        <p:spPr>
          <a:xfrm>
            <a:off x="2530704" y="3048000"/>
            <a:ext cx="4082591" cy="3253989"/>
          </a:xfrm>
          <a:prstGeom prst="rect">
            <a:avLst/>
          </a:prstGeom>
        </p:spPr>
      </p:pic>
    </p:spTree>
    <p:extLst>
      <p:ext uri="{BB962C8B-B14F-4D97-AF65-F5344CB8AC3E}">
        <p14:creationId xmlns:p14="http://schemas.microsoft.com/office/powerpoint/2010/main" val="2428848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an </a:t>
            </a:r>
            <a:r>
              <a:rPr lang="en-US" smtClean="0"/>
              <a:t/>
            </a:r>
            <a:br>
              <a:rPr lang="en-US" smtClean="0"/>
            </a:br>
            <a:r>
              <a:rPr lang="en-US" smtClean="0"/>
              <a:t>Android </a:t>
            </a:r>
            <a:r>
              <a:rPr lang="en-US"/>
              <a:t>Content Provider </a:t>
            </a:r>
            <a:br>
              <a:rPr lang="en-US"/>
            </a:br>
            <a:endParaRPr lang="en-US"/>
          </a:p>
        </p:txBody>
      </p:sp>
      <p:sp>
        <p:nvSpPr>
          <p:cNvPr id="3" name="Content Placeholder 2"/>
          <p:cNvSpPr>
            <a:spLocks noGrp="1"/>
          </p:cNvSpPr>
          <p:nvPr>
            <p:ph idx="1"/>
          </p:nvPr>
        </p:nvSpPr>
        <p:spPr/>
        <p:txBody>
          <a:bodyPr/>
          <a:lstStyle/>
          <a:p>
            <a:r>
              <a:rPr lang="en-US" b="1"/>
              <a:t>Constructing the Authority and Content URI</a:t>
            </a:r>
            <a:r>
              <a:rPr lang="en-US"/>
              <a:t> </a:t>
            </a:r>
            <a:br>
              <a:rPr lang="en-US"/>
            </a:br>
            <a:endParaRPr lang="en-US"/>
          </a:p>
        </p:txBody>
      </p:sp>
      <p:sp>
        <p:nvSpPr>
          <p:cNvPr id="5" name="Rectangle 1"/>
          <p:cNvSpPr>
            <a:spLocks noChangeArrowheads="1"/>
          </p:cNvSpPr>
          <p:nvPr/>
        </p:nvSpPr>
        <p:spPr bwMode="auto">
          <a:xfrm>
            <a:off x="277368" y="3504456"/>
            <a:ext cx="883920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static final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AUTHORITY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vi-VN"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com.example.fu.database.MyContentProvider"</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static final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PRODUCT_TABLE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"Product"</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static final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Uri </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CONTENT_URI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Uri.</a:t>
            </a:r>
            <a:r>
              <a:rPr kumimoji="0" lang="en-US" alt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parse</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"content://"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vi-VN"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AUTHORITY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PRODUCT_TABLE</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36964279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an </a:t>
            </a:r>
            <a:r>
              <a:rPr lang="en-US" smtClean="0"/>
              <a:t/>
            </a:r>
            <a:br>
              <a:rPr lang="en-US" smtClean="0"/>
            </a:br>
            <a:r>
              <a:rPr lang="en-US" smtClean="0"/>
              <a:t>Android </a:t>
            </a:r>
            <a:r>
              <a:rPr lang="en-US"/>
              <a:t>Content Provider </a:t>
            </a:r>
            <a:br>
              <a:rPr lang="en-US"/>
            </a:br>
            <a:endParaRPr lang="en-US"/>
          </a:p>
        </p:txBody>
      </p:sp>
      <p:sp>
        <p:nvSpPr>
          <p:cNvPr id="3" name="Content Placeholder 2"/>
          <p:cNvSpPr>
            <a:spLocks noGrp="1"/>
          </p:cNvSpPr>
          <p:nvPr>
            <p:ph idx="1"/>
          </p:nvPr>
        </p:nvSpPr>
        <p:spPr/>
        <p:txBody>
          <a:bodyPr/>
          <a:lstStyle/>
          <a:p>
            <a:r>
              <a:rPr lang="en-US" b="1"/>
              <a:t>Implementing URI Matching in the Content Provider</a:t>
            </a:r>
            <a:r>
              <a:rPr lang="en-US"/>
              <a:t> </a:t>
            </a:r>
            <a:br>
              <a:rPr lang="en-US"/>
            </a:br>
            <a:endParaRPr lang="en-US"/>
          </a:p>
        </p:txBody>
      </p:sp>
      <p:sp>
        <p:nvSpPr>
          <p:cNvPr id="6" name="Rectangle 2"/>
          <p:cNvSpPr>
            <a:spLocks noChangeArrowheads="1"/>
          </p:cNvSpPr>
          <p:nvPr/>
        </p:nvSpPr>
        <p:spPr bwMode="auto">
          <a:xfrm>
            <a:off x="304800" y="2923401"/>
            <a:ext cx="8839200"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static final int </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PRODUCTS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static final int </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PRODUCTS_ID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static final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UriMatcher </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uriMatcher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vi-VN"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UriMatcher(UriMatcher.</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NO_MATCH</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static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uriMatcher</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.addURI(</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AUTHORITY</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PRODUCT_TABLE</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PRODUCTS</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uriMatcher</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.addURI(</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AUTHORITY</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PRODUCT_TABLE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vi-VN"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PRODUCTS_ID</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23019052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an </a:t>
            </a:r>
            <a:r>
              <a:rPr lang="en-US" smtClean="0"/>
              <a:t/>
            </a:r>
            <a:br>
              <a:rPr lang="en-US" smtClean="0"/>
            </a:br>
            <a:r>
              <a:rPr lang="en-US" smtClean="0"/>
              <a:t>Android </a:t>
            </a:r>
            <a:r>
              <a:rPr lang="en-US"/>
              <a:t>Content Provider </a:t>
            </a:r>
            <a:br>
              <a:rPr lang="en-US"/>
            </a:br>
            <a:endParaRPr lang="en-US"/>
          </a:p>
        </p:txBody>
      </p:sp>
      <p:sp>
        <p:nvSpPr>
          <p:cNvPr id="3" name="Content Placeholder 2"/>
          <p:cNvSpPr>
            <a:spLocks noGrp="1"/>
          </p:cNvSpPr>
          <p:nvPr>
            <p:ph idx="1"/>
          </p:nvPr>
        </p:nvSpPr>
        <p:spPr/>
        <p:txBody>
          <a:bodyPr/>
          <a:lstStyle/>
          <a:p>
            <a:r>
              <a:rPr lang="en-US" b="1"/>
              <a:t>Implementing </a:t>
            </a:r>
            <a:r>
              <a:rPr lang="en-US" b="1" smtClean="0"/>
              <a:t>onCreate</a:t>
            </a:r>
            <a:r>
              <a:rPr lang="en-US" b="1"/>
              <a:t>() Method</a:t>
            </a:r>
            <a:r>
              <a:rPr lang="en-US"/>
              <a:t> </a:t>
            </a:r>
            <a:br>
              <a:rPr lang="en-US"/>
            </a:br>
            <a:endParaRPr lang="en-US"/>
          </a:p>
        </p:txBody>
      </p:sp>
      <p:sp>
        <p:nvSpPr>
          <p:cNvPr id="5" name="Rectangle 1"/>
          <p:cNvSpPr>
            <a:spLocks noChangeArrowheads="1"/>
          </p:cNvSpPr>
          <p:nvPr/>
        </p:nvSpPr>
        <p:spPr bwMode="auto">
          <a:xfrm>
            <a:off x="304800" y="3459778"/>
            <a:ext cx="8731878"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DatabaseHandler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dbHandler</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boolean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1" i="1" u="none" strike="noStrike" cap="none" normalizeH="0" baseline="0" smtClean="0">
                <a:ln>
                  <a:noFill/>
                </a:ln>
                <a:solidFill>
                  <a:srgbClr val="0073BF"/>
                </a:solidFill>
                <a:effectLst/>
                <a:latin typeface="Courier New" panose="02070309020205020404" pitchFamily="49" charset="0"/>
                <a:cs typeface="Courier New" panose="02070309020205020404" pitchFamily="49" charset="0"/>
              </a:rPr>
              <a:t/>
            </a:r>
            <a:br>
              <a:rPr kumimoji="0" lang="en-US" altLang="en-US" b="1" i="1" u="none" strike="noStrike" cap="none" normalizeH="0" baseline="0" smtClean="0">
                <a:ln>
                  <a:noFill/>
                </a:ln>
                <a:solidFill>
                  <a:srgbClr val="0073BF"/>
                </a:solidFill>
                <a:effectLst/>
                <a:latin typeface="Courier New" panose="02070309020205020404" pitchFamily="49" charset="0"/>
                <a:cs typeface="Courier New" panose="02070309020205020404" pitchFamily="49" charset="0"/>
              </a:rPr>
            </a:br>
            <a:r>
              <a:rPr kumimoji="0" lang="en-US" altLang="en-US" b="1" i="1" u="none" strike="noStrike" cap="none" normalizeH="0" baseline="0" smtClean="0">
                <a:ln>
                  <a:noFill/>
                </a:ln>
                <a:solidFill>
                  <a:srgbClr val="0073BF"/>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dbHandler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DatabaseHandler(getContext(),</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27016849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an </a:t>
            </a:r>
            <a:r>
              <a:rPr lang="en-US" smtClean="0"/>
              <a:t/>
            </a:r>
            <a:br>
              <a:rPr lang="en-US" smtClean="0"/>
            </a:br>
            <a:r>
              <a:rPr lang="en-US" smtClean="0"/>
              <a:t>Android </a:t>
            </a:r>
            <a:r>
              <a:rPr lang="en-US"/>
              <a:t>Content Provider </a:t>
            </a:r>
            <a:br>
              <a:rPr lang="en-US"/>
            </a:br>
            <a:endParaRPr lang="en-US"/>
          </a:p>
        </p:txBody>
      </p:sp>
      <p:sp>
        <p:nvSpPr>
          <p:cNvPr id="3" name="Content Placeholder 2"/>
          <p:cNvSpPr>
            <a:spLocks noGrp="1"/>
          </p:cNvSpPr>
          <p:nvPr>
            <p:ph idx="1"/>
          </p:nvPr>
        </p:nvSpPr>
        <p:spPr>
          <a:xfrm>
            <a:off x="457200" y="1600200"/>
            <a:ext cx="8229600" cy="4373563"/>
          </a:xfrm>
        </p:spPr>
        <p:txBody>
          <a:bodyPr/>
          <a:lstStyle/>
          <a:p>
            <a:r>
              <a:rPr lang="en-US" b="1"/>
              <a:t>Implementing </a:t>
            </a:r>
            <a:r>
              <a:rPr lang="en-US" b="1" smtClean="0"/>
              <a:t>insert</a:t>
            </a:r>
            <a:r>
              <a:rPr lang="en-US" b="1"/>
              <a:t>() Method</a:t>
            </a:r>
            <a:r>
              <a:rPr lang="en-US"/>
              <a:t> </a:t>
            </a:r>
            <a:br>
              <a:rPr lang="en-US"/>
            </a:br>
            <a:endParaRPr lang="en-US"/>
          </a:p>
        </p:txBody>
      </p:sp>
      <p:sp>
        <p:nvSpPr>
          <p:cNvPr id="5" name="Rectangle 1"/>
          <p:cNvSpPr>
            <a:spLocks noChangeArrowheads="1"/>
          </p:cNvSpPr>
          <p:nvPr/>
        </p:nvSpPr>
        <p:spPr bwMode="auto">
          <a:xfrm>
            <a:off x="152400" y="2362200"/>
            <a:ext cx="8824852"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Uri insert(Uri uri, ContentValues values)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smtClean="0">
                <a:ln>
                  <a:noFill/>
                </a:ln>
                <a:solidFill>
                  <a:srgbClr val="0073BF"/>
                </a:solidFill>
                <a:effectLst/>
                <a:latin typeface="Courier New" panose="02070309020205020404" pitchFamily="49" charset="0"/>
                <a:cs typeface="Courier New" panose="02070309020205020404" pitchFamily="49" charset="0"/>
              </a:rPr>
              <a:t>TODO: Implement this to handle requests to insert a new row.</a:t>
            </a:r>
            <a:br>
              <a:rPr kumimoji="0" lang="en-US" altLang="en-US" sz="1600" b="1" i="1" u="none" strike="noStrike" cap="none" normalizeH="0" baseline="0" smtClean="0">
                <a:ln>
                  <a:noFill/>
                </a:ln>
                <a:solidFill>
                  <a:srgbClr val="0073BF"/>
                </a:solidFill>
                <a:effectLst/>
                <a:latin typeface="Courier New" panose="02070309020205020404" pitchFamily="49" charset="0"/>
                <a:cs typeface="Courier New" panose="02070309020205020404" pitchFamily="49" charset="0"/>
              </a:rPr>
            </a:br>
            <a:r>
              <a:rPr kumimoji="0" lang="en-US" altLang="en-US" sz="1600" b="1" i="1" u="none" strike="noStrike" cap="none" normalizeH="0" baseline="0" smtClean="0">
                <a:ln>
                  <a:noFill/>
                </a:ln>
                <a:solidFill>
                  <a:srgbClr val="0073BF"/>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uriType = </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uriMatcher</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.match(uri);</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SQLiteDatabase db =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dbHandler</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.getWritableDatabase();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long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id = </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(uriType){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PRODUCTS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id = db.insert(DatabaseHandler.</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TABLE_PRODUCT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,values);</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null</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getContext().getContentResolver().notifyChange(uri,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Uri.</a:t>
            </a: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parse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PRODUCT_TABLE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id);</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22959853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an </a:t>
            </a:r>
            <a:r>
              <a:rPr lang="en-US" smtClean="0"/>
              <a:t/>
            </a:r>
            <a:br>
              <a:rPr lang="en-US" smtClean="0"/>
            </a:br>
            <a:r>
              <a:rPr lang="en-US" smtClean="0"/>
              <a:t>Android </a:t>
            </a:r>
            <a:r>
              <a:rPr lang="en-US"/>
              <a:t>Content Provider </a:t>
            </a:r>
            <a:br>
              <a:rPr lang="en-US"/>
            </a:br>
            <a:endParaRPr lang="en-US"/>
          </a:p>
        </p:txBody>
      </p:sp>
      <p:sp>
        <p:nvSpPr>
          <p:cNvPr id="3" name="Content Placeholder 2"/>
          <p:cNvSpPr>
            <a:spLocks noGrp="1"/>
          </p:cNvSpPr>
          <p:nvPr>
            <p:ph idx="1"/>
          </p:nvPr>
        </p:nvSpPr>
        <p:spPr>
          <a:xfrm>
            <a:off x="462116" y="1524000"/>
            <a:ext cx="8229600" cy="4373563"/>
          </a:xfrm>
        </p:spPr>
        <p:txBody>
          <a:bodyPr/>
          <a:lstStyle/>
          <a:p>
            <a:r>
              <a:rPr lang="en-US" b="1"/>
              <a:t>Implementing the </a:t>
            </a:r>
            <a:r>
              <a:rPr lang="en-US" b="1" smtClean="0"/>
              <a:t>query</a:t>
            </a:r>
            <a:r>
              <a:rPr lang="en-US" b="1"/>
              <a:t>() Method</a:t>
            </a:r>
            <a:r>
              <a:rPr lang="en-US"/>
              <a:t> </a:t>
            </a:r>
            <a:br>
              <a:rPr lang="en-US"/>
            </a:br>
            <a:endParaRPr lang="en-US"/>
          </a:p>
        </p:txBody>
      </p:sp>
      <p:sp>
        <p:nvSpPr>
          <p:cNvPr id="5" name="Rectangle 1"/>
          <p:cNvSpPr>
            <a:spLocks noChangeArrowheads="1"/>
          </p:cNvSpPr>
          <p:nvPr/>
        </p:nvSpPr>
        <p:spPr bwMode="auto">
          <a:xfrm>
            <a:off x="843246" y="1981200"/>
            <a:ext cx="7810151"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Cursor query(Uri uri, String[] projection, String selection,</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String[] selectionArgs, String sortOrder)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1" i="1" u="none" strike="noStrike" cap="none" normalizeH="0" baseline="0" smtClean="0">
                <a:ln>
                  <a:noFill/>
                </a:ln>
                <a:solidFill>
                  <a:srgbClr val="0073BF"/>
                </a:solidFill>
                <a:effectLst/>
                <a:latin typeface="Courier New" panose="02070309020205020404" pitchFamily="49" charset="0"/>
                <a:cs typeface="Courier New" panose="02070309020205020404" pitchFamily="49" charset="0"/>
              </a:rPr>
              <a:t>TODO: Implement this to handle query requests from clients.</a:t>
            </a:r>
            <a:br>
              <a:rPr kumimoji="0" lang="en-US" altLang="en-US" sz="1400" b="1" i="1" u="none" strike="noStrike" cap="none" normalizeH="0" baseline="0" smtClean="0">
                <a:ln>
                  <a:noFill/>
                </a:ln>
                <a:solidFill>
                  <a:srgbClr val="0073BF"/>
                </a:solidFill>
                <a:effectLst/>
                <a:latin typeface="Courier New" panose="02070309020205020404" pitchFamily="49" charset="0"/>
                <a:cs typeface="Courier New" panose="02070309020205020404" pitchFamily="49" charset="0"/>
              </a:rPr>
            </a:br>
            <a:r>
              <a:rPr kumimoji="0" lang="en-US" altLang="en-US" sz="1400" b="1" i="1" u="none" strike="noStrike" cap="none" normalizeH="0" baseline="0" smtClean="0">
                <a:ln>
                  <a:noFill/>
                </a:ln>
                <a:solidFill>
                  <a:srgbClr val="0073BF"/>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SQLiteQueryBuilder queryBuilder =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SQLiteQueryBuilder();</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queryBuilder.setTables(</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PRODUCT_TABLE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uriType= </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uriMatcher</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.match(uri);</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(uriType){</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PRODUCTS_ID</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PRODUCTS</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"Unknown Uri:"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uri);</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Cursor cursor = queryBuilder.query(</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dbHandler</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.getReadableDatabase(),</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projection,selection,selectionArgs,</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sortOrder);</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cursor.setNotificationUri(getContext().getContentResolver(), uri);</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cursor;</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27993140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an </a:t>
            </a:r>
            <a:r>
              <a:rPr lang="en-US" smtClean="0"/>
              <a:t/>
            </a:r>
            <a:br>
              <a:rPr lang="en-US" smtClean="0"/>
            </a:br>
            <a:r>
              <a:rPr lang="en-US" smtClean="0"/>
              <a:t>Android </a:t>
            </a:r>
            <a:r>
              <a:rPr lang="en-US"/>
              <a:t>Content Provider </a:t>
            </a:r>
            <a:br>
              <a:rPr lang="en-US"/>
            </a:br>
            <a:endParaRPr lang="en-US"/>
          </a:p>
        </p:txBody>
      </p:sp>
      <p:sp>
        <p:nvSpPr>
          <p:cNvPr id="3" name="Content Placeholder 2"/>
          <p:cNvSpPr>
            <a:spLocks noGrp="1"/>
          </p:cNvSpPr>
          <p:nvPr>
            <p:ph idx="1"/>
          </p:nvPr>
        </p:nvSpPr>
        <p:spPr>
          <a:xfrm>
            <a:off x="457200" y="1417638"/>
            <a:ext cx="8229600" cy="4373563"/>
          </a:xfrm>
        </p:spPr>
        <p:txBody>
          <a:bodyPr/>
          <a:lstStyle/>
          <a:p>
            <a:r>
              <a:rPr lang="en-US" b="1"/>
              <a:t>Implementing the </a:t>
            </a:r>
            <a:r>
              <a:rPr lang="en-US" b="1" smtClean="0"/>
              <a:t>update</a:t>
            </a:r>
            <a:r>
              <a:rPr lang="en-US" b="1"/>
              <a:t>() Method</a:t>
            </a:r>
            <a:r>
              <a:rPr lang="en-US"/>
              <a:t> </a:t>
            </a:r>
            <a:br>
              <a:rPr lang="en-US"/>
            </a:br>
            <a:endParaRPr lang="en-US"/>
          </a:p>
        </p:txBody>
      </p:sp>
      <p:sp>
        <p:nvSpPr>
          <p:cNvPr id="5" name="Rectangle 1"/>
          <p:cNvSpPr>
            <a:spLocks noChangeArrowheads="1"/>
          </p:cNvSpPr>
          <p:nvPr/>
        </p:nvSpPr>
        <p:spPr bwMode="auto">
          <a:xfrm>
            <a:off x="0" y="1558130"/>
            <a:ext cx="9144000"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2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int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update(Uri uri, ContentValues values, String selection,</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String[] selectionArgs)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1" u="none" strike="noStrike" cap="none" normalizeH="0" baseline="0" smtClean="0">
                <a:ln>
                  <a:noFill/>
                </a:ln>
                <a:solidFill>
                  <a:srgbClr val="0073BF"/>
                </a:solidFill>
                <a:effectLst/>
                <a:latin typeface="Courier New" panose="02070309020205020404" pitchFamily="49" charset="0"/>
                <a:cs typeface="Courier New" panose="02070309020205020404" pitchFamily="49" charset="0"/>
              </a:rPr>
              <a:t>TODO: Implement this to handle requests to update one or more rows.</a:t>
            </a:r>
            <a:br>
              <a:rPr kumimoji="0" lang="en-US" altLang="en-US" sz="1200" b="1" i="1" u="none" strike="noStrike" cap="none" normalizeH="0" baseline="0" smtClean="0">
                <a:ln>
                  <a:noFill/>
                </a:ln>
                <a:solidFill>
                  <a:srgbClr val="0073BF"/>
                </a:solidFill>
                <a:effectLst/>
                <a:latin typeface="Courier New" panose="02070309020205020404" pitchFamily="49" charset="0"/>
                <a:cs typeface="Courier New" panose="02070309020205020404" pitchFamily="49" charset="0"/>
              </a:rPr>
            </a:br>
            <a:r>
              <a:rPr kumimoji="0" lang="en-US" altLang="en-US" sz="1200" b="1" i="1" u="none" strike="noStrike" cap="none" normalizeH="0" baseline="0" smtClean="0">
                <a:ln>
                  <a:noFill/>
                </a:ln>
                <a:solidFill>
                  <a:srgbClr val="0073BF"/>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uriType = </a:t>
            </a:r>
            <a:r>
              <a:rPr kumimoji="0" lang="en-US" altLang="en-US" sz="12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uriMatcher</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.match(uri);</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SQLiteDatabase db = </a:t>
            </a:r>
            <a:r>
              <a:rPr kumimoji="0" lang="en-US" altLang="en-US" sz="12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dbHandler</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.getWritableDatabase();</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rowUpdated = </a:t>
            </a:r>
            <a:r>
              <a:rPr kumimoji="0" lang="en-US" altLang="en-US" sz="1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(uriType){</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PRODUCTS</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rowUpdated = db.update(</a:t>
            </a:r>
            <a:r>
              <a:rPr kumimoji="0" lang="en-US" altLang="en-US" sz="12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PRODUCT_TABLE</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values,selection,selectionArgs);</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PRODUCTS_ID</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String id = uri.getLastPathSegment();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(TextUtils.</a:t>
            </a:r>
            <a:r>
              <a:rPr kumimoji="0" lang="en-US" altLang="en-US" sz="12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isEmpty</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(selection)){</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rowUpdated = db.update(</a:t>
            </a:r>
            <a:r>
              <a:rPr kumimoji="0" lang="en-US" altLang="en-US" sz="12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PRODUCT_TABLE</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values, DatabaseHandler.</a:t>
            </a:r>
            <a:r>
              <a:rPr kumimoji="0" lang="en-US" altLang="en-US" sz="12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COLUMN_ID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 "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id,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else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rowUpdated = db.update(</a:t>
            </a:r>
            <a:r>
              <a:rPr kumimoji="0" lang="en-US" altLang="en-US" sz="12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PRODUCT_TABLE</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values, DatabaseHandler.</a:t>
            </a:r>
            <a:r>
              <a:rPr kumimoji="0" lang="en-US" altLang="en-US" sz="12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COLUMN_ID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 "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id + </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and "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selection, selectionArgs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"Unknown Uri:"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uri);</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getContext().getContentResolver().notifyChange(uri,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rowUpdated;</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vi-VN"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17151532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680" y="0"/>
            <a:ext cx="8229600" cy="1143000"/>
          </a:xfrm>
        </p:spPr>
        <p:txBody>
          <a:bodyPr/>
          <a:lstStyle/>
          <a:p>
            <a:r>
              <a:rPr lang="en-US"/>
              <a:t>Implementing an </a:t>
            </a:r>
            <a:r>
              <a:rPr lang="en-US" smtClean="0"/>
              <a:t/>
            </a:r>
            <a:br>
              <a:rPr lang="en-US" smtClean="0"/>
            </a:br>
            <a:r>
              <a:rPr lang="en-US" smtClean="0"/>
              <a:t>Android </a:t>
            </a:r>
            <a:r>
              <a:rPr lang="en-US"/>
              <a:t>Content Provider </a:t>
            </a:r>
            <a:br>
              <a:rPr lang="en-US"/>
            </a:br>
            <a:endParaRPr lang="en-US"/>
          </a:p>
        </p:txBody>
      </p:sp>
      <p:sp>
        <p:nvSpPr>
          <p:cNvPr id="3" name="Content Placeholder 2"/>
          <p:cNvSpPr>
            <a:spLocks noGrp="1"/>
          </p:cNvSpPr>
          <p:nvPr>
            <p:ph idx="1"/>
          </p:nvPr>
        </p:nvSpPr>
        <p:spPr>
          <a:xfrm>
            <a:off x="152400" y="1295400"/>
            <a:ext cx="8229600" cy="4373563"/>
          </a:xfrm>
        </p:spPr>
        <p:txBody>
          <a:bodyPr/>
          <a:lstStyle/>
          <a:p>
            <a:r>
              <a:rPr lang="en-US" b="1"/>
              <a:t>Implementing the </a:t>
            </a:r>
            <a:r>
              <a:rPr lang="en-US" b="1" smtClean="0"/>
              <a:t>delete</a:t>
            </a:r>
            <a:r>
              <a:rPr lang="en-US" b="1"/>
              <a:t>() Method</a:t>
            </a:r>
            <a:r>
              <a:rPr lang="en-US"/>
              <a:t> </a:t>
            </a:r>
            <a:br>
              <a:rPr lang="en-US"/>
            </a:br>
            <a:endParaRPr lang="en-US"/>
          </a:p>
        </p:txBody>
      </p:sp>
      <p:sp>
        <p:nvSpPr>
          <p:cNvPr id="5" name="Rectangle 1"/>
          <p:cNvSpPr>
            <a:spLocks noChangeArrowheads="1"/>
          </p:cNvSpPr>
          <p:nvPr/>
        </p:nvSpPr>
        <p:spPr bwMode="auto">
          <a:xfrm>
            <a:off x="0" y="1964353"/>
            <a:ext cx="9144000"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delete(Uri uri, String selection, String[] selectionArgs</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uriType = </a:t>
            </a:r>
            <a:r>
              <a:rPr kumimoji="0" lang="en-US" altLang="en-US" sz="12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uriMatcher</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.match(uri);</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SQLiteDatabase db = </a:t>
            </a:r>
            <a:r>
              <a:rPr kumimoji="0" lang="en-US" altLang="en-US" sz="12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dbHandler</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.getWritableDatabase();</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rowDeleted = </a:t>
            </a:r>
            <a:r>
              <a:rPr kumimoji="0" lang="en-US" altLang="en-US" sz="12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(uriType){</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PRODUCTS_ID</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String id = uri.getLastPathSegment();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(TextUtils.</a:t>
            </a:r>
            <a:r>
              <a:rPr kumimoji="0" lang="en-US" altLang="en-US" sz="12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isEmpty</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(selection)){</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rowDeleted = db.delete(</a:t>
            </a:r>
            <a:r>
              <a:rPr kumimoji="0" lang="en-US" altLang="en-US" sz="12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PRODUCT_TABLE</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DatabaseHandler.</a:t>
            </a:r>
            <a:r>
              <a:rPr kumimoji="0" lang="en-US" altLang="en-US" sz="12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COLUMN_ID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 "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id,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else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rowDeleted = db.delete(</a:t>
            </a:r>
            <a:r>
              <a:rPr kumimoji="0" lang="en-US" altLang="en-US" sz="12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PRODUCT_TABLE</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DatabaseHandler.</a:t>
            </a:r>
            <a:r>
              <a:rPr kumimoji="0" lang="en-US" altLang="en-US" sz="12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COLUMN_ID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 "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id + </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and "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selection, selectionArgs);</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2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PRODUCTS</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rowDeleted = db.delete(</a:t>
            </a:r>
            <a:r>
              <a:rPr kumimoji="0" lang="en-US" altLang="en-US" sz="12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PRODUCT_TABLE</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selection, selectionArgs);</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"Unknown Uri: "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uri);</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getContext().getContentResolver().notifyChange(uri,</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rowDeleted;</a:t>
            </a:r>
            <a:b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36728019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an </a:t>
            </a:r>
            <a:r>
              <a:rPr lang="en-US" smtClean="0"/>
              <a:t/>
            </a:r>
            <a:br>
              <a:rPr lang="en-US" smtClean="0"/>
            </a:br>
            <a:r>
              <a:rPr lang="en-US" smtClean="0"/>
              <a:t>Android </a:t>
            </a:r>
            <a:r>
              <a:rPr lang="en-US"/>
              <a:t>Content Provider </a:t>
            </a:r>
            <a:br>
              <a:rPr lang="en-US"/>
            </a:br>
            <a:endParaRPr lang="en-US"/>
          </a:p>
        </p:txBody>
      </p:sp>
      <p:sp>
        <p:nvSpPr>
          <p:cNvPr id="3" name="Content Placeholder 2"/>
          <p:cNvSpPr>
            <a:spLocks noGrp="1"/>
          </p:cNvSpPr>
          <p:nvPr>
            <p:ph idx="1"/>
          </p:nvPr>
        </p:nvSpPr>
        <p:spPr/>
        <p:txBody>
          <a:bodyPr/>
          <a:lstStyle/>
          <a:p>
            <a:r>
              <a:rPr lang="en-US" b="1"/>
              <a:t>Declaring the Content Provider in the Manifest File</a:t>
            </a:r>
            <a:r>
              <a:rPr lang="en-US"/>
              <a:t> </a:t>
            </a:r>
            <a:br>
              <a:rPr lang="en-US"/>
            </a:br>
            <a:endParaRPr lang="en-US"/>
          </a:p>
        </p:txBody>
      </p:sp>
      <p:sp>
        <p:nvSpPr>
          <p:cNvPr id="4" name="Rectangle 1"/>
          <p:cNvSpPr>
            <a:spLocks noChangeArrowheads="1"/>
          </p:cNvSpPr>
          <p:nvPr/>
        </p:nvSpPr>
        <p:spPr bwMode="auto">
          <a:xfrm>
            <a:off x="435864" y="3733800"/>
            <a:ext cx="8454559"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provider</a:t>
            </a:r>
            <a:b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".provider.MyContentProvider"</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:authorities=</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"com.example.fu.database.MyContentProvider"</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:enabled=</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"true"</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:exported=</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"true"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provider</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41785873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Modifying the Database </a:t>
            </a:r>
            <a:r>
              <a:rPr lang="en-US"/>
              <a:t>Handler</a:t>
            </a:r>
            <a:r>
              <a:rPr lang="en-US"/>
              <a:t> </a:t>
            </a:r>
            <a:endParaRPr lang="en-US"/>
          </a:p>
        </p:txBody>
      </p:sp>
      <p:sp>
        <p:nvSpPr>
          <p:cNvPr id="3" name="Content Placeholder 2"/>
          <p:cNvSpPr>
            <a:spLocks noGrp="1"/>
          </p:cNvSpPr>
          <p:nvPr>
            <p:ph idx="1"/>
          </p:nvPr>
        </p:nvSpPr>
        <p:spPr/>
        <p:txBody>
          <a:bodyPr/>
          <a:lstStyle/>
          <a:p>
            <a:r>
              <a:rPr lang="vi-VN" b="1" smtClean="0">
                <a:latin typeface="Calibri" panose="020F0502020204030204" pitchFamily="34" charset="0"/>
                <a:cs typeface="Calibri" panose="020F0502020204030204" pitchFamily="34" charset="0"/>
              </a:rPr>
              <a:t>Adding content resolver</a:t>
            </a:r>
            <a:endParaRPr lang="en-US" b="1">
              <a:latin typeface="Calibri" panose="020F0502020204030204" pitchFamily="34" charset="0"/>
              <a:cs typeface="Calibri" panose="020F0502020204030204" pitchFamily="34" charset="0"/>
            </a:endParaRPr>
          </a:p>
        </p:txBody>
      </p:sp>
      <p:sp>
        <p:nvSpPr>
          <p:cNvPr id="4" name="Rectangle 1"/>
          <p:cNvSpPr>
            <a:spLocks noChangeArrowheads="1"/>
          </p:cNvSpPr>
          <p:nvPr/>
        </p:nvSpPr>
        <p:spPr bwMode="auto">
          <a:xfrm>
            <a:off x="216408" y="2819400"/>
            <a:ext cx="891540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ContentResolver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contentResolver</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DatabaseHandler(Context context, String name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SQLiteDatabase.CursorFactory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factory,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version)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(context, </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DATABASE_NAME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factory, </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DATABASE_VERSION</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contentResolver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context.getContentResolver();</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357752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SQLite Databases</a:t>
            </a:r>
          </a:p>
        </p:txBody>
      </p:sp>
      <p:sp>
        <p:nvSpPr>
          <p:cNvPr id="3" name="Content Placeholder 2"/>
          <p:cNvSpPr>
            <a:spLocks noGrp="1"/>
          </p:cNvSpPr>
          <p:nvPr>
            <p:ph idx="1"/>
          </p:nvPr>
        </p:nvSpPr>
        <p:spPr>
          <a:xfrm>
            <a:off x="152400" y="1752600"/>
            <a:ext cx="4419600" cy="4373563"/>
          </a:xfrm>
        </p:spPr>
        <p:txBody>
          <a:bodyPr/>
          <a:lstStyle/>
          <a:p>
            <a:r>
              <a:rPr lang="en-US" b="1" smtClean="0"/>
              <a:t>Database </a:t>
            </a:r>
            <a:r>
              <a:rPr lang="en-US" b="1"/>
              <a:t>Schema</a:t>
            </a:r>
            <a:r>
              <a:rPr lang="en-US"/>
              <a:t> </a:t>
            </a:r>
            <a:endParaRPr lang="en-US" smtClean="0"/>
          </a:p>
          <a:p>
            <a:pPr>
              <a:buFontTx/>
              <a:buChar char="-"/>
            </a:pPr>
            <a:r>
              <a:rPr lang="en-US" sz="2400" i="1" smtClean="0"/>
              <a:t>Database </a:t>
            </a:r>
            <a:r>
              <a:rPr lang="en-US" sz="2400" i="1"/>
              <a:t>Schemas </a:t>
            </a:r>
            <a:r>
              <a:rPr lang="en-US" sz="2400"/>
              <a:t>define the characteristics of the data stored in a database </a:t>
            </a:r>
            <a:r>
              <a:rPr lang="en-US" sz="2400" smtClean="0"/>
              <a:t>table</a:t>
            </a:r>
          </a:p>
          <a:p>
            <a:pPr>
              <a:buFontTx/>
              <a:buChar char="-"/>
            </a:pPr>
            <a:r>
              <a:rPr lang="en-US" sz="2400"/>
              <a:t>Schemas are also used to define the structure of entire databases and the relationship between </a:t>
            </a:r>
            <a:r>
              <a:rPr lang="en-US" sz="2400" smtClean="0"/>
              <a:t>the various </a:t>
            </a:r>
            <a:r>
              <a:rPr lang="en-US" sz="2400"/>
              <a:t>tables contained in each database. </a:t>
            </a:r>
            <a:r>
              <a:rPr lang="en-US"/>
              <a:t/>
            </a:r>
            <a:br>
              <a:rPr lang="en-US"/>
            </a:br>
            <a:r>
              <a:rPr lang="en-US"/>
              <a:t> </a:t>
            </a:r>
            <a:br>
              <a:rPr lang="en-US"/>
            </a:br>
            <a:endParaRPr lang="en-US"/>
          </a:p>
        </p:txBody>
      </p:sp>
      <p:pic>
        <p:nvPicPr>
          <p:cNvPr id="1026" name="Picture 2" descr="Screenshot of a database schem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133600"/>
            <a:ext cx="4552950" cy="260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2247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Modifying the Database </a:t>
            </a:r>
            <a:r>
              <a:rPr lang="en-US"/>
              <a:t>Handler</a:t>
            </a:r>
            <a:r>
              <a:rPr lang="en-US"/>
              <a:t> </a:t>
            </a:r>
            <a:endParaRPr lang="en-US"/>
          </a:p>
        </p:txBody>
      </p:sp>
      <p:sp>
        <p:nvSpPr>
          <p:cNvPr id="4" name="Rectangle 1"/>
          <p:cNvSpPr>
            <a:spLocks noGrp="1" noChangeArrowheads="1"/>
          </p:cNvSpPr>
          <p:nvPr>
            <p:ph idx="1"/>
          </p:nvPr>
        </p:nvSpPr>
        <p:spPr bwMode="auto">
          <a:xfrm>
            <a:off x="304801" y="2538997"/>
            <a:ext cx="8762999"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Long addProduct(Product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product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ContentValues values =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ContentValues();</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values.put(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COLUMN_NAME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product.getName());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values.put(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COLUMN_QUANTITY</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product.getQuantity());</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Uri uri =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contentResolver</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.insert(MyContentProvider.</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CONTENT_URI</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vi-VN"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values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(uri ==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1l</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else </a:t>
            </a:r>
            <a:endParaRPr kumimoji="0" lang="vi-VN"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vi-VN" altLang="en-US" sz="1600" b="1">
                <a:solidFill>
                  <a:srgbClr val="000080"/>
                </a:solidFill>
                <a:latin typeface="Courier New" panose="02070309020205020404" pitchFamily="49" charset="0"/>
                <a:cs typeface="Courier New" panose="02070309020205020404" pitchFamily="49" charset="0"/>
              </a:rPr>
              <a:t> </a:t>
            </a:r>
            <a:r>
              <a:rPr lang="vi-VN" altLang="en-US" sz="1600" b="1" smtClean="0">
                <a:solidFill>
                  <a:srgbClr val="000080"/>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1l</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latin typeface="Arial" panose="020B0604020202020204" pitchFamily="34" charset="0"/>
            </a:endParaRPr>
          </a:p>
        </p:txBody>
      </p:sp>
      <p:sp>
        <p:nvSpPr>
          <p:cNvPr id="5" name="Content Placeholder 2"/>
          <p:cNvSpPr txBox="1">
            <a:spLocks/>
          </p:cNvSpPr>
          <p:nvPr/>
        </p:nvSpPr>
        <p:spPr bwMode="auto">
          <a:xfrm>
            <a:off x="457200" y="1752600"/>
            <a:ext cx="8229600" cy="437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j-lt"/>
                <a:ea typeface="ＭＳ Ｐゴシック" pitchFamily="34" charset="-128"/>
                <a:cs typeface="Arial" pitchFamily="34"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j-lt"/>
                <a:ea typeface="ＭＳ Ｐゴシック" pitchFamily="34" charset="-128"/>
                <a:cs typeface="Arial" pitchFamily="34"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j-lt"/>
                <a:ea typeface="ＭＳ Ｐゴシック" pitchFamily="34" charset="-128"/>
                <a:cs typeface="Arial" pitchFamily="34"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j-lt"/>
                <a:ea typeface="ＭＳ Ｐゴシック" pitchFamily="34" charset="-128"/>
                <a:cs typeface="Arial" pitchFamily="34"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j-lt"/>
                <a:ea typeface="ＭＳ Ｐゴシック" pitchFamily="34" charset="-128"/>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vi-VN" b="1" smtClean="0">
                <a:latin typeface="Calibri" panose="020F0502020204030204" pitchFamily="34" charset="0"/>
                <a:cs typeface="Calibri" panose="020F0502020204030204" pitchFamily="34" charset="0"/>
              </a:rPr>
              <a:t>Modifying addProduct method</a:t>
            </a:r>
            <a:endParaRPr lang="en-US" b="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8986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Modifying the Database </a:t>
            </a:r>
            <a:r>
              <a:rPr lang="en-US"/>
              <a:t>Handler</a:t>
            </a:r>
            <a:r>
              <a:rPr lang="en-US"/>
              <a:t> </a:t>
            </a:r>
            <a:endParaRPr lang="en-US"/>
          </a:p>
        </p:txBody>
      </p:sp>
      <p:sp>
        <p:nvSpPr>
          <p:cNvPr id="3" name="Content Placeholder 2"/>
          <p:cNvSpPr>
            <a:spLocks noGrp="1"/>
          </p:cNvSpPr>
          <p:nvPr>
            <p:ph idx="1"/>
          </p:nvPr>
        </p:nvSpPr>
        <p:spPr/>
        <p:txBody>
          <a:bodyPr/>
          <a:lstStyle/>
          <a:p>
            <a:r>
              <a:rPr lang="vi-VN" b="1">
                <a:latin typeface="Calibri" panose="020F0502020204030204" pitchFamily="34" charset="0"/>
                <a:cs typeface="Calibri" panose="020F0502020204030204" pitchFamily="34" charset="0"/>
              </a:rPr>
              <a:t>Modifying </a:t>
            </a:r>
            <a:r>
              <a:rPr lang="vi-VN" b="1" smtClean="0">
                <a:latin typeface="Calibri" panose="020F0502020204030204" pitchFamily="34" charset="0"/>
                <a:cs typeface="Calibri" panose="020F0502020204030204" pitchFamily="34" charset="0"/>
              </a:rPr>
              <a:t>findProduct </a:t>
            </a:r>
            <a:r>
              <a:rPr lang="vi-VN" b="1">
                <a:latin typeface="Calibri" panose="020F0502020204030204" pitchFamily="34" charset="0"/>
                <a:cs typeface="Calibri" panose="020F0502020204030204" pitchFamily="34" charset="0"/>
              </a:rPr>
              <a:t>method</a:t>
            </a:r>
            <a:endParaRPr lang="en-US" b="1">
              <a:latin typeface="Calibri" panose="020F0502020204030204" pitchFamily="34" charset="0"/>
              <a:cs typeface="Calibri" panose="020F0502020204030204" pitchFamily="34" charset="0"/>
            </a:endParaRPr>
          </a:p>
        </p:txBody>
      </p:sp>
      <p:sp>
        <p:nvSpPr>
          <p:cNvPr id="4" name="Rectangle 1"/>
          <p:cNvSpPr>
            <a:spLocks noChangeArrowheads="1"/>
          </p:cNvSpPr>
          <p:nvPr/>
        </p:nvSpPr>
        <p:spPr bwMode="auto">
          <a:xfrm>
            <a:off x="112776" y="2590800"/>
            <a:ext cx="9031224"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Product findProduct(String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productName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 projection = {</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COLUMN_ID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COLUMN_NAME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COLUMN_QUANTITY</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String selection = </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COLUMN_NAME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 '"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productName +</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Cursor cursor =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contentResolver</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.query(MyContentProvider.</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CONTENT_URI</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,projection,selection,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(cursor.moveToFirst()){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Product product =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Product();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product.setId(cursor.getString(</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product.setName(cursor.getString(</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product.setQuantity(Integer.</a:t>
            </a: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parseInt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(cursor.getString(</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product;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null</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32724025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Modifying the Database </a:t>
            </a:r>
            <a:r>
              <a:rPr lang="en-US"/>
              <a:t>Handler</a:t>
            </a:r>
            <a:r>
              <a:rPr lang="en-US"/>
              <a:t> </a:t>
            </a:r>
            <a:endParaRPr lang="en-US"/>
          </a:p>
        </p:txBody>
      </p:sp>
      <p:sp>
        <p:nvSpPr>
          <p:cNvPr id="3" name="Content Placeholder 2"/>
          <p:cNvSpPr>
            <a:spLocks noGrp="1"/>
          </p:cNvSpPr>
          <p:nvPr>
            <p:ph idx="1"/>
          </p:nvPr>
        </p:nvSpPr>
        <p:spPr/>
        <p:txBody>
          <a:bodyPr/>
          <a:lstStyle/>
          <a:p>
            <a:r>
              <a:rPr lang="vi-VN" b="1">
                <a:latin typeface="Calibri" panose="020F0502020204030204" pitchFamily="34" charset="0"/>
                <a:cs typeface="Calibri" panose="020F0502020204030204" pitchFamily="34" charset="0"/>
              </a:rPr>
              <a:t>Modifying addProduct method</a:t>
            </a:r>
            <a:endParaRPr lang="en-US" b="1">
              <a:latin typeface="Calibri" panose="020F0502020204030204" pitchFamily="34" charset="0"/>
              <a:cs typeface="Calibri" panose="020F0502020204030204" pitchFamily="34" charset="0"/>
            </a:endParaRPr>
          </a:p>
          <a:p>
            <a:pPr marL="0" indent="0">
              <a:buNone/>
            </a:pPr>
            <a:endParaRPr lang="en-US" b="1">
              <a:latin typeface="Calibri" panose="020F0502020204030204" pitchFamily="34" charset="0"/>
              <a:cs typeface="Calibri" panose="020F0502020204030204" pitchFamily="34" charset="0"/>
            </a:endParaRPr>
          </a:p>
        </p:txBody>
      </p:sp>
      <p:sp>
        <p:nvSpPr>
          <p:cNvPr id="4" name="Rectangle 1"/>
          <p:cNvSpPr>
            <a:spLocks noChangeArrowheads="1"/>
          </p:cNvSpPr>
          <p:nvPr/>
        </p:nvSpPr>
        <p:spPr bwMode="auto">
          <a:xfrm>
            <a:off x="533400" y="2848690"/>
            <a:ext cx="8229600"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int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deleteProduct(String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productName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Product product = findProduct(productName);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String selection = </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COLUMN_NAME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 '"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productName +</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contentResolver</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.delete(MyContentProvider.</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CONTENT_URI</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vi-VN"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selection</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29683486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an </a:t>
            </a:r>
            <a:r>
              <a:rPr lang="en-US" smtClean="0"/>
              <a:t/>
            </a:r>
            <a:br>
              <a:rPr lang="en-US" smtClean="0"/>
            </a:br>
            <a:r>
              <a:rPr lang="en-US" smtClean="0"/>
              <a:t>Android </a:t>
            </a:r>
            <a:r>
              <a:rPr lang="en-US"/>
              <a:t>Content Provider </a:t>
            </a:r>
            <a:br>
              <a:rPr lang="en-US"/>
            </a:br>
            <a:endParaRPr lang="en-US"/>
          </a:p>
        </p:txBody>
      </p:sp>
      <p:sp>
        <p:nvSpPr>
          <p:cNvPr id="3" name="Content Placeholder 2"/>
          <p:cNvSpPr>
            <a:spLocks noGrp="1"/>
          </p:cNvSpPr>
          <p:nvPr>
            <p:ph idx="1"/>
          </p:nvPr>
        </p:nvSpPr>
        <p:spPr/>
        <p:txBody>
          <a:bodyPr/>
          <a:lstStyle/>
          <a:p>
            <a:r>
              <a:rPr lang="en-US" b="1" smtClean="0"/>
              <a:t>Testing application</a:t>
            </a:r>
          </a:p>
          <a:p>
            <a:pPr marL="0" indent="0">
              <a:buNone/>
            </a:pPr>
            <a:r>
              <a:rPr lang="en-US" sz="2400"/>
              <a:t>With the database handler class updated to use a content resolver and content provider, </a:t>
            </a:r>
            <a:r>
              <a:rPr lang="en-US" sz="2400" smtClean="0"/>
              <a:t>the application </a:t>
            </a:r>
            <a:r>
              <a:rPr lang="en-US" sz="2400"/>
              <a:t>is now ready to be tested. Compile and run the application and perform some </a:t>
            </a:r>
            <a:r>
              <a:rPr lang="en-US" sz="2400" smtClean="0"/>
              <a:t>operations to </a:t>
            </a:r>
            <a:r>
              <a:rPr lang="en-US" sz="2400"/>
              <a:t>add, find and remove product entries. In terms of operation and functionality, the </a:t>
            </a:r>
            <a:r>
              <a:rPr lang="en-US" sz="2400" smtClean="0"/>
              <a:t>application should </a:t>
            </a:r>
            <a:r>
              <a:rPr lang="en-US" sz="2400"/>
              <a:t>behave exactly as it did when directly accessing the database, </a:t>
            </a:r>
            <a:r>
              <a:rPr lang="en-US" sz="2400" smtClean="0"/>
              <a:t>except </a:t>
            </a:r>
            <a:r>
              <a:rPr lang="en-US" sz="2400"/>
              <a:t>that it is now using </a:t>
            </a:r>
            <a:r>
              <a:rPr lang="en-US" sz="2400" smtClean="0"/>
              <a:t>the content </a:t>
            </a:r>
            <a:r>
              <a:rPr lang="en-US" sz="2400"/>
              <a:t>provider</a:t>
            </a:r>
          </a:p>
        </p:txBody>
      </p:sp>
    </p:spTree>
    <p:extLst>
      <p:ext uri="{BB962C8B-B14F-4D97-AF65-F5344CB8AC3E}">
        <p14:creationId xmlns:p14="http://schemas.microsoft.com/office/powerpoint/2010/main" val="33163715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End of </a:t>
            </a:r>
            <a:r>
              <a:rPr lang="en-US" smtClean="0"/>
              <a:t>Lesson 16</a:t>
            </a:r>
          </a:p>
        </p:txBody>
      </p:sp>
      <p:pic>
        <p:nvPicPr>
          <p:cNvPr id="4" name="Picture 3" descr="question.jpg"/>
          <p:cNvPicPr>
            <a:picLocks noChangeAspect="1"/>
          </p:cNvPicPr>
          <p:nvPr/>
        </p:nvPicPr>
        <p:blipFill>
          <a:blip r:embed="rId2"/>
          <a:stretch>
            <a:fillRect/>
          </a:stretch>
        </p:blipFill>
        <p:spPr>
          <a:xfrm>
            <a:off x="3733800" y="3505200"/>
            <a:ext cx="2152650" cy="2124075"/>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228600" y="2362200"/>
            <a:ext cx="8610600" cy="3535363"/>
          </a:xfrm>
        </p:spPr>
        <p:txBody>
          <a:bodyPr/>
          <a:lstStyle/>
          <a:p>
            <a:pPr algn="ctr" eaLnBrk="1" hangingPunct="1">
              <a:buFont typeface="Arial" pitchFamily="34" charset="0"/>
              <a:buNone/>
            </a:pPr>
            <a:r>
              <a:rPr lang="en-US" altLang="ja-JP" sz="4500" dirty="0" smtClean="0">
                <a:solidFill>
                  <a:srgbClr val="E77817"/>
                </a:solidFill>
              </a:rPr>
              <a:t>Thank you!</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Northwind Database</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930" y="1600200"/>
            <a:ext cx="8786139" cy="4399675"/>
          </a:xfrm>
        </p:spPr>
      </p:pic>
    </p:spTree>
    <p:extLst>
      <p:ext uri="{BB962C8B-B14F-4D97-AF65-F5344CB8AC3E}">
        <p14:creationId xmlns:p14="http://schemas.microsoft.com/office/powerpoint/2010/main" val="298386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SQLite Databases</a:t>
            </a:r>
          </a:p>
        </p:txBody>
      </p:sp>
      <p:sp>
        <p:nvSpPr>
          <p:cNvPr id="3" name="Content Placeholder 2"/>
          <p:cNvSpPr>
            <a:spLocks noGrp="1"/>
          </p:cNvSpPr>
          <p:nvPr>
            <p:ph idx="1"/>
          </p:nvPr>
        </p:nvSpPr>
        <p:spPr>
          <a:xfrm>
            <a:off x="228600" y="1417638"/>
            <a:ext cx="8763000" cy="4373563"/>
          </a:xfrm>
        </p:spPr>
        <p:txBody>
          <a:bodyPr/>
          <a:lstStyle/>
          <a:p>
            <a:r>
              <a:rPr lang="en-US" b="1"/>
              <a:t>Columns and Data Types</a:t>
            </a:r>
            <a:r>
              <a:rPr lang="en-US"/>
              <a:t> </a:t>
            </a:r>
            <a:endParaRPr lang="en-US" smtClean="0"/>
          </a:p>
          <a:p>
            <a:pPr>
              <a:buFontTx/>
              <a:buChar char="-"/>
            </a:pPr>
            <a:r>
              <a:rPr lang="en-US" sz="2800" smtClean="0"/>
              <a:t>It </a:t>
            </a:r>
            <a:r>
              <a:rPr lang="en-US" sz="2800"/>
              <a:t>is helpful at this stage to begin to view a database table as being similar to a spreadsheet where data is stored in rows and columns</a:t>
            </a:r>
            <a:r>
              <a:rPr lang="en-US" sz="2800" smtClean="0"/>
              <a:t>.</a:t>
            </a:r>
          </a:p>
          <a:p>
            <a:pPr>
              <a:buFontTx/>
              <a:buChar char="-"/>
            </a:pPr>
            <a:r>
              <a:rPr lang="en-US" sz="2800" smtClean="0"/>
              <a:t>Each </a:t>
            </a:r>
            <a:r>
              <a:rPr lang="en-US" sz="2800"/>
              <a:t>column represents a data field in the corresponding table. For example, the name, address and telephone data fields of a table are all columns</a:t>
            </a:r>
            <a:r>
              <a:rPr lang="en-US" sz="2800" smtClean="0"/>
              <a:t>.</a:t>
            </a:r>
          </a:p>
          <a:p>
            <a:pPr>
              <a:buFontTx/>
              <a:buChar char="-"/>
            </a:pPr>
            <a:r>
              <a:rPr lang="en-US" sz="2800" smtClean="0"/>
              <a:t>Each </a:t>
            </a:r>
            <a:r>
              <a:rPr lang="en-US" sz="2800"/>
              <a:t>column, in turn, is defined to contain a certain type of data. A column designed to store numbers would, therefore, be defined as containing numerical data.</a:t>
            </a:r>
            <a:br>
              <a:rPr lang="en-US" sz="2800"/>
            </a:br>
            <a:endParaRPr lang="en-US" sz="2800"/>
          </a:p>
        </p:txBody>
      </p:sp>
    </p:spTree>
    <p:extLst>
      <p:ext uri="{BB962C8B-B14F-4D97-AF65-F5344CB8AC3E}">
        <p14:creationId xmlns:p14="http://schemas.microsoft.com/office/powerpoint/2010/main" val="687642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SQLite Databases</a:t>
            </a:r>
          </a:p>
        </p:txBody>
      </p:sp>
      <p:sp>
        <p:nvSpPr>
          <p:cNvPr id="3" name="Content Placeholder 2"/>
          <p:cNvSpPr>
            <a:spLocks noGrp="1"/>
          </p:cNvSpPr>
          <p:nvPr>
            <p:ph idx="1"/>
          </p:nvPr>
        </p:nvSpPr>
        <p:spPr/>
        <p:txBody>
          <a:bodyPr/>
          <a:lstStyle/>
          <a:p>
            <a:r>
              <a:rPr lang="en-US" b="1"/>
              <a:t>Database Rows</a:t>
            </a:r>
            <a:r>
              <a:rPr lang="en-US"/>
              <a:t> </a:t>
            </a:r>
          </a:p>
          <a:p>
            <a:pPr>
              <a:buFontTx/>
              <a:buChar char="-"/>
            </a:pPr>
            <a:r>
              <a:rPr lang="en-US" sz="2800" smtClean="0"/>
              <a:t>Each </a:t>
            </a:r>
            <a:r>
              <a:rPr lang="en-US" sz="2800"/>
              <a:t>new record that is saved to a table is stored in a row. Each row, in turn, consists of the </a:t>
            </a:r>
            <a:r>
              <a:rPr lang="en-US" sz="2800" smtClean="0"/>
              <a:t>columns of </a:t>
            </a:r>
            <a:r>
              <a:rPr lang="en-US" sz="2800"/>
              <a:t>data associated with the saved record. </a:t>
            </a:r>
            <a:endParaRPr lang="en-US" sz="2800" smtClean="0"/>
          </a:p>
          <a:p>
            <a:pPr>
              <a:buFontTx/>
              <a:buChar char="-"/>
            </a:pPr>
            <a:r>
              <a:rPr lang="en-US" sz="2800" i="1"/>
              <a:t>Rows </a:t>
            </a:r>
            <a:r>
              <a:rPr lang="en-US" sz="2800"/>
              <a:t>are also sometimes referred to as </a:t>
            </a:r>
            <a:r>
              <a:rPr lang="en-US" sz="2800" b="1" i="1"/>
              <a:t>records</a:t>
            </a:r>
            <a:r>
              <a:rPr lang="en-US" sz="2800" i="1"/>
              <a:t> </a:t>
            </a:r>
            <a:r>
              <a:rPr lang="en-US" sz="2800"/>
              <a:t>or </a:t>
            </a:r>
            <a:r>
              <a:rPr lang="en-US" sz="2800" b="1" i="1"/>
              <a:t>entries</a:t>
            </a:r>
            <a:r>
              <a:rPr lang="en-US" sz="2800" i="1"/>
              <a:t> </a:t>
            </a:r>
            <a:r>
              <a:rPr lang="en-US" sz="2800"/>
              <a:t>and these terms can generally be used</a:t>
            </a:r>
            <a:br>
              <a:rPr lang="en-US" sz="2800"/>
            </a:br>
            <a:r>
              <a:rPr lang="en-US" sz="2800"/>
              <a:t>interchangeably </a:t>
            </a:r>
            <a:r>
              <a:rPr lang="en-US"/>
              <a:t/>
            </a:r>
            <a:br>
              <a:rPr lang="en-US"/>
            </a:br>
            <a:r>
              <a:rPr lang="en-US"/>
              <a:t/>
            </a:r>
            <a:br>
              <a:rPr lang="en-US"/>
            </a:br>
            <a:endParaRPr lang="en-US"/>
          </a:p>
        </p:txBody>
      </p:sp>
    </p:spTree>
    <p:extLst>
      <p:ext uri="{BB962C8B-B14F-4D97-AF65-F5344CB8AC3E}">
        <p14:creationId xmlns:p14="http://schemas.microsoft.com/office/powerpoint/2010/main" val="1948433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sof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lumMod val="40000"/>
            <a:lumOff val="6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15475</TotalTime>
  <Words>1504</Words>
  <Application>Microsoft Office PowerPoint</Application>
  <PresentationFormat>On-screen Show (4:3)</PresentationFormat>
  <Paragraphs>250</Paragraphs>
  <Slides>65</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65</vt:i4>
      </vt:variant>
    </vt:vector>
  </HeadingPairs>
  <TitlesOfParts>
    <vt:vector size="72" baseType="lpstr">
      <vt:lpstr>MS PGothic</vt:lpstr>
      <vt:lpstr>Arial</vt:lpstr>
      <vt:lpstr>Calibri</vt:lpstr>
      <vt:lpstr>Courier New</vt:lpstr>
      <vt:lpstr>Times New Roman</vt:lpstr>
      <vt:lpstr>Custom Design</vt:lpstr>
      <vt:lpstr>Fsoft_theme</vt:lpstr>
      <vt:lpstr>PowerPoint Presentation</vt:lpstr>
      <vt:lpstr>Agenda</vt:lpstr>
      <vt:lpstr>SQLite Databases</vt:lpstr>
      <vt:lpstr>SQLite Databases</vt:lpstr>
      <vt:lpstr>SQLite Databases</vt:lpstr>
      <vt:lpstr>SQLite Databases</vt:lpstr>
      <vt:lpstr>Northwind Database</vt:lpstr>
      <vt:lpstr>SQLite Databases</vt:lpstr>
      <vt:lpstr>SQLite Databases</vt:lpstr>
      <vt:lpstr>SQLite Databases</vt:lpstr>
      <vt:lpstr>SQLite Databases</vt:lpstr>
      <vt:lpstr>SQLite Databases</vt:lpstr>
      <vt:lpstr>SQLite Databases</vt:lpstr>
      <vt:lpstr>SQLite Databases</vt:lpstr>
      <vt:lpstr>SQLite Databases</vt:lpstr>
      <vt:lpstr>Android SQLite Java Classes  </vt:lpstr>
      <vt:lpstr>Android SQLite Java Classes</vt:lpstr>
      <vt:lpstr>Android SQLite Java Classes</vt:lpstr>
      <vt:lpstr>Android SQLite Java Classes</vt:lpstr>
      <vt:lpstr>Android SQLite Java Classes</vt:lpstr>
      <vt:lpstr>Android SQLite Java Classes</vt:lpstr>
      <vt:lpstr>TableLayout and TableRow  </vt:lpstr>
      <vt:lpstr>TableLayout and TableRow  </vt:lpstr>
      <vt:lpstr>TableLayout and TableRow  </vt:lpstr>
      <vt:lpstr>TableLayout and TableRow  </vt:lpstr>
      <vt:lpstr>TableLayout and TableRow  </vt:lpstr>
      <vt:lpstr>TableLayout and TableRow  </vt:lpstr>
      <vt:lpstr>SQLite Database Example</vt:lpstr>
      <vt:lpstr>SQLite Database Example</vt:lpstr>
      <vt:lpstr>SQLite Database Example</vt:lpstr>
      <vt:lpstr>SQLite Database Example</vt:lpstr>
      <vt:lpstr>SQLite Database Example</vt:lpstr>
      <vt:lpstr>SQLite Database Example</vt:lpstr>
      <vt:lpstr>SQLite Database Example</vt:lpstr>
      <vt:lpstr>SQLite Database Example</vt:lpstr>
      <vt:lpstr>SQLite Database Example</vt:lpstr>
      <vt:lpstr>SQLite Database Example</vt:lpstr>
      <vt:lpstr>SQLite Database Example</vt:lpstr>
      <vt:lpstr>SQLite Database Example</vt:lpstr>
      <vt:lpstr>Android Content Providers </vt:lpstr>
      <vt:lpstr>Android Content Providers </vt:lpstr>
      <vt:lpstr>Android Content Providers </vt:lpstr>
      <vt:lpstr>Android Content Providers </vt:lpstr>
      <vt:lpstr>Android Content Providers </vt:lpstr>
      <vt:lpstr>Android Content Providers </vt:lpstr>
      <vt:lpstr>Android Content Providers </vt:lpstr>
      <vt:lpstr>Android Content Providers </vt:lpstr>
      <vt:lpstr>Android Content Providers </vt:lpstr>
      <vt:lpstr>Implementing an  Android Content Provider  </vt:lpstr>
      <vt:lpstr>Implementing an  Android Content Provider  </vt:lpstr>
      <vt:lpstr>Implementing an  Android Content Provider  </vt:lpstr>
      <vt:lpstr>Implementing an  Android Content Provider  </vt:lpstr>
      <vt:lpstr>Implementing an  Android Content Provider  </vt:lpstr>
      <vt:lpstr>Implementing an  Android Content Provider  </vt:lpstr>
      <vt:lpstr>Implementing an  Android Content Provider  </vt:lpstr>
      <vt:lpstr>Implementing an  Android Content Provider  </vt:lpstr>
      <vt:lpstr>Implementing an  Android Content Provider  </vt:lpstr>
      <vt:lpstr>Implementing an  Android Content Provider  </vt:lpstr>
      <vt:lpstr>Modifying the Database Handler </vt:lpstr>
      <vt:lpstr>Modifying the Database Handler </vt:lpstr>
      <vt:lpstr>Modifying the Database Handler </vt:lpstr>
      <vt:lpstr>Modifying the Database Handler </vt:lpstr>
      <vt:lpstr>Implementing an  Android Content Provider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Trong Nhan</dc:creator>
  <cp:lastModifiedBy>Giang Do</cp:lastModifiedBy>
  <cp:revision>1852</cp:revision>
  <dcterms:created xsi:type="dcterms:W3CDTF">2010-09-14T03:27:51Z</dcterms:created>
  <dcterms:modified xsi:type="dcterms:W3CDTF">2019-02-22T15:40:48Z</dcterms:modified>
</cp:coreProperties>
</file>