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4"/>
  </p:notesMasterIdLst>
  <p:handoutMasterIdLst>
    <p:handoutMasterId r:id="rId25"/>
  </p:handoutMasterIdLst>
  <p:sldIdLst>
    <p:sldId id="264" r:id="rId3"/>
    <p:sldId id="331" r:id="rId4"/>
    <p:sldId id="383" r:id="rId5"/>
    <p:sldId id="384" r:id="rId6"/>
    <p:sldId id="382"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81" r:id="rId22"/>
    <p:sldId id="280"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Do" initials="GD" lastIdx="2" clrIdx="0">
    <p:extLst>
      <p:ext uri="{19B8F6BF-5375-455C-9EA6-DF929625EA0E}">
        <p15:presenceInfo xmlns:p15="http://schemas.microsoft.com/office/powerpoint/2012/main" userId="2f8f2533387177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64FF"/>
    <a:srgbClr val="FDE2CB"/>
    <a:srgbClr val="FCD6B6"/>
    <a:srgbClr val="FABA86"/>
    <a:srgbClr val="F9B073"/>
    <a:srgbClr val="B0CA7C"/>
    <a:srgbClr val="F9AB6B"/>
    <a:srgbClr val="FAB882"/>
    <a:srgbClr val="F9A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65" autoAdjust="0"/>
  </p:normalViewPr>
  <p:slideViewPr>
    <p:cSldViewPr snapToObjects="1">
      <p:cViewPr varScale="1">
        <p:scale>
          <a:sx n="96" d="100"/>
          <a:sy n="96" d="100"/>
        </p:scale>
        <p:origin x="1022" y="58"/>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1" d="100"/>
          <a:sy n="61" d="100"/>
        </p:scale>
        <p:origin x="-168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EDA80-2945-4F5A-BE18-00EA5FD1BBB3}" type="datetimeFigureOut">
              <a:rPr lang="en-US" smtClean="0"/>
              <a:pPr/>
              <a:t>2/28/2019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A7A21C-CB19-4671-AED8-D20320CF7230}" type="slidenum">
              <a:rPr lang="en-US" smtClean="0"/>
              <a:pPr/>
              <a:t>‹#›</a:t>
            </a:fld>
            <a:endParaRPr lang="en-US"/>
          </a:p>
        </p:txBody>
      </p:sp>
    </p:spTree>
    <p:extLst>
      <p:ext uri="{BB962C8B-B14F-4D97-AF65-F5344CB8AC3E}">
        <p14:creationId xmlns:p14="http://schemas.microsoft.com/office/powerpoint/2010/main" val="32919836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7008-8E94-4BE3-85A4-DBB55C91822D}" type="datetimeFigureOut">
              <a:rPr lang="en-US" smtClean="0"/>
              <a:pPr/>
              <a:t>2/28/2019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6913C-23B8-4992-AD31-197833DF19AE}" type="slidenum">
              <a:rPr lang="en-US" smtClean="0"/>
              <a:pPr/>
              <a:t>‹#›</a:t>
            </a:fld>
            <a:endParaRPr lang="en-US"/>
          </a:p>
        </p:txBody>
      </p:sp>
    </p:spTree>
    <p:extLst>
      <p:ext uri="{BB962C8B-B14F-4D97-AF65-F5344CB8AC3E}">
        <p14:creationId xmlns:p14="http://schemas.microsoft.com/office/powerpoint/2010/main" val="29078925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4hosting.com/saas-hosting.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t"/>
            <a:r>
              <a:rPr lang="en-US" sz="1200" b="1" smtClean="0"/>
              <a:t>1.   Latest Software -</a:t>
            </a:r>
            <a:r>
              <a:rPr lang="en-US" sz="1200" smtClean="0"/>
              <a:t> Thanks to </a:t>
            </a:r>
            <a:r>
              <a:rPr lang="en-US" sz="1200" smtClean="0">
                <a:hlinkClick r:id="rId3"/>
              </a:rPr>
              <a:t>cloud based SaaS</a:t>
            </a:r>
            <a:r>
              <a:rPr lang="en-US" sz="1200" smtClean="0"/>
              <a:t>, Customers can lay their hands on the fresh software no sooner than it is ready for release. One can instantly transfer new functionalities existing software and features by way of updates.</a:t>
            </a:r>
          </a:p>
          <a:p>
            <a:pPr fontAlgn="t"/>
            <a:r>
              <a:rPr lang="en-US" sz="1200" b="1" smtClean="0"/>
              <a:t>2.   Minimize IT infrastructure - </a:t>
            </a:r>
            <a:r>
              <a:rPr lang="en-US" sz="1200" smtClean="0"/>
              <a:t>The most visible change of cloud is reduction of existing IT infrastructure without any impact on capabilities. Many organizations have been able to entirely eliminate the need for onsite infrastructure by reducing staff expenditure and maintenance costs of physical infrastructure.</a:t>
            </a:r>
          </a:p>
          <a:p>
            <a:pPr fontAlgn="t"/>
            <a:r>
              <a:rPr lang="en-US" sz="1200" b="1" smtClean="0"/>
              <a:t>3.   Flexibility of costs -</a:t>
            </a:r>
            <a:r>
              <a:rPr lang="en-US" sz="1200" smtClean="0"/>
              <a:t> In sharp contrast to the traditional systems, cloud solutions are extremely flexible as far as payment methods are concerned. Consumers of cloud resources pay only for the amount utilized in terms of infrastructure and server capabilities. Additional capacities can always be provisioned or decommissioned in response to demand fluctuations. Unlike traditional methods, there is no instance of unutilized capacity lying idle.</a:t>
            </a:r>
          </a:p>
          <a:p>
            <a:pPr fontAlgn="t"/>
            <a:r>
              <a:rPr lang="en-US" sz="1200" b="1" smtClean="0"/>
              <a:t>4.   Remarkable availability -</a:t>
            </a:r>
            <a:r>
              <a:rPr lang="en-US" sz="1200" smtClean="0"/>
              <a:t> Irrespective of geographical location of users, cloud ensures that data as well as application are incessantly made available.</a:t>
            </a:r>
          </a:p>
          <a:p>
            <a:pPr fontAlgn="t"/>
            <a:r>
              <a:rPr lang="en-US" sz="1200" b="1" smtClean="0"/>
              <a:t>5.   Enhanced mobility -</a:t>
            </a:r>
            <a:r>
              <a:rPr lang="en-US" sz="1200" smtClean="0"/>
              <a:t> Cloud based applications facilitate employees to work from anywhere with help of internet enabled smart devices. Employees can even work while on the go.</a:t>
            </a:r>
          </a:p>
          <a:p>
            <a:pPr fontAlgn="t"/>
            <a:r>
              <a:rPr lang="en-US" sz="1200" b="1" smtClean="0"/>
              <a:t>6.   Enhanced collaboration - </a:t>
            </a:r>
            <a:r>
              <a:rPr lang="en-US" sz="1200" smtClean="0"/>
              <a:t>Collaboration is hallmark of cloud applications since these enable dispersed work groups to come together on cloud platforms via shared usage and share information as well as collectively work on the data in real time. This facilitates acceleration of product development and minimization of time required for marketing by improving customer service.</a:t>
            </a:r>
          </a:p>
          <a:p>
            <a:pPr fontAlgn="t"/>
            <a:r>
              <a:rPr lang="en-US" sz="1200" b="1" smtClean="0"/>
              <a:t>7.   Cost effectiveness -</a:t>
            </a:r>
            <a:r>
              <a:rPr lang="en-US" sz="1200" smtClean="0"/>
              <a:t> Organizations can considerably mitigate expenditure for purchasing hardware components or equipment since these factors are taken care of by cloud service providers.</a:t>
            </a:r>
          </a:p>
          <a:p>
            <a:pPr fontAlgn="t"/>
            <a:r>
              <a:rPr lang="en-US" sz="1200" b="1" smtClean="0"/>
              <a:t>8.   Instantaneous reduction of expenditure - </a:t>
            </a:r>
            <a:r>
              <a:rPr lang="en-US" sz="1200" smtClean="0"/>
              <a:t>Organizations are able to face economic slowdown or recession, thanks to flexibility of cost structure.</a:t>
            </a:r>
          </a:p>
          <a:p>
            <a:pPr fontAlgn="t"/>
            <a:r>
              <a:rPr lang="en-US" sz="1200" b="1" smtClean="0"/>
              <a:t>9.  Optimization of capacity -</a:t>
            </a:r>
            <a:r>
              <a:rPr lang="en-US" sz="1200" smtClean="0"/>
              <a:t> Users of cloud services are empowered with excellent flexibility of capacity that can be easily tuned up or down to enhance optimization.</a:t>
            </a:r>
          </a:p>
          <a:p>
            <a:pPr fontAlgn="t"/>
            <a:r>
              <a:rPr lang="en-US" sz="1200" b="1" smtClean="0"/>
              <a:t>10.  Facilitate M&amp;A - </a:t>
            </a:r>
            <a:r>
              <a:rPr lang="en-US" sz="1200" smtClean="0"/>
              <a:t>Cloud computing is extremely accommodative and can help organizations adapt to new business models that are necessitated with mergers or acquisitions. Migration can be highly cost intensive and excruciatingly slow in traditional models.</a:t>
            </a:r>
          </a:p>
          <a:p>
            <a:pPr fontAlgn="t"/>
            <a:r>
              <a:rPr lang="en-US" sz="1200" b="1" smtClean="0"/>
              <a:t>11.  Eco-friendly - </a:t>
            </a:r>
            <a:r>
              <a:rPr lang="en-US" sz="1200" smtClean="0"/>
              <a:t>Cloud computing is contributing to global environment by reducing number of data centers and improving work efficiency.</a:t>
            </a:r>
          </a:p>
          <a:p>
            <a:endParaRPr lang="en-US" sz="1200" smtClean="0"/>
          </a:p>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4</a:t>
            </a:fld>
            <a:endParaRPr lang="en-US"/>
          </a:p>
        </p:txBody>
      </p:sp>
    </p:spTree>
    <p:extLst>
      <p:ext uri="{BB962C8B-B14F-4D97-AF65-F5344CB8AC3E}">
        <p14:creationId xmlns:p14="http://schemas.microsoft.com/office/powerpoint/2010/main" val="327992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ACTION_OPEN_DOCUMENT </a:t>
            </a:r>
            <a:r>
              <a:rPr lang="en-US" sz="1200" b="0" i="0" kern="1200" smtClean="0">
                <a:solidFill>
                  <a:schemeClr val="tx1"/>
                </a:solidFill>
                <a:effectLst/>
                <a:latin typeface="+mn-lt"/>
                <a:ea typeface="+mn-ea"/>
                <a:cs typeface="+mn-cs"/>
              </a:rPr>
              <a:t>– Provides the user with access to the picker user interface so</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that files may be selected from the document providers configured on the device. Selected files are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passed back to the application in the form of Uri objects.</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ACTION_CREATE_DOCUMENT </a:t>
            </a:r>
            <a:r>
              <a:rPr lang="en-US" sz="1200" b="0" i="0" kern="1200" smtClean="0">
                <a:solidFill>
                  <a:schemeClr val="tx1"/>
                </a:solidFill>
                <a:effectLst/>
                <a:latin typeface="+mn-lt"/>
                <a:ea typeface="+mn-ea"/>
                <a:cs typeface="+mn-cs"/>
              </a:rPr>
              <a:t>– Allows the user to select a document provider, a location</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on that provider’s storage and a file name for a new file. Once selected, the file is created by the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Storage Access Framework and the Uri of that file returned to the application for further</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processing</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7</a:t>
            </a:fld>
            <a:endParaRPr lang="en-US"/>
          </a:p>
        </p:txBody>
      </p:sp>
    </p:spTree>
    <p:extLst>
      <p:ext uri="{BB962C8B-B14F-4D97-AF65-F5344CB8AC3E}">
        <p14:creationId xmlns:p14="http://schemas.microsoft.com/office/powerpoint/2010/main" val="189955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46CD90B6-5C48-4F60-AA0F-B8B49C03E614}" type="slidenum">
              <a:rPr lang="en-US"/>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7081"/>
            <a:ext cx="4040188"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77989"/>
            <a:ext cx="4040188"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857081"/>
            <a:ext cx="4041775"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77989"/>
            <a:ext cx="4041775"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0669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7659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0"/>
            <a:ext cx="2057400" cy="4373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52600"/>
            <a:ext cx="6019800" cy="4373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257800" y="6491288"/>
            <a:ext cx="2895600" cy="365125"/>
          </a:xfrm>
          <a:prstGeom prst="rect">
            <a:avLst/>
          </a:prstGeom>
        </p:spPr>
        <p:txBody>
          <a:bodyPr/>
          <a:lstStyle>
            <a:lvl1pPr>
              <a:defRPr/>
            </a:lvl1pPr>
          </a:lstStyle>
          <a:p>
            <a:r>
              <a:rPr lang="en-US" dirty="0" smtClean="0"/>
              <a:t>© Copyright 2011 FPT Software</a:t>
            </a:r>
          </a:p>
        </p:txBody>
      </p:sp>
      <p:sp>
        <p:nvSpPr>
          <p:cNvPr id="6" name="Slide Number Placeholder 5"/>
          <p:cNvSpPr>
            <a:spLocks noGrp="1"/>
          </p:cNvSpPr>
          <p:nvPr>
            <p:ph type="sldNum" sz="quarter" idx="12"/>
          </p:nvPr>
        </p:nvSpPr>
        <p:spPr>
          <a:xfrm>
            <a:off x="8153400" y="6491288"/>
            <a:ext cx="533400" cy="365125"/>
          </a:xfrm>
          <a:prstGeom prst="rect">
            <a:avLst/>
          </a:prstGeom>
        </p:spPr>
        <p:txBody>
          <a:bodyPr/>
          <a:lstStyle>
            <a:lvl1pPr>
              <a:defRPr/>
            </a:lvl1pPr>
          </a:lstStyle>
          <a:p>
            <a:fld id="{CD91002D-DF87-4FB9-865C-A76CFCC7B82D}" type="slidenum">
              <a:rPr lang="en-US"/>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C6FA-7C93-468E-A575-EDCD81EEFF70}" type="datetimeFigureOut">
              <a:rPr lang="en-US" smtClean="0"/>
              <a:pPr/>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EC6FA-7C93-468E-A575-EDCD81EEFF70}"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EC6FA-7C93-468E-A575-EDCD81EEFF70}" type="datetimeFigureOut">
              <a:rPr lang="en-US" smtClean="0"/>
              <a:pPr/>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EC6FA-7C93-468E-A575-EDCD81EEFF70}" type="datetimeFigureOut">
              <a:rPr lang="en-US" smtClean="0"/>
              <a:pPr/>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C6FA-7C93-468E-A575-EDCD81EEFF70}" type="datetimeFigureOut">
              <a:rPr lang="en-US" smtClean="0"/>
              <a:pPr/>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EC6FA-7C93-468E-A575-EDCD81EEFF70}" type="datetimeFigureOut">
              <a:rPr lang="en-US" smtClean="0"/>
              <a:pPr/>
              <a:t>2/28/2019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39A09-3475-4C1B-8F36-74BF0EBA8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3" descr="nen 1"/>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w="9525">
            <a:noFill/>
            <a:miter lim="800000"/>
            <a:headEnd/>
            <a:tailEnd/>
          </a:ln>
        </p:spPr>
      </p:pic>
      <p:pic>
        <p:nvPicPr>
          <p:cNvPr id="9" name="Picture 8" descr="mocup nam dai.wmf"/>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752627" y="6467412"/>
            <a:ext cx="6400800" cy="407855"/>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4"/>
          <p:cNvSpPr txBox="1">
            <a:spLocks/>
          </p:cNvSpPr>
          <p:nvPr/>
        </p:nvSpPr>
        <p:spPr>
          <a:xfrm>
            <a:off x="5257800" y="6491288"/>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Copyright 2011 FPT Software</a:t>
            </a:r>
          </a:p>
        </p:txBody>
      </p:sp>
      <p:sp>
        <p:nvSpPr>
          <p:cNvPr id="8" name="Slide Number Placeholder 5"/>
          <p:cNvSpPr txBox="1">
            <a:spLocks/>
          </p:cNvSpPr>
          <p:nvPr/>
        </p:nvSpPr>
        <p:spPr>
          <a:xfrm>
            <a:off x="8153400" y="6491288"/>
            <a:ext cx="5334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4F1FFC-C151-4ABD-8AD1-CE75123F0C80}" type="slidenum">
              <a:rPr kumimoji="0" lang="en-US"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Rectangle 9"/>
          <p:cNvSpPr/>
          <p:nvPr/>
        </p:nvSpPr>
        <p:spPr>
          <a:xfrm>
            <a:off x="0" y="12192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r" defTabSz="457200" rtl="0" eaLnBrk="1" fontAlgn="base" hangingPunct="1">
        <a:spcBef>
          <a:spcPct val="0"/>
        </a:spcBef>
        <a:spcAft>
          <a:spcPct val="0"/>
        </a:spcAft>
        <a:defRPr sz="3800" kern="1200">
          <a:solidFill>
            <a:schemeClr val="tx1"/>
          </a:solidFill>
          <a:latin typeface="+mj-lt"/>
          <a:ea typeface="ＭＳ Ｐゴシック" pitchFamily="34" charset="-128"/>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Media_type#List_of_common_media_typ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mocup nam 1.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
            <a:ext cx="7433926" cy="4800599"/>
          </a:xfrm>
          <a:prstGeom prst="rect">
            <a:avLst/>
          </a:prstGeom>
        </p:spPr>
      </p:pic>
      <p:sp>
        <p:nvSpPr>
          <p:cNvPr id="10" name="Text Box 5"/>
          <p:cNvSpPr txBox="1">
            <a:spLocks noChangeArrowheads="1"/>
          </p:cNvSpPr>
          <p:nvPr/>
        </p:nvSpPr>
        <p:spPr bwMode="auto">
          <a:xfrm>
            <a:off x="152400" y="77108"/>
            <a:ext cx="6181725" cy="586957"/>
          </a:xfrm>
          <a:prstGeom prst="rect">
            <a:avLst/>
          </a:prstGeom>
          <a:noFill/>
          <a:ln w="9525">
            <a:noFill/>
            <a:round/>
            <a:headEnd/>
            <a:tailEnd/>
          </a:ln>
        </p:spPr>
        <p:txBody>
          <a:bodyPr wrap="square"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bg1"/>
                </a:solidFill>
                <a:latin typeface="+mj-lt"/>
                <a:cs typeface="Arial" pitchFamily="34" charset="0"/>
              </a:rPr>
              <a:t>FPT University</a:t>
            </a:r>
            <a:endParaRPr lang="en-US" sz="3200" dirty="0">
              <a:solidFill>
                <a:schemeClr val="bg1"/>
              </a:solidFill>
              <a:latin typeface="+mj-lt"/>
              <a:cs typeface="Arial" pitchFamily="34" charset="0"/>
            </a:endParaRPr>
          </a:p>
        </p:txBody>
      </p:sp>
      <p:sp>
        <p:nvSpPr>
          <p:cNvPr id="11" name="Text Box 5"/>
          <p:cNvSpPr txBox="1">
            <a:spLocks noChangeArrowheads="1"/>
          </p:cNvSpPr>
          <p:nvPr/>
        </p:nvSpPr>
        <p:spPr bwMode="auto">
          <a:xfrm>
            <a:off x="167640" y="1675934"/>
            <a:ext cx="7052926" cy="1448731"/>
          </a:xfrm>
          <a:prstGeom prst="rect">
            <a:avLst/>
          </a:prstGeom>
          <a:noFill/>
          <a:ln w="9525">
            <a:noFill/>
            <a:round/>
            <a:headEnd/>
            <a:tailEnd/>
          </a:ln>
        </p:spPr>
        <p:txBody>
          <a:bodyPr wrap="square" lIns="90000" tIns="46800" rIns="90000" bIns="46800">
            <a:spAutoFit/>
          </a:bodyPr>
          <a:lstStyle/>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Android programMing</a:t>
            </a:r>
          </a:p>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Lesson 17</a:t>
            </a:r>
            <a:endParaRPr lang="en-US" sz="4400" b="1" cap="all" dirty="0">
              <a:solidFill>
                <a:schemeClr val="bg1"/>
              </a:solidFill>
              <a:latin typeface="+mj-lt"/>
              <a:cs typeface="Arial" pitchFamily="34" charset="0"/>
            </a:endParaRPr>
          </a:p>
        </p:txBody>
      </p:sp>
      <p:sp>
        <p:nvSpPr>
          <p:cNvPr id="12" name="Text Box 10"/>
          <p:cNvSpPr txBox="1">
            <a:spLocks noChangeArrowheads="1"/>
          </p:cNvSpPr>
          <p:nvPr/>
        </p:nvSpPr>
        <p:spPr bwMode="auto">
          <a:xfrm>
            <a:off x="3505200" y="4217792"/>
            <a:ext cx="2362200" cy="851131"/>
          </a:xfrm>
          <a:prstGeom prst="rect">
            <a:avLst/>
          </a:prstGeom>
          <a:noFill/>
          <a:ln w="9525">
            <a:noFill/>
            <a:round/>
            <a:headEnd/>
            <a:tailEnd/>
          </a:ln>
        </p:spPr>
        <p:txBody>
          <a:bodyPr wrap="square" lIns="90000" tIns="46800" rIns="90000" bIns="46800">
            <a:spAutoFit/>
          </a:bodyPr>
          <a:lstStyle/>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mj-lt"/>
                <a:cs typeface="Arial" pitchFamily="34" charset="0"/>
              </a:rPr>
              <a:t>Version 1.0</a:t>
            </a:r>
          </a:p>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bg1"/>
              </a:solidFill>
              <a:latin typeface="+mj-lt"/>
              <a:cs typeface="Arial" pitchFamily="34" charset="0"/>
            </a:endParaRPr>
          </a:p>
        </p:txBody>
      </p:sp>
      <p:pic>
        <p:nvPicPr>
          <p:cNvPr id="20" name="Picture 19" descr="logo FPT.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1800" y="5105400"/>
            <a:ext cx="1676400" cy="100796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a:xfrm>
            <a:off x="228600" y="1752600"/>
            <a:ext cx="8458200" cy="4373563"/>
          </a:xfrm>
        </p:spPr>
        <p:txBody>
          <a:bodyPr/>
          <a:lstStyle/>
          <a:p>
            <a:r>
              <a:rPr lang="en-US" sz="2400"/>
              <a:t>The Android application created in this chapter will take the form of a rudimentary text editor designed to create and store text files remotely onto a cloud based storage service. In practice, the example will work with any cloud based document storage provider that is compatible with the Storage Access Framework, though for the purpose of this example the use of Google Drive is assumed. </a:t>
            </a:r>
          </a:p>
        </p:txBody>
      </p:sp>
    </p:spTree>
    <p:extLst>
      <p:ext uri="{BB962C8B-B14F-4D97-AF65-F5344CB8AC3E}">
        <p14:creationId xmlns:p14="http://schemas.microsoft.com/office/powerpoint/2010/main" val="395567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Creating the Storage Access Framework Example</a:t>
            </a:r>
            <a:r>
              <a:rPr lang="en-US"/>
              <a:t> </a:t>
            </a:r>
            <a:br>
              <a:rPr lang="en-US"/>
            </a:br>
            <a:endParaRPr lang="en-US"/>
          </a:p>
        </p:txBody>
      </p:sp>
    </p:spTree>
    <p:extLst>
      <p:ext uri="{BB962C8B-B14F-4D97-AF65-F5344CB8AC3E}">
        <p14:creationId xmlns:p14="http://schemas.microsoft.com/office/powerpoint/2010/main" val="153352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Declaring Request Codes</a:t>
            </a:r>
            <a:r>
              <a:rPr lang="en-US"/>
              <a:t> </a:t>
            </a:r>
            <a:br>
              <a:rPr lang="en-US"/>
            </a:br>
            <a:r>
              <a:rPr lang="en-US" sz="2400"/>
              <a:t>Working with files in the Storage Access Framework involves triggering a variety of intents depending on the specific action to be performed. Invariably this will result in the framework displaying the storage picker user interface so that the user can specify the storage </a:t>
            </a:r>
            <a:r>
              <a:rPr lang="en-US" sz="2400" smtClean="0"/>
              <a:t>location.</a:t>
            </a:r>
            <a:r>
              <a:rPr lang="en-US" sz="2400"/>
              <a:t> The requestCode helps you to identify from which Intent you came </a:t>
            </a:r>
            <a:r>
              <a:rPr lang="en-US" sz="2400" smtClean="0"/>
              <a:t>back.</a:t>
            </a:r>
            <a:r>
              <a:rPr lang="en-US" sz="2400"/>
              <a:t> When the work of the intent is complete, </a:t>
            </a:r>
            <a:r>
              <a:rPr lang="en-US" sz="2400" smtClean="0"/>
              <a:t>the application </a:t>
            </a:r>
            <a:r>
              <a:rPr lang="en-US" sz="2400"/>
              <a:t>will be notified by a call to a method named </a:t>
            </a:r>
            <a:r>
              <a:rPr lang="en-US" sz="2400" i="1"/>
              <a:t>onActivityResult()</a:t>
            </a:r>
            <a:r>
              <a:rPr lang="en-US" sz="2400"/>
              <a:t>. </a:t>
            </a:r>
            <a:br>
              <a:rPr lang="en-US" sz="2400"/>
            </a:br>
            <a:r>
              <a:rPr lang="en-US" sz="2400"/>
              <a:t/>
            </a:r>
            <a:br>
              <a:rPr lang="en-US" sz="2400"/>
            </a:br>
            <a:endParaRPr lang="en-US" sz="2400"/>
          </a:p>
        </p:txBody>
      </p:sp>
      <p:sp>
        <p:nvSpPr>
          <p:cNvPr id="4" name="Rectangle 1"/>
          <p:cNvSpPr>
            <a:spLocks noChangeArrowheads="1"/>
          </p:cNvSpPr>
          <p:nvPr/>
        </p:nvSpPr>
        <p:spPr bwMode="auto">
          <a:xfrm>
            <a:off x="838200" y="5368498"/>
            <a:ext cx="76962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static final int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CREATE_REQUEST_CODE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static final int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OPEN_REQUEST_CODE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41</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static final int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SAVE_REQUEST_CODE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42</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14733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Creating a New Storage File</a:t>
            </a:r>
            <a:r>
              <a:rPr lang="en-US"/>
              <a:t> </a:t>
            </a:r>
            <a:br>
              <a:rPr lang="en-US"/>
            </a:br>
            <a:endParaRPr lang="en-US"/>
          </a:p>
        </p:txBody>
      </p:sp>
      <p:sp>
        <p:nvSpPr>
          <p:cNvPr id="4" name="Rectangle 1"/>
          <p:cNvSpPr>
            <a:spLocks noChangeArrowheads="1"/>
          </p:cNvSpPr>
          <p:nvPr/>
        </p:nvSpPr>
        <p:spPr bwMode="auto">
          <a:xfrm>
            <a:off x="653299" y="2877980"/>
            <a:ext cx="7837402"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newFile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(View view)</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Intent intent =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Intent(Intent.</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ACTION_CREATE_DOCUMENT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intent.addCategory(Intent.</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CATEGORY_OPENABLE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intent.setType(</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"text/plain"</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intent.putExtra(Intent.</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EXTRA_TITLE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"newfile.txt"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startActivityForResult(intent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CREATE_REQUEST_CODE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51652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The onActivityResult() Method</a:t>
            </a:r>
            <a:r>
              <a:rPr lang="en-US"/>
              <a:t> </a:t>
            </a:r>
            <a:br>
              <a:rPr lang="en-US"/>
            </a:br>
            <a:endParaRPr lang="en-US"/>
          </a:p>
        </p:txBody>
      </p:sp>
      <p:sp>
        <p:nvSpPr>
          <p:cNvPr id="4" name="Rectangle 1"/>
          <p:cNvSpPr>
            <a:spLocks noChangeArrowheads="1"/>
          </p:cNvSpPr>
          <p:nvPr/>
        </p:nvSpPr>
        <p:spPr bwMode="auto">
          <a:xfrm>
            <a:off x="76218" y="3137357"/>
            <a:ext cx="8991564"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onActivityResult</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requestCode</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int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resultCode</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 resultData)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Uri currentUri =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null;</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if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(resultCode == Activity.</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RESULT_OK</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(requestCode == </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CREATE_REQUEST_CODE</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(resultData !=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.setText(</a:t>
            </a:r>
            <a:r>
              <a:rPr kumimoji="0" lang="en-US" altLang="en-US" sz="14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A9B7C6"/>
                </a:solidFill>
                <a:latin typeface="Courier New" panose="02070309020205020404" pitchFamily="49" charset="0"/>
                <a:cs typeface="Courier New" panose="02070309020205020404" pitchFamily="49" charset="0"/>
              </a:rPr>
              <a:t> </a:t>
            </a:r>
            <a:r>
              <a:rPr lang="en-US" altLang="en-US" sz="1400" smtClean="0">
                <a:solidFill>
                  <a:srgbClr val="A9B7C6"/>
                </a:solidFill>
                <a:latin typeface="Courier New" panose="02070309020205020404" pitchFamily="49" charset="0"/>
                <a:cs typeface="Courier New" panose="02070309020205020404" pitchFamily="49" charset="0"/>
              </a:rPr>
              <a:t>   }</a:t>
            </a:r>
            <a:endPar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a:solidFill>
                  <a:srgbClr val="A9B7C6"/>
                </a:solidFill>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97353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Saving to a Storage File</a:t>
            </a:r>
            <a:r>
              <a:rPr lang="en-US"/>
              <a:t> </a:t>
            </a:r>
            <a:br>
              <a:rPr lang="en-US"/>
            </a:br>
            <a:endParaRPr lang="en-US"/>
          </a:p>
        </p:txBody>
      </p:sp>
      <p:sp>
        <p:nvSpPr>
          <p:cNvPr id="4" name="Rectangle 1"/>
          <p:cNvSpPr>
            <a:spLocks noChangeArrowheads="1"/>
          </p:cNvSpPr>
          <p:nvPr/>
        </p:nvSpPr>
        <p:spPr bwMode="auto">
          <a:xfrm>
            <a:off x="230639" y="2514600"/>
            <a:ext cx="8456161"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saveFile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(View view)</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Intent intent = </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Intent(Intent.</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ACTION_OPEN_DOCUMENT</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intent.addCategory(Intent.</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CATEGORY_OPENABLE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intent.setType(</a:t>
            </a:r>
            <a:r>
              <a:rPr kumimoji="0" lang="en-US" altLang="en-US"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"text/plain"</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startActivityForResult(intent</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SAVE_REQUEST_CODE</a:t>
            </a: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
        <p:nvSpPr>
          <p:cNvPr id="5" name="Rectangle 2"/>
          <p:cNvSpPr>
            <a:spLocks noChangeArrowheads="1"/>
          </p:cNvSpPr>
          <p:nvPr/>
        </p:nvSpPr>
        <p:spPr bwMode="auto">
          <a:xfrm>
            <a:off x="238522" y="4724400"/>
            <a:ext cx="844827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(requestCode ==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SAVE_REQUEST_CODE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(resultData !=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currentUri = resultData.getData()</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writeFileContent(currentUri)</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90796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a:xfrm>
            <a:off x="457200" y="1467562"/>
            <a:ext cx="8229600" cy="4373563"/>
          </a:xfrm>
        </p:spPr>
        <p:txBody>
          <a:bodyPr/>
          <a:lstStyle/>
          <a:p>
            <a:r>
              <a:rPr lang="en-US" b="1" smtClean="0"/>
              <a:t>Write file content</a:t>
            </a:r>
            <a:endParaRPr lang="en-US" b="1"/>
          </a:p>
        </p:txBody>
      </p:sp>
      <p:sp>
        <p:nvSpPr>
          <p:cNvPr id="4" name="Rectangle 1"/>
          <p:cNvSpPr>
            <a:spLocks noChangeArrowheads="1"/>
          </p:cNvSpPr>
          <p:nvPr/>
        </p:nvSpPr>
        <p:spPr bwMode="auto">
          <a:xfrm>
            <a:off x="119517" y="1981200"/>
            <a:ext cx="8948283"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void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writeFileContent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(Uri uri)</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try</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ParcelFileDescriptor pfd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.getContentResolver().openFileDescriptor(uri</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FileOutputStream fileOutputStream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FileOutputStream(</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pfd.getFileDescriptor())</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textContent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textView</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.getText().toString()</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fileOutputStream.write(textContent.getBytes())</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fileOutputStream.close()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pfd.close()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(Exception e)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e.printStackTrace()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19698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a:xfrm>
            <a:off x="457200" y="1143000"/>
            <a:ext cx="8229600" cy="4373563"/>
          </a:xfrm>
        </p:spPr>
        <p:txBody>
          <a:bodyPr/>
          <a:lstStyle/>
          <a:p>
            <a:r>
              <a:rPr lang="en-US" b="1"/>
              <a:t>Opening and Reading a Storage File</a:t>
            </a:r>
            <a:r>
              <a:rPr lang="en-US"/>
              <a:t> </a:t>
            </a:r>
            <a:br>
              <a:rPr lang="en-US"/>
            </a:br>
            <a:endParaRPr lang="en-US"/>
          </a:p>
        </p:txBody>
      </p:sp>
      <p:sp>
        <p:nvSpPr>
          <p:cNvPr id="4" name="Rectangle 1"/>
          <p:cNvSpPr>
            <a:spLocks noChangeArrowheads="1"/>
          </p:cNvSpPr>
          <p:nvPr/>
        </p:nvSpPr>
        <p:spPr bwMode="auto">
          <a:xfrm>
            <a:off x="457200" y="1866662"/>
            <a:ext cx="8047739"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openFile</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(View view)</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Intent intent =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Intent(Intent.</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ACTION_OPEN_DOCUMENT</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intent.addCategory(Intent.</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CATEGORY_OPENABLE</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intent.setType(</a:t>
            </a:r>
            <a:r>
              <a:rPr kumimoji="0" lang="en-US" altLang="en-US" sz="14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"text/plain"</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startActivityForResult(intent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OPEN_REQUEST_CODE</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
        <p:nvSpPr>
          <p:cNvPr id="5" name="Rectangle 2"/>
          <p:cNvSpPr>
            <a:spLocks noChangeArrowheads="1"/>
          </p:cNvSpPr>
          <p:nvPr/>
        </p:nvSpPr>
        <p:spPr bwMode="auto">
          <a:xfrm>
            <a:off x="457200" y="3636110"/>
            <a:ext cx="8047739"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else if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(requestCode == </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OPEN_REQUEST_CODE</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(resultData !=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currentUri = resultData.getData()</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try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 content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readFileContent(currentUri)</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textView</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.setText(content)</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catch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(IOException e)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Handle error here</a:t>
            </a:r>
            <a:br>
              <a:rPr kumimoji="0" lang="en-US" altLang="en-US" sz="14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7912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smtClean="0"/>
              <a:t>Read file method</a:t>
            </a:r>
            <a:endParaRPr lang="en-US" b="1"/>
          </a:p>
        </p:txBody>
      </p:sp>
      <p:sp>
        <p:nvSpPr>
          <p:cNvPr id="4" name="Rectangle 1"/>
          <p:cNvSpPr>
            <a:spLocks noChangeArrowheads="1"/>
          </p:cNvSpPr>
          <p:nvPr/>
        </p:nvSpPr>
        <p:spPr bwMode="auto">
          <a:xfrm>
            <a:off x="457200" y="2438400"/>
            <a:ext cx="8153400"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private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a:t>
            </a:r>
            <a:r>
              <a:rPr kumimoji="0" lang="en-US" altLang="en-US" sz="16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readFileContent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(Uri uri)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throws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IOException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InputStream inputStream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getContentResolver().openInputStream(uri)</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BufferedReader reader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BufferedReader(</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InputStreamReader(</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inputStream))</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StringBuilder stringBuilder =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StringBuilder()</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 currentline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while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((currentline = reader.readLine()) !=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null</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stringBuilder.append(currentline + </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inputStream.close()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return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stringBuilder.toString()</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42960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br>
              <a:rPr lang="en-US"/>
            </a:br>
            <a:r>
              <a:rPr lang="en-US"/>
              <a:t>Example </a:t>
            </a:r>
            <a:br>
              <a:rPr lang="en-US"/>
            </a:br>
            <a:endParaRPr lang="en-US"/>
          </a:p>
        </p:txBody>
      </p:sp>
      <p:sp>
        <p:nvSpPr>
          <p:cNvPr id="3" name="Content Placeholder 2"/>
          <p:cNvSpPr>
            <a:spLocks noGrp="1"/>
          </p:cNvSpPr>
          <p:nvPr>
            <p:ph idx="1"/>
          </p:nvPr>
        </p:nvSpPr>
        <p:spPr/>
        <p:txBody>
          <a:bodyPr/>
          <a:lstStyle/>
          <a:p>
            <a:r>
              <a:rPr lang="en-US" b="1"/>
              <a:t>Testing the Storage Access Application</a:t>
            </a:r>
            <a:r>
              <a:rPr lang="en-US"/>
              <a:t> </a:t>
            </a:r>
            <a:br>
              <a:rPr lang="en-US"/>
            </a:br>
            <a:endParaRPr lang="en-US"/>
          </a:p>
        </p:txBody>
      </p:sp>
    </p:spTree>
    <p:extLst>
      <p:ext uri="{BB962C8B-B14F-4D97-AF65-F5344CB8AC3E}">
        <p14:creationId xmlns:p14="http://schemas.microsoft.com/office/powerpoint/2010/main" val="101102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524000"/>
            <a:ext cx="8382000" cy="4373563"/>
          </a:xfrm>
        </p:spPr>
        <p:txBody>
          <a:bodyPr>
            <a:normAutofit/>
          </a:bodyPr>
          <a:lstStyle/>
          <a:p>
            <a:r>
              <a:rPr lang="en-US" b="1"/>
              <a:t>Accessing Cloud Storage using the Android</a:t>
            </a:r>
            <a:br>
              <a:rPr lang="en-US" b="1"/>
            </a:br>
            <a:r>
              <a:rPr lang="en-US" b="1"/>
              <a:t>Storage Access Framework</a:t>
            </a:r>
            <a:r>
              <a:rPr lang="en-US"/>
              <a:t> </a:t>
            </a:r>
            <a:br>
              <a:rPr lang="en-US"/>
            </a:br>
            <a:r>
              <a:rPr lang="en-US" smtClean="0"/>
              <a:t> </a:t>
            </a:r>
          </a:p>
        </p:txBody>
      </p:sp>
    </p:spTree>
    <p:extLst>
      <p:ext uri="{BB962C8B-B14F-4D97-AF65-F5344CB8AC3E}">
        <p14:creationId xmlns:p14="http://schemas.microsoft.com/office/powerpoint/2010/main" val="47060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smtClean="0"/>
              <a:t>Lesson 17</a:t>
            </a:r>
          </a:p>
        </p:txBody>
      </p:sp>
      <p:pic>
        <p:nvPicPr>
          <p:cNvPr id="4" name="Picture 3" descr="question.jpg"/>
          <p:cNvPicPr>
            <a:picLocks noChangeAspect="1"/>
          </p:cNvPicPr>
          <p:nvPr/>
        </p:nvPicPr>
        <p:blipFill>
          <a:blip r:embed="rId2"/>
          <a:stretch>
            <a:fillRect/>
          </a:stretch>
        </p:blipFill>
        <p:spPr>
          <a:xfrm>
            <a:off x="3733800" y="3505200"/>
            <a:ext cx="2152650" cy="21240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8600" y="2362200"/>
            <a:ext cx="8610600" cy="3535363"/>
          </a:xfrm>
        </p:spPr>
        <p:txBody>
          <a:bodyPr/>
          <a:lstStyle/>
          <a:p>
            <a:pPr algn="ctr" eaLnBrk="1" hangingPunct="1">
              <a:buFont typeface="Arial" pitchFamily="34" charset="0"/>
              <a:buNone/>
            </a:pPr>
            <a:r>
              <a:rPr lang="en-US" altLang="ja-JP" sz="4500" dirty="0" smtClean="0">
                <a:solidFill>
                  <a:srgbClr val="E77817"/>
                </a:solidFill>
              </a:rPr>
              <a:t>Thank you!</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Accessing Cloud Storage using the </a:t>
            </a:r>
            <a:r>
              <a:rPr lang="en-US" b="1" smtClean="0"/>
              <a:t>Android Storage </a:t>
            </a:r>
            <a:r>
              <a:rPr lang="en-US" b="1"/>
              <a:t>Access Framework</a:t>
            </a:r>
            <a:r>
              <a:rPr lang="en-US"/>
              <a:t> </a:t>
            </a:r>
            <a:br>
              <a:rPr lang="en-US"/>
            </a:br>
            <a:endParaRPr lang="en-US"/>
          </a:p>
        </p:txBody>
      </p:sp>
      <p:sp>
        <p:nvSpPr>
          <p:cNvPr id="3" name="Content Placeholder 2"/>
          <p:cNvSpPr>
            <a:spLocks noGrp="1"/>
          </p:cNvSpPr>
          <p:nvPr>
            <p:ph idx="1"/>
          </p:nvPr>
        </p:nvSpPr>
        <p:spPr/>
        <p:txBody>
          <a:bodyPr/>
          <a:lstStyle/>
          <a:p>
            <a:r>
              <a:rPr lang="en-US" smtClean="0"/>
              <a:t>Wide </a:t>
            </a:r>
            <a:r>
              <a:rPr lang="en-US"/>
              <a:t>adoption of remote storage services </a:t>
            </a:r>
            <a:r>
              <a:rPr lang="en-US" smtClean="0"/>
              <a:t>in recent years. </a:t>
            </a:r>
            <a:r>
              <a:rPr lang="en-US"/>
              <a:t>Driving this growth are two key factors </a:t>
            </a:r>
            <a:endParaRPr lang="en-US" smtClean="0"/>
          </a:p>
          <a:p>
            <a:pPr lvl="1"/>
            <a:r>
              <a:rPr lang="en-US" smtClean="0"/>
              <a:t>Mobile devices </a:t>
            </a:r>
            <a:r>
              <a:rPr lang="en-US"/>
              <a:t>now provide continuous, high speed internet connectivity </a:t>
            </a:r>
            <a:endParaRPr lang="en-US" smtClean="0"/>
          </a:p>
          <a:p>
            <a:pPr lvl="1"/>
            <a:r>
              <a:rPr lang="en-US" smtClean="0"/>
              <a:t>The incompatible between mobile storage and traditional computer system</a:t>
            </a:r>
            <a:r>
              <a:rPr lang="en-US"/>
              <a:t/>
            </a:r>
            <a:br>
              <a:rPr lang="en-US"/>
            </a:br>
            <a:r>
              <a:rPr lang="en-US"/>
              <a:t/>
            </a:r>
            <a:br>
              <a:rPr lang="en-US"/>
            </a:br>
            <a:r>
              <a:rPr lang="en-US"/>
              <a:t/>
            </a:r>
            <a:br>
              <a:rPr lang="en-US"/>
            </a:br>
            <a:r>
              <a:rPr lang="en-US"/>
              <a:t/>
            </a:r>
            <a:br>
              <a:rPr lang="en-US"/>
            </a:br>
            <a:endParaRPr lang="en-US"/>
          </a:p>
        </p:txBody>
      </p:sp>
    </p:spTree>
    <p:extLst>
      <p:ext uri="{BB962C8B-B14F-4D97-AF65-F5344CB8AC3E}">
        <p14:creationId xmlns:p14="http://schemas.microsoft.com/office/powerpoint/2010/main" val="291431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Accessing Cloud Storage using the Android Storage Access Framework</a:t>
            </a:r>
            <a:r>
              <a:rPr lang="en-US"/>
              <a:t> </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9809448"/>
              </p:ext>
            </p:extLst>
          </p:nvPr>
        </p:nvGraphicFramePr>
        <p:xfrm>
          <a:off x="457200" y="1752600"/>
          <a:ext cx="8229600" cy="4480560"/>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517467783"/>
                    </a:ext>
                  </a:extLst>
                </a:gridCol>
                <a:gridCol w="4419600">
                  <a:extLst>
                    <a:ext uri="{9D8B030D-6E8A-4147-A177-3AD203B41FA5}">
                      <a16:colId xmlns:a16="http://schemas.microsoft.com/office/drawing/2014/main" val="1333695238"/>
                    </a:ext>
                  </a:extLst>
                </a:gridCol>
              </a:tblGrid>
              <a:tr h="4267200">
                <a:tc>
                  <a:txBody>
                    <a:bodyPr/>
                    <a:lstStyle/>
                    <a:p>
                      <a:pPr>
                        <a:lnSpc>
                          <a:spcPct val="250000"/>
                        </a:lnSpc>
                      </a:pPr>
                      <a:r>
                        <a:rPr lang="en-US" sz="1800" smtClean="0"/>
                        <a:t>1.   Latest Software </a:t>
                      </a:r>
                    </a:p>
                    <a:p>
                      <a:pPr>
                        <a:lnSpc>
                          <a:spcPct val="250000"/>
                        </a:lnSpc>
                      </a:pPr>
                      <a:r>
                        <a:rPr lang="en-US" sz="1800" smtClean="0"/>
                        <a:t>2.   Minimize IT infrastructure </a:t>
                      </a:r>
                    </a:p>
                    <a:p>
                      <a:pPr>
                        <a:lnSpc>
                          <a:spcPct val="250000"/>
                        </a:lnSpc>
                      </a:pPr>
                      <a:r>
                        <a:rPr lang="en-US" sz="1800" smtClean="0"/>
                        <a:t>3.   Flexibility of costs </a:t>
                      </a:r>
                    </a:p>
                    <a:p>
                      <a:pPr>
                        <a:lnSpc>
                          <a:spcPct val="250000"/>
                        </a:lnSpc>
                      </a:pPr>
                      <a:r>
                        <a:rPr lang="en-US" sz="1800" smtClean="0"/>
                        <a:t>4.   Remarkable availability </a:t>
                      </a:r>
                    </a:p>
                    <a:p>
                      <a:pPr>
                        <a:lnSpc>
                          <a:spcPct val="250000"/>
                        </a:lnSpc>
                      </a:pPr>
                      <a:r>
                        <a:rPr lang="en-US" sz="1800" smtClean="0"/>
                        <a:t>5.   Enhanced mobility </a:t>
                      </a:r>
                    </a:p>
                    <a:p>
                      <a:pPr marL="0" marR="0" indent="0" algn="l" defTabSz="457200" rtl="0" eaLnBrk="1" fontAlgn="auto" latinLnBrk="0" hangingPunct="1">
                        <a:lnSpc>
                          <a:spcPct val="250000"/>
                        </a:lnSpc>
                        <a:spcBef>
                          <a:spcPts val="0"/>
                        </a:spcBef>
                        <a:spcAft>
                          <a:spcPts val="0"/>
                        </a:spcAft>
                        <a:buClrTx/>
                        <a:buSzTx/>
                        <a:buFontTx/>
                        <a:buNone/>
                        <a:tabLst/>
                        <a:defRPr/>
                      </a:pPr>
                      <a:r>
                        <a:rPr lang="en-US" sz="1800" smtClean="0"/>
                        <a:t>6.   Enhanced collaboration </a:t>
                      </a:r>
                    </a:p>
                    <a:p>
                      <a:endParaRPr lang="en-US">
                        <a:solidFill>
                          <a:schemeClr val="tx1"/>
                        </a:solidFill>
                      </a:endParaRPr>
                    </a:p>
                  </a:txBody>
                  <a:tcPr/>
                </a:tc>
                <a:tc>
                  <a:txBody>
                    <a:bodyPr/>
                    <a:lstStyle/>
                    <a:p>
                      <a:pPr>
                        <a:lnSpc>
                          <a:spcPct val="250000"/>
                        </a:lnSpc>
                      </a:pPr>
                      <a:r>
                        <a:rPr lang="en-US" sz="1800" smtClean="0"/>
                        <a:t>7.   Cost effectiveness </a:t>
                      </a:r>
                    </a:p>
                    <a:p>
                      <a:pPr>
                        <a:lnSpc>
                          <a:spcPct val="250000"/>
                        </a:lnSpc>
                      </a:pPr>
                      <a:r>
                        <a:rPr lang="en-US" sz="1800" smtClean="0"/>
                        <a:t>8.   Instantaneous reduction of expenditure </a:t>
                      </a:r>
                    </a:p>
                    <a:p>
                      <a:pPr>
                        <a:lnSpc>
                          <a:spcPct val="250000"/>
                        </a:lnSpc>
                      </a:pPr>
                      <a:r>
                        <a:rPr lang="en-US" sz="1800" smtClean="0"/>
                        <a:t>9.  Optimization of capacity </a:t>
                      </a:r>
                    </a:p>
                    <a:p>
                      <a:pPr>
                        <a:lnSpc>
                          <a:spcPct val="250000"/>
                        </a:lnSpc>
                      </a:pPr>
                      <a:r>
                        <a:rPr lang="en-US" sz="1800" smtClean="0"/>
                        <a:t>10.  Facilitate M&amp;A </a:t>
                      </a:r>
                    </a:p>
                    <a:p>
                      <a:pPr>
                        <a:lnSpc>
                          <a:spcPct val="250000"/>
                        </a:lnSpc>
                      </a:pPr>
                      <a:r>
                        <a:rPr lang="en-US" sz="1800" smtClean="0"/>
                        <a:t>11.  Eco-friendly </a:t>
                      </a:r>
                      <a:endParaRPr lang="en-US">
                        <a:solidFill>
                          <a:schemeClr val="tx1"/>
                        </a:solidFill>
                      </a:endParaRPr>
                    </a:p>
                  </a:txBody>
                  <a:tcPr/>
                </a:tc>
                <a:extLst>
                  <a:ext uri="{0D108BD9-81ED-4DB2-BD59-A6C34878D82A}">
                    <a16:rowId xmlns:a16="http://schemas.microsoft.com/office/drawing/2014/main" val="3937421535"/>
                  </a:ext>
                </a:extLst>
              </a:tr>
            </a:tbl>
          </a:graphicData>
        </a:graphic>
      </p:graphicFrame>
    </p:spTree>
    <p:extLst>
      <p:ext uri="{BB962C8B-B14F-4D97-AF65-F5344CB8AC3E}">
        <p14:creationId xmlns:p14="http://schemas.microsoft.com/office/powerpoint/2010/main" val="110202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p>
        </p:txBody>
      </p:sp>
      <p:sp>
        <p:nvSpPr>
          <p:cNvPr id="3" name="Content Placeholder 2"/>
          <p:cNvSpPr>
            <a:spLocks noGrp="1"/>
          </p:cNvSpPr>
          <p:nvPr>
            <p:ph idx="1"/>
          </p:nvPr>
        </p:nvSpPr>
        <p:spPr>
          <a:xfrm>
            <a:off x="304800" y="1577181"/>
            <a:ext cx="5891719" cy="4373563"/>
          </a:xfrm>
        </p:spPr>
        <p:txBody>
          <a:bodyPr/>
          <a:lstStyle/>
          <a:p>
            <a:r>
              <a:rPr lang="en-US" b="1"/>
              <a:t>The Storage Access </a:t>
            </a:r>
            <a:r>
              <a:rPr lang="en-US" b="1" smtClean="0"/>
              <a:t>Framework</a:t>
            </a:r>
          </a:p>
          <a:p>
            <a:pPr>
              <a:buFontTx/>
              <a:buChar char="-"/>
            </a:pPr>
            <a:r>
              <a:rPr lang="en-US" sz="2400" smtClean="0"/>
              <a:t>Storage </a:t>
            </a:r>
            <a:r>
              <a:rPr lang="en-US" sz="2400"/>
              <a:t>Access Framework provides an intuitive user </a:t>
            </a:r>
            <a:r>
              <a:rPr lang="en-US" sz="2400" smtClean="0"/>
              <a:t>interface that </a:t>
            </a:r>
            <a:r>
              <a:rPr lang="en-US" sz="2400"/>
              <a:t>allows the user to browse, select, delete and create files hosted by storage services from within Android applications </a:t>
            </a:r>
            <a:endParaRPr lang="en-US" sz="2400" smtClean="0"/>
          </a:p>
          <a:p>
            <a:pPr>
              <a:buFontTx/>
              <a:buChar char="-"/>
            </a:pPr>
            <a:r>
              <a:rPr lang="en-US" sz="2400"/>
              <a:t>Document providers can range from cloud-based services to local document providers running on the same device as the client application</a:t>
            </a:r>
            <a:endParaRPr lang="en-US" sz="2400" smtClean="0"/>
          </a:p>
          <a:p>
            <a:pPr marL="0" indent="0">
              <a:buNone/>
            </a:pPr>
            <a:r>
              <a:rPr lang="en-US"/>
              <a:t/>
            </a:r>
            <a:br>
              <a:rPr lang="en-US"/>
            </a:br>
            <a:r>
              <a:rPr lang="en-US"/>
              <a:t/>
            </a:r>
            <a:br>
              <a:rPr lang="en-US"/>
            </a:br>
            <a:r>
              <a:rPr lang="en-US"/>
              <a:t/>
            </a:r>
            <a:br>
              <a:rPr lang="en-US"/>
            </a:br>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919" y="1577181"/>
            <a:ext cx="2362200" cy="4724400"/>
          </a:xfrm>
          <a:prstGeom prst="rect">
            <a:avLst/>
          </a:prstGeom>
        </p:spPr>
      </p:pic>
    </p:spTree>
    <p:extLst>
      <p:ext uri="{BB962C8B-B14F-4D97-AF65-F5344CB8AC3E}">
        <p14:creationId xmlns:p14="http://schemas.microsoft.com/office/powerpoint/2010/main" val="302444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p>
        </p:txBody>
      </p:sp>
      <p:sp>
        <p:nvSpPr>
          <p:cNvPr id="3" name="Content Placeholder 2"/>
          <p:cNvSpPr>
            <a:spLocks noGrp="1"/>
          </p:cNvSpPr>
          <p:nvPr>
            <p:ph idx="1"/>
          </p:nvPr>
        </p:nvSpPr>
        <p:spPr>
          <a:xfrm>
            <a:off x="304800" y="1577181"/>
            <a:ext cx="5891719" cy="4373563"/>
          </a:xfrm>
        </p:spPr>
        <p:txBody>
          <a:bodyPr/>
          <a:lstStyle/>
          <a:p>
            <a:r>
              <a:rPr lang="en-US" b="1"/>
              <a:t>The Storage Access </a:t>
            </a:r>
            <a:r>
              <a:rPr lang="en-US" b="1" smtClean="0"/>
              <a:t>Framework</a:t>
            </a:r>
          </a:p>
          <a:p>
            <a:pPr>
              <a:buFontTx/>
              <a:buChar char="-"/>
            </a:pPr>
            <a:r>
              <a:rPr lang="en-US" sz="2400" smtClean="0"/>
              <a:t>Storage </a:t>
            </a:r>
            <a:r>
              <a:rPr lang="en-US" sz="2400"/>
              <a:t>Access Framework provides an intuitive user </a:t>
            </a:r>
            <a:r>
              <a:rPr lang="en-US" sz="2400" smtClean="0"/>
              <a:t>interface that </a:t>
            </a:r>
            <a:r>
              <a:rPr lang="en-US" sz="2400"/>
              <a:t>allows the user to browse, select, delete and create files hosted by storage services from within Android applications </a:t>
            </a:r>
            <a:endParaRPr lang="en-US" sz="2400" smtClean="0"/>
          </a:p>
          <a:p>
            <a:pPr>
              <a:buFontTx/>
              <a:buChar char="-"/>
            </a:pPr>
            <a:r>
              <a:rPr lang="en-US" sz="2400"/>
              <a:t>Document providers can range from cloud-based services to local document providers running on the same device as the client application</a:t>
            </a:r>
            <a:endParaRPr lang="en-US" sz="2400" smtClean="0"/>
          </a:p>
          <a:p>
            <a:pPr marL="0" indent="0">
              <a:buNone/>
            </a:pPr>
            <a:r>
              <a:rPr lang="en-US"/>
              <a:t/>
            </a:r>
            <a:br>
              <a:rPr lang="en-US"/>
            </a:br>
            <a:r>
              <a:rPr lang="en-US"/>
              <a:t/>
            </a:r>
            <a:br>
              <a:rPr lang="en-US"/>
            </a:br>
            <a:r>
              <a:rPr lang="en-US"/>
              <a:t/>
            </a:r>
            <a:br>
              <a:rPr lang="en-US"/>
            </a:br>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919" y="1577181"/>
            <a:ext cx="2362200" cy="4724400"/>
          </a:xfrm>
          <a:prstGeom prst="rect">
            <a:avLst/>
          </a:prstGeom>
        </p:spPr>
      </p:pic>
    </p:spTree>
    <p:extLst>
      <p:ext uri="{BB962C8B-B14F-4D97-AF65-F5344CB8AC3E}">
        <p14:creationId xmlns:p14="http://schemas.microsoft.com/office/powerpoint/2010/main" val="245116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p>
        </p:txBody>
      </p:sp>
      <p:sp>
        <p:nvSpPr>
          <p:cNvPr id="3" name="Content Placeholder 2"/>
          <p:cNvSpPr>
            <a:spLocks noGrp="1"/>
          </p:cNvSpPr>
          <p:nvPr>
            <p:ph idx="1"/>
          </p:nvPr>
        </p:nvSpPr>
        <p:spPr>
          <a:xfrm>
            <a:off x="457200" y="1219200"/>
            <a:ext cx="8229600" cy="6248400"/>
          </a:xfrm>
        </p:spPr>
        <p:txBody>
          <a:bodyPr/>
          <a:lstStyle/>
          <a:p>
            <a:r>
              <a:rPr lang="en-US" b="1"/>
              <a:t>Working with the Storage Access Framework</a:t>
            </a:r>
            <a:r>
              <a:rPr lang="en-US"/>
              <a:t> </a:t>
            </a:r>
            <a:br>
              <a:rPr lang="en-US"/>
            </a:br>
            <a:r>
              <a:rPr lang="en-US" sz="2400" smtClean="0"/>
              <a:t>A set </a:t>
            </a:r>
            <a:r>
              <a:rPr lang="en-US" sz="2400"/>
              <a:t>of Intents designed to integrate the features of the Storage </a:t>
            </a:r>
            <a:r>
              <a:rPr lang="en-US" sz="2400" smtClean="0"/>
              <a:t>Access Framework </a:t>
            </a:r>
            <a:r>
              <a:rPr lang="en-US" sz="2400"/>
              <a:t>into Android applications. These intents display the Storage Access Framework </a:t>
            </a:r>
            <a:r>
              <a:rPr lang="en-US" sz="2400" smtClean="0"/>
              <a:t>picker user </a:t>
            </a:r>
            <a:r>
              <a:rPr lang="en-US" sz="2400"/>
              <a:t>interface to the user and return the results of the interaction to the application via a call to </a:t>
            </a:r>
            <a:r>
              <a:rPr lang="en-US" sz="2400" smtClean="0"/>
              <a:t>the </a:t>
            </a:r>
            <a:r>
              <a:rPr lang="en-US" sz="2400" i="1" smtClean="0"/>
              <a:t>onActivityResult</a:t>
            </a:r>
            <a:r>
              <a:rPr lang="en-US" sz="2400" i="1"/>
              <a:t>() </a:t>
            </a:r>
            <a:r>
              <a:rPr lang="en-US" sz="2400"/>
              <a:t>method of the activity that launched the intent </a:t>
            </a:r>
            <a:endParaRPr lang="en-US" sz="2400" smtClean="0"/>
          </a:p>
          <a:p>
            <a:pPr lvl="1"/>
            <a:r>
              <a:rPr lang="en-US" sz="2400" b="1" smtClean="0"/>
              <a:t>ACTION_OPEN_DOCUMENT </a:t>
            </a:r>
            <a:r>
              <a:rPr lang="en-US" sz="2400" smtClean="0"/>
              <a:t> </a:t>
            </a:r>
          </a:p>
          <a:p>
            <a:pPr lvl="1"/>
            <a:r>
              <a:rPr lang="en-US" sz="2400" b="1" smtClean="0"/>
              <a:t>ACTION_CREATE_DOCUMENT</a:t>
            </a:r>
            <a:endParaRPr lang="en-US" sz="2400"/>
          </a:p>
        </p:txBody>
      </p:sp>
    </p:spTree>
    <p:extLst>
      <p:ext uri="{BB962C8B-B14F-4D97-AF65-F5344CB8AC3E}">
        <p14:creationId xmlns:p14="http://schemas.microsoft.com/office/powerpoint/2010/main" val="328722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p>
        </p:txBody>
      </p:sp>
      <p:sp>
        <p:nvSpPr>
          <p:cNvPr id="3" name="Content Placeholder 2"/>
          <p:cNvSpPr>
            <a:spLocks noGrp="1"/>
          </p:cNvSpPr>
          <p:nvPr>
            <p:ph idx="1"/>
          </p:nvPr>
        </p:nvSpPr>
        <p:spPr/>
        <p:txBody>
          <a:bodyPr/>
          <a:lstStyle/>
          <a:p>
            <a:r>
              <a:rPr lang="en-US" b="1"/>
              <a:t>Filtering Picker File </a:t>
            </a:r>
            <a:r>
              <a:rPr lang="en-US" b="1" smtClean="0"/>
              <a:t>Listings</a:t>
            </a:r>
          </a:p>
          <a:p>
            <a:endParaRPr lang="en-US" b="1"/>
          </a:p>
          <a:p>
            <a:endParaRPr lang="en-US" b="1" smtClean="0"/>
          </a:p>
          <a:p>
            <a:endParaRPr lang="en-US" b="1"/>
          </a:p>
          <a:p>
            <a:endParaRPr lang="en-US" b="1" smtClean="0"/>
          </a:p>
          <a:p>
            <a:pPr marL="0" indent="0">
              <a:buNone/>
            </a:pPr>
            <a:endParaRPr lang="en-US" b="1"/>
          </a:p>
          <a:p>
            <a:pPr marL="0" indent="0">
              <a:buNone/>
            </a:pPr>
            <a:r>
              <a:rPr lang="en-US" sz="2000" smtClean="0">
                <a:hlinkClick r:id="rId2"/>
              </a:rPr>
              <a:t>https://en.wikipedia.org/wiki/Media_type#List_of_common_media_types</a:t>
            </a:r>
            <a:r>
              <a:rPr lang="en-US" sz="2000" smtClean="0"/>
              <a:t> </a:t>
            </a:r>
            <a:r>
              <a:rPr lang="en-US"/>
              <a:t/>
            </a:r>
            <a:br>
              <a:rPr lang="en-US"/>
            </a:br>
            <a:endParaRPr lang="en-US"/>
          </a:p>
        </p:txBody>
      </p:sp>
      <p:sp>
        <p:nvSpPr>
          <p:cNvPr id="4" name="Rectangle 1"/>
          <p:cNvSpPr>
            <a:spLocks noChangeArrowheads="1"/>
          </p:cNvSpPr>
          <p:nvPr/>
        </p:nvSpPr>
        <p:spPr bwMode="auto">
          <a:xfrm>
            <a:off x="609600" y="2586227"/>
            <a:ext cx="76962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OPEN_REQUEST_CODE = </a:t>
            </a:r>
            <a:r>
              <a:rPr kumimoji="0" lang="en-US" altLang="en-US" sz="16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41</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 intent = </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Intent(Intent.</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ACTION_OPEN_DOCUMENT</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startActivityForResult(intent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OPEN_REQUEST_CODE)</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
        <p:nvSpPr>
          <p:cNvPr id="5" name="Rectangle 2"/>
          <p:cNvSpPr>
            <a:spLocks noChangeArrowheads="1"/>
          </p:cNvSpPr>
          <p:nvPr/>
        </p:nvSpPr>
        <p:spPr bwMode="auto">
          <a:xfrm>
            <a:off x="609600" y="3852446"/>
            <a:ext cx="769620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intent.addCategory(Intent.</a:t>
            </a:r>
            <a:r>
              <a:rPr kumimoji="0" lang="en-US" altLang="en-US" sz="1600" b="0" i="1"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CATEGORY_OPENABLE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
        <p:nvSpPr>
          <p:cNvPr id="6" name="Rectangle 3"/>
          <p:cNvSpPr>
            <a:spLocks noChangeArrowheads="1"/>
          </p:cNvSpPr>
          <p:nvPr/>
        </p:nvSpPr>
        <p:spPr bwMode="auto">
          <a:xfrm>
            <a:off x="609600" y="4690646"/>
            <a:ext cx="7696200"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intent.setType(</a:t>
            </a:r>
            <a:r>
              <a:rPr kumimoji="0" lang="en-US" altLang="en-US" sz="16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"image/*"</a:t>
            </a:r>
            <a:r>
              <a:rPr kumimoji="0" lang="en-US" altLang="en-US" sz="16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6012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Access Framework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46225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sof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15378</TotalTime>
  <Words>447</Words>
  <Application>Microsoft Office PowerPoint</Application>
  <PresentationFormat>On-screen Show (4:3)</PresentationFormat>
  <Paragraphs>97</Paragraphs>
  <Slides>21</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ＭＳ Ｐゴシック</vt:lpstr>
      <vt:lpstr>Arial</vt:lpstr>
      <vt:lpstr>Calibri</vt:lpstr>
      <vt:lpstr>Courier New</vt:lpstr>
      <vt:lpstr>Times New Roman</vt:lpstr>
      <vt:lpstr>Custom Design</vt:lpstr>
      <vt:lpstr>Fsoft_theme</vt:lpstr>
      <vt:lpstr>PowerPoint Presentation</vt:lpstr>
      <vt:lpstr>Agenda</vt:lpstr>
      <vt:lpstr>Accessing Cloud Storage using the Android Storage Access Framework  </vt:lpstr>
      <vt:lpstr>Accessing Cloud Storage using the Android Storage Access Framework  </vt:lpstr>
      <vt:lpstr>Storage Access Framework</vt:lpstr>
      <vt:lpstr>Storage Access Framework</vt:lpstr>
      <vt:lpstr>Storage Access Framework</vt:lpstr>
      <vt:lpstr>Storage Access Framework</vt:lpstr>
      <vt:lpstr>Storage Access Framework</vt:lpstr>
      <vt:lpstr>Storage Access Framework Example  </vt:lpstr>
      <vt:lpstr>Storage Access Framework Example  </vt:lpstr>
      <vt:lpstr>Storage Access Framework Example  </vt:lpstr>
      <vt:lpstr>Storage Access Framework Example  </vt:lpstr>
      <vt:lpstr>Storage Access Framework Example  </vt:lpstr>
      <vt:lpstr>Storage Access Framework Example  </vt:lpstr>
      <vt:lpstr>Storage Access Framework Example  </vt:lpstr>
      <vt:lpstr>Storage Access Framework Example  </vt:lpstr>
      <vt:lpstr>Storage Access Framework Example  </vt:lpstr>
      <vt:lpstr>Storage Access Framework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Trong Nhan</dc:creator>
  <cp:lastModifiedBy>Giang Do</cp:lastModifiedBy>
  <cp:revision>1869</cp:revision>
  <dcterms:created xsi:type="dcterms:W3CDTF">2010-09-14T03:27:51Z</dcterms:created>
  <dcterms:modified xsi:type="dcterms:W3CDTF">2019-02-28T14:47:50Z</dcterms:modified>
</cp:coreProperties>
</file>