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33"/>
  </p:notesMasterIdLst>
  <p:handoutMasterIdLst>
    <p:handoutMasterId r:id="rId34"/>
  </p:handoutMasterIdLst>
  <p:sldIdLst>
    <p:sldId id="264" r:id="rId3"/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7" r:id="rId19"/>
    <p:sldId id="398" r:id="rId20"/>
    <p:sldId id="399" r:id="rId21"/>
    <p:sldId id="400" r:id="rId22"/>
    <p:sldId id="401" r:id="rId23"/>
    <p:sldId id="402" r:id="rId24"/>
    <p:sldId id="396" r:id="rId25"/>
    <p:sldId id="404" r:id="rId26"/>
    <p:sldId id="405" r:id="rId27"/>
    <p:sldId id="406" r:id="rId28"/>
    <p:sldId id="403" r:id="rId29"/>
    <p:sldId id="408" r:id="rId30"/>
    <p:sldId id="381" r:id="rId31"/>
    <p:sldId id="280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Do" initials="GD" lastIdx="2" clrIdx="0">
    <p:extLst>
      <p:ext uri="{19B8F6BF-5375-455C-9EA6-DF929625EA0E}">
        <p15:presenceInfo xmlns:p15="http://schemas.microsoft.com/office/powerpoint/2012/main" userId="2f8f2533387177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0064FF"/>
    <a:srgbClr val="FDE2CB"/>
    <a:srgbClr val="FCD6B6"/>
    <a:srgbClr val="FABA86"/>
    <a:srgbClr val="F9B073"/>
    <a:srgbClr val="B0CA7C"/>
    <a:srgbClr val="F9AB6B"/>
    <a:srgbClr val="FAB882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12" autoAdjust="0"/>
  </p:normalViewPr>
  <p:slideViewPr>
    <p:cSldViewPr snapToObjects="1">
      <p:cViewPr varScale="1">
        <p:scale>
          <a:sx n="84" d="100"/>
          <a:sy n="84" d="100"/>
        </p:scale>
        <p:origin x="13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AudioTrack is a more advanced option that uses streaming audio buffers and provides greater control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audio. The MediaPlayer class, on the other hand, provides an easier programming interface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implementing audio playback and will meet the needs of most audio requirements.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MediaPlayer class methods </a:t>
            </a:r>
            <a:br>
              <a:rPr lang="en-US" smtClean="0"/>
            </a:br>
            <a:r>
              <a:rPr lang="en-US" sz="1200" smtClean="0"/>
              <a:t>· </a:t>
            </a:r>
            <a:r>
              <a:rPr lang="en-US" sz="1200" b="1" smtClean="0"/>
              <a:t>create() </a:t>
            </a:r>
            <a:r>
              <a:rPr lang="en-US" sz="1200" smtClean="0"/>
              <a:t>– Called to create a new instance of the class, passing through the Uri of the audio to be</a:t>
            </a:r>
            <a:br>
              <a:rPr lang="en-US" sz="1200" smtClean="0"/>
            </a:br>
            <a:r>
              <a:rPr lang="en-US" sz="1200" smtClean="0"/>
              <a:t>played.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setDataSource() </a:t>
            </a:r>
            <a:r>
              <a:rPr lang="en-US" sz="1200" smtClean="0"/>
              <a:t>– Sets the source from which the audio is to play.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prepare() </a:t>
            </a:r>
            <a:r>
              <a:rPr lang="en-US" sz="1200" smtClean="0"/>
              <a:t>– Instructs the player to prepare to begin playback.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start() </a:t>
            </a:r>
            <a:r>
              <a:rPr lang="en-US" sz="1200" smtClean="0"/>
              <a:t>– Starts the playback.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pause() </a:t>
            </a:r>
            <a:r>
              <a:rPr lang="en-US" sz="1200" smtClean="0"/>
              <a:t>– Pauses the playback. Playback may be resumed via a call to the </a:t>
            </a:r>
            <a:r>
              <a:rPr lang="en-US" sz="1200" i="1" smtClean="0"/>
              <a:t>resume() </a:t>
            </a:r>
            <a:r>
              <a:rPr lang="en-US" sz="1200" smtClean="0"/>
              <a:t>method.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stop() </a:t>
            </a:r>
            <a:r>
              <a:rPr lang="en-US" sz="1200" smtClean="0"/>
              <a:t>– Stops playback.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setVolume() </a:t>
            </a:r>
            <a:r>
              <a:rPr lang="en-US" sz="1200" smtClean="0"/>
              <a:t>– Takes two floating-point arguments specifying the playback volume for the left and</a:t>
            </a:r>
            <a:br>
              <a:rPr lang="en-US" sz="1200" smtClean="0"/>
            </a:br>
            <a:r>
              <a:rPr lang="en-US" sz="1200" smtClean="0"/>
              <a:t>right channels.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resume() </a:t>
            </a:r>
            <a:r>
              <a:rPr lang="en-US" sz="1200" smtClean="0"/>
              <a:t>– Resumes a previously paused playback session.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reset() </a:t>
            </a:r>
            <a:r>
              <a:rPr lang="en-US" sz="1200" smtClean="0"/>
              <a:t>– Resets the state of the media player instance. Essentially sets the instance back to the</a:t>
            </a:r>
            <a:br>
              <a:rPr lang="en-US" sz="1200" smtClean="0"/>
            </a:br>
            <a:r>
              <a:rPr lang="en-US" sz="1200" smtClean="0"/>
              <a:t>uninitialized state. At a minimum, a reset player will need to have the data source set again and the</a:t>
            </a:r>
            <a:br>
              <a:rPr lang="en-US" sz="1200" smtClean="0"/>
            </a:br>
            <a:r>
              <a:rPr lang="en-US" sz="1200" i="1" smtClean="0"/>
              <a:t>prepare() </a:t>
            </a:r>
            <a:r>
              <a:rPr lang="en-US" sz="1200" smtClean="0"/>
              <a:t>method called.</a:t>
            </a:r>
            <a:br>
              <a:rPr lang="en-US" sz="1200" smtClean="0"/>
            </a:br>
            <a:r>
              <a:rPr lang="en-US" sz="1200" smtClean="0"/>
              <a:t>· </a:t>
            </a:r>
            <a:r>
              <a:rPr lang="en-US" sz="1200" b="1" smtClean="0"/>
              <a:t>release() </a:t>
            </a:r>
            <a:r>
              <a:rPr lang="en-US" sz="1200" smtClean="0"/>
              <a:t>– To be called when the player instance is no longer needed. This method ensures that</a:t>
            </a:r>
            <a:br>
              <a:rPr lang="en-US" sz="1200" smtClean="0"/>
            </a:br>
            <a:r>
              <a:rPr lang="en-US" sz="1200" smtClean="0"/>
              <a:t>any resources held by the player are released. </a:t>
            </a:r>
            <a:br>
              <a:rPr lang="en-US" sz="1200" smtClean="0"/>
            </a:br>
            <a:endParaRPr lang="en-US" sz="1200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setAudioSource()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Specifies the source of the audio to be recorded (typically this will be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MediaRecorder.AudioSource.MIC for the device microphone).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setVideoSource()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Specifies the source of the video to be recorded (for example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MediaRecorder.VideoSource.CAMERA).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setOutputFormat()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Specifies the format into which the recorded audio or video is to be stored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(for example MediaRecorder.OutputFormat.AAC_ADTS).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setAudioEncoder()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Specifies the audio encoder to be used for the recorded audio (for example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MediaRecorder.AudioEncoder.AAC).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setOutputFile()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Configures the path to the file into which the recorded audio or video is to be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Prepares the MediaRecorder instance to begin recording.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Begins the recording process.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Stops the recording process. Once a recorder has been stopped, it will need to be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completely reconfigured and prepared before being restarted.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Resets the recorder. The instance will need to be completely reconfigured and prepared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being restarted.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release()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Should be called when the recorder instance is no longer needed. This method</a:t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all resources held by the instance are released.</a:t>
            </a:r>
            <a:r>
              <a:rPr lang="en-US" smtClean="0"/>
              <a:t> </a:t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CD90B6-5C48-4F60-AA0F-B8B49C03E61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Copyright 2011 FPT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Copyright 2011 FPT Software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permissions/overview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FPT University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" y="1675934"/>
            <a:ext cx="7052926" cy="14487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Android programMing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cap="all" smtClean="0">
                <a:solidFill>
                  <a:schemeClr val="bg1"/>
                </a:solidFill>
                <a:latin typeface="+mj-lt"/>
                <a:cs typeface="Arial" pitchFamily="34" charset="0"/>
              </a:rPr>
              <a:t>Lesson 19</a:t>
            </a:r>
            <a:endParaRPr lang="en-US" sz="44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373563"/>
          </a:xfrm>
        </p:spPr>
        <p:txBody>
          <a:bodyPr/>
          <a:lstStyle/>
          <a:p>
            <a:r>
              <a:rPr lang="en-US" b="1"/>
              <a:t>Requesting Permission at Runtime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A permission request is made via a call to the </a:t>
            </a:r>
            <a:r>
              <a:rPr lang="en-US" sz="2400" i="1"/>
              <a:t>requestPermissions() </a:t>
            </a:r>
            <a:r>
              <a:rPr lang="en-US" sz="2400"/>
              <a:t>method of the </a:t>
            </a:r>
            <a:r>
              <a:rPr lang="en-US" sz="2400" smtClean="0"/>
              <a:t>ActivityCompat class</a:t>
            </a:r>
            <a:r>
              <a:rPr lang="en-US" sz="2400"/>
              <a:t>. When this method is called, the permission request is handled asynchronously and a </a:t>
            </a:r>
            <a:r>
              <a:rPr lang="en-US" sz="2400" smtClean="0"/>
              <a:t>method named </a:t>
            </a:r>
            <a:r>
              <a:rPr lang="en-US" sz="2400" i="1"/>
              <a:t>onRequestPermissionsResult() </a:t>
            </a:r>
            <a:r>
              <a:rPr lang="en-US" sz="2400"/>
              <a:t>is called when the task is completed.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114800"/>
            <a:ext cx="8610049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PERMISSION_ALL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PERMISSIONS =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b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ActivityCompat.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PERMISSIONS,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PERMISSION_ALL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92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Handle on result methods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2743200"/>
            <a:ext cx="9067800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onRequestPermissionsResult(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requestCode, String permissions[],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grantResults)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(requestCode)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en-US" sz="1500" b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PERMISSION_ALL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(grantResults.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grantResults[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                PackageManager.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 has been denied by user"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.setText(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 has been granted by user"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740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143000"/>
            <a:ext cx="8229600" cy="4373563"/>
          </a:xfrm>
        </p:spPr>
        <p:txBody>
          <a:bodyPr/>
          <a:lstStyle/>
          <a:p>
            <a:r>
              <a:rPr lang="en-US" b="1"/>
              <a:t>Providing a Rationale for the Permission Request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z="2400" smtClean="0"/>
              <a:t>User </a:t>
            </a:r>
            <a:r>
              <a:rPr lang="en-US" sz="2400"/>
              <a:t>has the option to deny the requested permission. In this case</a:t>
            </a:r>
            <a:r>
              <a:rPr lang="en-US" sz="2400" smtClean="0"/>
              <a:t>, the </a:t>
            </a:r>
            <a:r>
              <a:rPr lang="en-US" sz="2400"/>
              <a:t>app will continue to request the permission each time that it is </a:t>
            </a:r>
            <a:r>
              <a:rPr lang="en-US" sz="2400" smtClean="0"/>
              <a:t>launched </a:t>
            </a:r>
            <a:r>
              <a:rPr lang="en-US" sz="2400"/>
              <a:t>by the user unless the </a:t>
            </a:r>
            <a:r>
              <a:rPr lang="en-US" sz="2400" smtClean="0"/>
              <a:t>use selected </a:t>
            </a:r>
            <a:r>
              <a:rPr lang="en-US" sz="2400"/>
              <a:t>the “Never ask again” option prior to clicking on the Deny button.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/>
              <a:t>Repeated denials by </a:t>
            </a:r>
            <a:r>
              <a:rPr lang="en-US" sz="2400" smtClean="0"/>
              <a:t>the user </a:t>
            </a:r>
            <a:r>
              <a:rPr lang="en-US" sz="2400"/>
              <a:t>may indicate that the user doesn’t understand why the permission is required by the app. The </a:t>
            </a:r>
            <a:r>
              <a:rPr lang="en-US" sz="2400" smtClean="0"/>
              <a:t>user might be </a:t>
            </a:r>
            <a:r>
              <a:rPr lang="en-US" sz="2400"/>
              <a:t>more likely to grant permission if the reason for the requirements is </a:t>
            </a:r>
            <a:r>
              <a:rPr lang="en-US" sz="2400" smtClean="0"/>
              <a:t>explained when </a:t>
            </a:r>
            <a:r>
              <a:rPr lang="en-US" sz="2400"/>
              <a:t>the request is made 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17638"/>
            <a:ext cx="8534400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(permission != PackageManager.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message +=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 permission not granted"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(ActivityCompat.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shouldShowRequestPermissionRationale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AlertDialog.Builder builder =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builder.setMessage(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 to access the microphone is required for this app to record audio."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.setTitle(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 required"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builder.setPositiveButton(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"OK"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DialogInterface.OnClickListener()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onClick(DialogInterface dialog,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requestPermission();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AlertDialog dialog = builder.create();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dialog.show();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requestPermission();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7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Testing application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8024"/>
            <a:ext cx="190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78024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86" y="1295400"/>
            <a:ext cx="8229600" cy="4373563"/>
          </a:xfrm>
        </p:spPr>
        <p:txBody>
          <a:bodyPr/>
          <a:lstStyle/>
          <a:p>
            <a:r>
              <a:rPr lang="en-US" b="1" smtClean="0"/>
              <a:t>Testing for other permissions</a:t>
            </a:r>
            <a:endParaRPr lang="en-US" b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2453"/>
              </p:ext>
            </p:extLst>
          </p:nvPr>
        </p:nvGraphicFramePr>
        <p:xfrm>
          <a:off x="216324" y="2057400"/>
          <a:ext cx="4312962" cy="4302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3619993683"/>
                    </a:ext>
                  </a:extLst>
                </a:gridCol>
                <a:gridCol w="2901447">
                  <a:extLst>
                    <a:ext uri="{9D8B030D-6E8A-4147-A177-3AD203B41FA5}">
                      <a16:colId xmlns:a16="http://schemas.microsoft.com/office/drawing/2014/main" val="20544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Calendar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READ_CALENDAR</a:t>
                      </a:r>
                    </a:p>
                    <a:p>
                      <a:r>
                        <a:rPr lang="en-US" b="0" smtClean="0"/>
                        <a:t>WRITE_CALENDAR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Camera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CAMERA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5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Phone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READ_PHONE_STATE</a:t>
                      </a:r>
                    </a:p>
                    <a:p>
                      <a:r>
                        <a:rPr lang="en-US" b="0" smtClean="0"/>
                        <a:t>CALL_PHONE</a:t>
                      </a:r>
                    </a:p>
                    <a:p>
                      <a:r>
                        <a:rPr lang="en-US" b="0" smtClean="0"/>
                        <a:t>READ_CALL_LOG </a:t>
                      </a:r>
                    </a:p>
                    <a:p>
                      <a:r>
                        <a:rPr lang="en-US" b="0" smtClean="0"/>
                        <a:t>WRITE_CALL_LOG</a:t>
                      </a:r>
                    </a:p>
                    <a:p>
                      <a:r>
                        <a:rPr lang="en-US" b="0" smtClean="0"/>
                        <a:t>USE_SIP</a:t>
                      </a:r>
                    </a:p>
                    <a:p>
                      <a:r>
                        <a:rPr lang="en-US" b="0" smtClean="0"/>
                        <a:t>PROCESS_OUTGOING_CALLS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Microphone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RECORD_AUDIO</a:t>
                      </a:r>
                    </a:p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Contacts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READ_CONTACTS</a:t>
                      </a:r>
                    </a:p>
                    <a:p>
                      <a:r>
                        <a:rPr lang="en-US" b="0" smtClean="0"/>
                        <a:t>WRITE_CONTACTS</a:t>
                      </a:r>
                    </a:p>
                    <a:p>
                      <a:r>
                        <a:rPr lang="en-US" b="0" smtClean="0"/>
                        <a:t>GET_ACCOUNTS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2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77787"/>
              </p:ext>
            </p:extLst>
          </p:nvPr>
        </p:nvGraphicFramePr>
        <p:xfrm>
          <a:off x="4648200" y="2057400"/>
          <a:ext cx="4300686" cy="3388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7497">
                  <a:extLst>
                    <a:ext uri="{9D8B030D-6E8A-4147-A177-3AD203B41FA5}">
                      <a16:colId xmlns:a16="http://schemas.microsoft.com/office/drawing/2014/main" val="3619993683"/>
                    </a:ext>
                  </a:extLst>
                </a:gridCol>
                <a:gridCol w="2893189">
                  <a:extLst>
                    <a:ext uri="{9D8B030D-6E8A-4147-A177-3AD203B41FA5}">
                      <a16:colId xmlns:a16="http://schemas.microsoft.com/office/drawing/2014/main" val="20544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ACCESS_FINE_LOCATION</a:t>
                      </a:r>
                    </a:p>
                    <a:p>
                      <a:r>
                        <a:rPr lang="en-US" b="0" smtClean="0"/>
                        <a:t>ACCESS_COARSE_LOCATION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Sensors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BODY_SENSORS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5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SMS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SEND_SMS</a:t>
                      </a:r>
                    </a:p>
                    <a:p>
                      <a:r>
                        <a:rPr lang="en-US" b="0" smtClean="0"/>
                        <a:t>RECEIVE_SMS</a:t>
                      </a:r>
                    </a:p>
                    <a:p>
                      <a:r>
                        <a:rPr lang="en-US" b="0" smtClean="0"/>
                        <a:t>READ_SMS</a:t>
                      </a:r>
                    </a:p>
                    <a:p>
                      <a:r>
                        <a:rPr lang="en-US" b="0" smtClean="0"/>
                        <a:t>RECEIVE_WAP_PUSH</a:t>
                      </a:r>
                    </a:p>
                    <a:p>
                      <a:r>
                        <a:rPr lang="en-US" b="0" smtClean="0"/>
                        <a:t>RECEIVE_MMS</a:t>
                      </a:r>
                    </a:p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2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Storage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READ_EXTERNAL_STORAGE</a:t>
                      </a:r>
                    </a:p>
                    <a:p>
                      <a:r>
                        <a:rPr lang="en-US" b="0" smtClean="0"/>
                        <a:t>WRITE_EXTERNAL_STORAGE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1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7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373563"/>
          </a:xfrm>
        </p:spPr>
        <p:txBody>
          <a:bodyPr/>
          <a:lstStyle/>
          <a:p>
            <a:r>
              <a:rPr lang="en-US" b="1"/>
              <a:t>Playing Audio</a:t>
            </a:r>
            <a:r>
              <a:rPr lang="en-US"/>
              <a:t> </a:t>
            </a:r>
            <a:endParaRPr lang="en-US" smtClean="0"/>
          </a:p>
          <a:p>
            <a:pPr>
              <a:buFontTx/>
              <a:buChar char="-"/>
            </a:pPr>
            <a:r>
              <a:rPr lang="en-US" sz="2400" smtClean="0"/>
              <a:t>Most  implementations </a:t>
            </a:r>
            <a:r>
              <a:rPr lang="en-US" sz="2400"/>
              <a:t>of Android support AAC LC/LTP, </a:t>
            </a:r>
            <a:r>
              <a:rPr lang="en-US" sz="2400" smtClean="0"/>
              <a:t>HE-AACv1 (</a:t>
            </a:r>
            <a:r>
              <a:rPr lang="en-US" sz="2400"/>
              <a:t>AAC+), HE-AACv2 (enhanced AAC+), AMR-NB, AMR-WB, MP3, MIDI, Ogg Vorbis, </a:t>
            </a:r>
            <a:r>
              <a:rPr lang="en-US" sz="2400" smtClean="0"/>
              <a:t>and PCM/WAVE </a:t>
            </a:r>
            <a:r>
              <a:rPr lang="en-US" sz="2400"/>
              <a:t>formats. </a:t>
            </a:r>
            <a:endParaRPr lang="en-US" sz="2400" smtClean="0"/>
          </a:p>
          <a:p>
            <a:pPr>
              <a:buFontTx/>
              <a:buChar char="-"/>
            </a:pPr>
            <a:r>
              <a:rPr lang="en-US" sz="2400" smtClean="0"/>
              <a:t>Audio </a:t>
            </a:r>
            <a:r>
              <a:rPr lang="en-US" sz="2400"/>
              <a:t>playback can be performed using either the MediaPlayer or the AudioTrack classes. </a:t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MediaPlayer class methods </a:t>
            </a:r>
            <a:br>
              <a:rPr lang="en-US" smtClean="0"/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create()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setDataSource()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prepare()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start()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pause()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stop()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setVolume()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resume()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reset()</a:t>
            </a:r>
            <a:b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· release() 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486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417638"/>
            <a:ext cx="8229600" cy="4373563"/>
          </a:xfrm>
        </p:spPr>
        <p:txBody>
          <a:bodyPr/>
          <a:lstStyle/>
          <a:p>
            <a:r>
              <a:rPr lang="en-US" b="1"/>
              <a:t>Recording Audio and Video using the MediaRecorder</a:t>
            </a:r>
            <a:r>
              <a:rPr lang="en-US"/>
              <a:t> </a:t>
            </a:r>
            <a:br>
              <a:rPr lang="en-US"/>
            </a:br>
            <a:r>
              <a:rPr lang="en-US" sz="2800"/>
              <a:t>As with audio playback, recording can be performed using a number of different techniques. </a:t>
            </a:r>
            <a:r>
              <a:rPr lang="en-US" sz="2800" smtClean="0"/>
              <a:t>One option </a:t>
            </a:r>
            <a:r>
              <a:rPr lang="en-US" sz="2800"/>
              <a:t>is to use the MediaRecorder class, which, as with the MediaPlayer class, provides a </a:t>
            </a:r>
            <a:r>
              <a:rPr lang="en-US" sz="2800" smtClean="0"/>
              <a:t>number of </a:t>
            </a:r>
            <a:r>
              <a:rPr lang="en-US" sz="2800"/>
              <a:t>methods that are used to record </a:t>
            </a:r>
            <a:r>
              <a:rPr lang="en-US" sz="2800" smtClean="0"/>
              <a:t>audio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73563"/>
          </a:xfrm>
        </p:spPr>
        <p:txBody>
          <a:bodyPr/>
          <a:lstStyle/>
          <a:p>
            <a:r>
              <a:rPr lang="en-US"/>
              <a:t>MediaPlayer class </a:t>
            </a:r>
            <a:r>
              <a:rPr lang="en-US" smtClean="0"/>
              <a:t> provides </a:t>
            </a:r>
            <a:r>
              <a:rPr lang="en-US"/>
              <a:t>a </a:t>
            </a:r>
            <a:r>
              <a:rPr lang="en-US" smtClean="0"/>
              <a:t>number methods </a:t>
            </a:r>
            <a:r>
              <a:rPr lang="en-US"/>
              <a:t>that are used to record </a:t>
            </a:r>
            <a:r>
              <a:rPr lang="en-US" smtClean="0"/>
              <a:t>audio</a:t>
            </a:r>
          </a:p>
          <a:p>
            <a:pPr>
              <a:buFontTx/>
              <a:buChar char="-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24391"/>
              </p:ext>
            </p:extLst>
          </p:nvPr>
        </p:nvGraphicFramePr>
        <p:xfrm>
          <a:off x="762000" y="2819400"/>
          <a:ext cx="6781801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4308">
                  <a:extLst>
                    <a:ext uri="{9D8B030D-6E8A-4147-A177-3AD203B41FA5}">
                      <a16:colId xmlns:a16="http://schemas.microsoft.com/office/drawing/2014/main" val="3260573229"/>
                    </a:ext>
                  </a:extLst>
                </a:gridCol>
                <a:gridCol w="2797493">
                  <a:extLst>
                    <a:ext uri="{9D8B030D-6E8A-4147-A177-3AD203B41FA5}">
                      <a16:colId xmlns:a16="http://schemas.microsoft.com/office/drawing/2014/main" val="634203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setAudioSource()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setVideoSource()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setOutputFormat()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setAudioEncoder()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setOutputFile() </a:t>
                      </a:r>
                    </a:p>
                    <a:p>
                      <a:endParaRPr lang="en-US" sz="24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prepare() </a:t>
                      </a:r>
                      <a:endParaRPr lang="en-US" sz="2400" kern="120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stop()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reset()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release()  </a:t>
                      </a:r>
                      <a:endParaRPr lang="en-US" sz="240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1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373563"/>
          </a:xfrm>
        </p:spPr>
        <p:txBody>
          <a:bodyPr>
            <a:normAutofit/>
          </a:bodyPr>
          <a:lstStyle/>
          <a:p>
            <a:r>
              <a:rPr lang="en-US"/>
              <a:t>Making Runtime Permission Requests </a:t>
            </a:r>
            <a:r>
              <a:rPr lang="en-US" smtClean="0"/>
              <a:t> </a:t>
            </a:r>
          </a:p>
          <a:p>
            <a:r>
              <a:rPr lang="en-US"/>
              <a:t>Android Audio Recording and Playback using</a:t>
            </a:r>
            <a:br>
              <a:rPr lang="en-US"/>
            </a:br>
            <a:r>
              <a:rPr lang="en-US"/>
              <a:t>MediaPlayer and MediaRecorder </a:t>
            </a:r>
            <a:br>
              <a:rPr lang="en-US"/>
            </a:b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Permissions</a:t>
            </a:r>
          </a:p>
          <a:p>
            <a:pPr marL="0" indent="0">
              <a:buNone/>
            </a:pPr>
            <a:r>
              <a:rPr lang="en-US" sz="2400"/>
              <a:t>In order to record audio, the manifest file for the application must </a:t>
            </a:r>
            <a:r>
              <a:rPr lang="en-US" sz="2400" smtClean="0"/>
              <a:t>include : </a:t>
            </a:r>
          </a:p>
          <a:p>
            <a:pPr marL="0" indent="0">
              <a:buNone/>
            </a:pPr>
            <a:r>
              <a:rPr lang="en-US" sz="2400" i="1" smtClean="0"/>
              <a:t>android.permission.RECORD_AUDIO </a:t>
            </a:r>
          </a:p>
          <a:p>
            <a:pPr marL="0" indent="0">
              <a:buNone/>
            </a:pPr>
            <a:endParaRPr lang="en-US" sz="2400" i="1" smtClean="0"/>
          </a:p>
          <a:p>
            <a:pPr marL="0" indent="0">
              <a:buNone/>
            </a:pPr>
            <a:r>
              <a:rPr lang="en-US" sz="2400" smtClean="0"/>
              <a:t>Permisson to store recorded file is:</a:t>
            </a:r>
            <a:r>
              <a:rPr lang="en-US" sz="2400"/>
              <a:t/>
            </a:r>
            <a:br>
              <a:rPr lang="en-US" sz="2400"/>
            </a:br>
            <a:r>
              <a:rPr lang="en-US" sz="2400" i="1"/>
              <a:t>android.permission.WRITE_EXTERNAL_STORAGE</a:t>
            </a:r>
          </a:p>
        </p:txBody>
      </p:sp>
    </p:spTree>
    <p:extLst>
      <p:ext uri="{BB962C8B-B14F-4D97-AF65-F5344CB8AC3E}">
        <p14:creationId xmlns:p14="http://schemas.microsoft.com/office/powerpoint/2010/main" val="424186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Creating the </a:t>
            </a:r>
            <a:r>
              <a:rPr lang="en-US" b="1" smtClean="0"/>
              <a:t>Audio Example </a:t>
            </a:r>
            <a:r>
              <a:rPr lang="en-US" b="1"/>
              <a:t>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53" y="2362200"/>
            <a:ext cx="2363694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Checking for Microphone Availability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895600"/>
            <a:ext cx="827662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boolean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hasMicrophone(){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.getPackageManager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hasSystemFeature(PackageManager.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FEATURE_MICROPHONE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371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Performing the Activity Initialization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2667000"/>
            <a:ext cx="782726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findViewById(R.id.</a:t>
            </a:r>
            <a:r>
              <a:rPr kumimoji="0" lang="en-US" altLang="en-US" sz="16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(!hasMicrophone()){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message +=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 micro phone not available"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audioFilePath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Environment.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getExternalStorageDirectory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().getAbsolutePath() +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"/myAudio.3gp"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857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16" y="1411542"/>
            <a:ext cx="8229600" cy="4373563"/>
          </a:xfrm>
        </p:spPr>
        <p:txBody>
          <a:bodyPr/>
          <a:lstStyle/>
          <a:p>
            <a:r>
              <a:rPr lang="en-US" b="1"/>
              <a:t>Implementing the recordAudio() Method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2495237"/>
            <a:ext cx="8956298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recordOnClick(View view)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isRecording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.setAudioSource(MediaRecorder.AudioSource.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.setOutputFormat(MediaRecorder.OutputFormat.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THREE_GPP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.setOutputFile(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audioFilePath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.setAudioEncoder(MediaRecorder.AudioEncoder.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AMR_NB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.prepare();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.start();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47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73563"/>
          </a:xfrm>
        </p:spPr>
        <p:txBody>
          <a:bodyPr/>
          <a:lstStyle/>
          <a:p>
            <a:r>
              <a:rPr lang="en-US" b="1"/>
              <a:t>Implementing the stopAudio() Method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7344" y="1694232"/>
            <a:ext cx="65532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stopOnClick(View view)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isRecording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.stop();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.release();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mediaRecorder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isRecording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.release();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99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73563"/>
          </a:xfrm>
        </p:spPr>
        <p:txBody>
          <a:bodyPr/>
          <a:lstStyle/>
          <a:p>
            <a:r>
              <a:rPr lang="en-US" b="1"/>
              <a:t>Implementing the playAudio() method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1905000"/>
            <a:ext cx="746760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playOnClick(View view) 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playButton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.setEnabled(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.setDataSource(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audioFilePath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.prepare();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mediaPlayer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.start();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e){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81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753"/>
            <a:ext cx="8229600" cy="4373563"/>
          </a:xfrm>
        </p:spPr>
        <p:txBody>
          <a:bodyPr/>
          <a:lstStyle/>
          <a:p>
            <a:r>
              <a:rPr lang="en-US" b="1" smtClean="0"/>
              <a:t>Adding Permission in Manifest file</a:t>
            </a:r>
            <a:endParaRPr lang="en-US" b="1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1559" y="2275976"/>
            <a:ext cx="884088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"android.permission.RECORD_AUDIO"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"android.permission.READ_EXTERNAL_STORAGE"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"android.permission.WRITE_EXTERNAL_STORAGE"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1559" y="3199148"/>
            <a:ext cx="8610049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PERMISSION_ALL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PERMISSIONS = {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Manifest.permission.</a:t>
            </a: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b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ActivityCompat.</a:t>
            </a:r>
            <a:r>
              <a:rPr kumimoji="0" lang="en-US" altLang="en-US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requestPermissions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PERMISSIONS, 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PERMISSION_ALL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844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Recording and Playback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Testing the Application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1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Lesson 19</a:t>
            </a:r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505200"/>
            <a:ext cx="215265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Permission </a:t>
            </a:r>
            <a:r>
              <a:rPr lang="en-US"/>
              <a:t>request </a:t>
            </a:r>
            <a:r>
              <a:rPr lang="en-US" smtClean="0"/>
              <a:t> </a:t>
            </a:r>
            <a:r>
              <a:rPr lang="en-US"/>
              <a:t>for the app to perform a specific task </a:t>
            </a:r>
            <a:endParaRPr lang="en-US" smtClean="0"/>
          </a:p>
          <a:p>
            <a:r>
              <a:rPr lang="en-US"/>
              <a:t>There </a:t>
            </a:r>
            <a:r>
              <a:rPr lang="en-US" smtClean="0"/>
              <a:t>are </a:t>
            </a:r>
            <a:r>
              <a:rPr lang="en-US"/>
              <a:t>a number of permissions for which additional steps are required in order for </a:t>
            </a:r>
            <a:r>
              <a:rPr lang="en-US" smtClean="0"/>
              <a:t>the app </a:t>
            </a:r>
            <a:r>
              <a:rPr lang="en-US"/>
              <a:t>to function when </a:t>
            </a:r>
            <a:r>
              <a:rPr lang="en-US" smtClean="0"/>
              <a:t>running. </a:t>
            </a:r>
            <a:r>
              <a:rPr lang="en-US"/>
              <a:t>The first of these so-called “dangerous</a:t>
            </a:r>
            <a:r>
              <a:rPr lang="en-US" smtClean="0"/>
              <a:t>” permissions.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02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610600" cy="3535363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ja-JP" sz="4500" dirty="0" smtClean="0">
                <a:solidFill>
                  <a:srgbClr val="E77817"/>
                </a:solidFill>
              </a:rPr>
              <a:t>Thank you!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86400" cy="4373563"/>
          </a:xfrm>
        </p:spPr>
        <p:txBody>
          <a:bodyPr/>
          <a:lstStyle/>
          <a:p>
            <a:r>
              <a:rPr lang="en-US" b="1"/>
              <a:t>Understanding Normal and Dangerous Permissions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Android enforces security by requiring the user to grant permission for an app to perform </a:t>
            </a:r>
            <a:r>
              <a:rPr lang="en-US" sz="2400" smtClean="0"/>
              <a:t>certain tasks. Permission </a:t>
            </a:r>
            <a:r>
              <a:rPr lang="en-US" sz="2400"/>
              <a:t>was always sought at the point that the </a:t>
            </a:r>
            <a:r>
              <a:rPr lang="en-US" sz="2400" smtClean="0"/>
              <a:t>app was </a:t>
            </a:r>
            <a:r>
              <a:rPr lang="en-US" sz="2400"/>
              <a:t>installed on the </a:t>
            </a:r>
            <a:r>
              <a:rPr lang="en-US" sz="2400" smtClean="0"/>
              <a:t>device. These permissions </a:t>
            </a:r>
            <a:r>
              <a:rPr lang="en-US" sz="2400"/>
              <a:t>are referred to as </a:t>
            </a:r>
            <a:r>
              <a:rPr lang="en-US" sz="2400" i="1"/>
              <a:t>normal permissions </a:t>
            </a:r>
            <a:r>
              <a:rPr lang="en-US" sz="2400" smtClean="0"/>
              <a:t>and </a:t>
            </a:r>
            <a:r>
              <a:rPr lang="en-US" sz="2400"/>
              <a:t>are still required to be accepted by the user </a:t>
            </a:r>
            <a:r>
              <a:rPr lang="en-US" sz="2400" smtClean="0"/>
              <a:t>at the </a:t>
            </a:r>
            <a:r>
              <a:rPr lang="en-US" sz="2400"/>
              <a:t>point of installation </a:t>
            </a:r>
            <a:br>
              <a:rPr lang="en-US" sz="2400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03437"/>
            <a:ext cx="2916513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373563"/>
          </a:xfrm>
        </p:spPr>
        <p:txBody>
          <a:bodyPr/>
          <a:lstStyle/>
          <a:p>
            <a:r>
              <a:rPr lang="en-US" b="1"/>
              <a:t>Understanding Normal and Dangerous Permissions</a:t>
            </a:r>
            <a:r>
              <a:rPr lang="en-US"/>
              <a:t> </a:t>
            </a:r>
            <a:br>
              <a:rPr lang="en-US"/>
            </a:br>
            <a:r>
              <a:rPr lang="en-US" sz="2400"/>
              <a:t>A second type of permission, referred to as </a:t>
            </a:r>
            <a:r>
              <a:rPr lang="en-US" sz="2400" i="1"/>
              <a:t>dangerous permissions </a:t>
            </a:r>
            <a:r>
              <a:rPr lang="en-US" sz="2400" smtClean="0"/>
              <a:t>must also </a:t>
            </a:r>
            <a:r>
              <a:rPr lang="en-US" sz="2400"/>
              <a:t>be declared within the manifest file in the same way as a normal permission, but must also </a:t>
            </a:r>
            <a:r>
              <a:rPr lang="en-US" sz="2400" smtClean="0"/>
              <a:t>be requested </a:t>
            </a:r>
            <a:r>
              <a:rPr lang="en-US" sz="2400"/>
              <a:t>from the user when the application is first launched </a:t>
            </a:r>
            <a:br>
              <a:rPr lang="en-US" sz="2400"/>
            </a:b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886200"/>
            <a:ext cx="5715000" cy="22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4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61" y="1143000"/>
            <a:ext cx="8485632" cy="4373563"/>
          </a:xfrm>
        </p:spPr>
        <p:txBody>
          <a:bodyPr/>
          <a:lstStyle/>
          <a:p>
            <a:r>
              <a:rPr lang="en-US" sz="2400" b="1"/>
              <a:t>The </a:t>
            </a:r>
            <a:r>
              <a:rPr lang="en-US" sz="2400" b="1" smtClean="0"/>
              <a:t>list </a:t>
            </a:r>
            <a:r>
              <a:rPr lang="en-US" sz="2400" b="1"/>
              <a:t>of permissions that fall into the dangerous category is </a:t>
            </a:r>
            <a:r>
              <a:rPr lang="en-US" sz="2400"/>
              <a:t/>
            </a:r>
            <a:br>
              <a:rPr lang="en-US" sz="2400"/>
            </a:br>
            <a:r>
              <a:rPr lang="en-US" sz="2000" smtClean="0">
                <a:hlinkClick r:id="rId2"/>
              </a:rPr>
              <a:t>https://developer.android.com/guide/topics/permissions/overview</a:t>
            </a:r>
            <a:endParaRPr lang="en-US" sz="2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53281"/>
              </p:ext>
            </p:extLst>
          </p:nvPr>
        </p:nvGraphicFramePr>
        <p:xfrm>
          <a:off x="216324" y="2057400"/>
          <a:ext cx="4312962" cy="4302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3619993683"/>
                    </a:ext>
                  </a:extLst>
                </a:gridCol>
                <a:gridCol w="2901447">
                  <a:extLst>
                    <a:ext uri="{9D8B030D-6E8A-4147-A177-3AD203B41FA5}">
                      <a16:colId xmlns:a16="http://schemas.microsoft.com/office/drawing/2014/main" val="20544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Calendar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READ_CALENDAR</a:t>
                      </a:r>
                    </a:p>
                    <a:p>
                      <a:r>
                        <a:rPr lang="en-US" b="0" smtClean="0"/>
                        <a:t>WRITE_CALENDAR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Camera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CAMERA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5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Phone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READ_PHONE_STATE</a:t>
                      </a:r>
                    </a:p>
                    <a:p>
                      <a:r>
                        <a:rPr lang="en-US" b="0" smtClean="0"/>
                        <a:t>CALL_PHONE</a:t>
                      </a:r>
                    </a:p>
                    <a:p>
                      <a:r>
                        <a:rPr lang="en-US" b="0" smtClean="0"/>
                        <a:t>READ_CALL_LOG </a:t>
                      </a:r>
                    </a:p>
                    <a:p>
                      <a:r>
                        <a:rPr lang="en-US" b="0" smtClean="0"/>
                        <a:t>WRITE_CALL_LOG</a:t>
                      </a:r>
                    </a:p>
                    <a:p>
                      <a:r>
                        <a:rPr lang="en-US" b="0" smtClean="0"/>
                        <a:t>USE_SIP</a:t>
                      </a:r>
                    </a:p>
                    <a:p>
                      <a:r>
                        <a:rPr lang="en-US" b="0" smtClean="0"/>
                        <a:t>PROCESS_OUTGOING_CALLS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Microphone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RECORD_AUDIO</a:t>
                      </a:r>
                    </a:p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Contacts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READ_CONTACTS</a:t>
                      </a:r>
                    </a:p>
                    <a:p>
                      <a:r>
                        <a:rPr lang="en-US" b="0" smtClean="0"/>
                        <a:t>WRITE_CONTACTS</a:t>
                      </a:r>
                    </a:p>
                    <a:p>
                      <a:r>
                        <a:rPr lang="en-US" b="0" smtClean="0"/>
                        <a:t>GET_ACCOUNTS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0239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02727"/>
              </p:ext>
            </p:extLst>
          </p:nvPr>
        </p:nvGraphicFramePr>
        <p:xfrm>
          <a:off x="4648200" y="2057400"/>
          <a:ext cx="4300686" cy="3388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7497">
                  <a:extLst>
                    <a:ext uri="{9D8B030D-6E8A-4147-A177-3AD203B41FA5}">
                      <a16:colId xmlns:a16="http://schemas.microsoft.com/office/drawing/2014/main" val="3619993683"/>
                    </a:ext>
                  </a:extLst>
                </a:gridCol>
                <a:gridCol w="2893189">
                  <a:extLst>
                    <a:ext uri="{9D8B030D-6E8A-4147-A177-3AD203B41FA5}">
                      <a16:colId xmlns:a16="http://schemas.microsoft.com/office/drawing/2014/main" val="20544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ACCESS_FINE_LOCATION</a:t>
                      </a:r>
                    </a:p>
                    <a:p>
                      <a:r>
                        <a:rPr lang="en-US" b="0" smtClean="0"/>
                        <a:t>ACCESS_COARSE_LOCATION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5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Sensors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BODY_SENSORS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5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SMS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SEND_SMS</a:t>
                      </a:r>
                    </a:p>
                    <a:p>
                      <a:r>
                        <a:rPr lang="en-US" b="0" smtClean="0"/>
                        <a:t>RECEIVE_SMS</a:t>
                      </a:r>
                    </a:p>
                    <a:p>
                      <a:r>
                        <a:rPr lang="en-US" b="0" smtClean="0"/>
                        <a:t>READ_SMS</a:t>
                      </a:r>
                    </a:p>
                    <a:p>
                      <a:r>
                        <a:rPr lang="en-US" b="0" smtClean="0"/>
                        <a:t>RECEIVE_WAP_PUSH</a:t>
                      </a:r>
                    </a:p>
                    <a:p>
                      <a:r>
                        <a:rPr lang="en-US" b="0" smtClean="0"/>
                        <a:t>RECEIVE_MMS</a:t>
                      </a:r>
                    </a:p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2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Storage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READ_EXTERNAL_STORAGE</a:t>
                      </a:r>
                    </a:p>
                    <a:p>
                      <a:r>
                        <a:rPr lang="en-US" b="0" smtClean="0"/>
                        <a:t>WRITE_EXTERNAL_STORAGE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1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2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36" y="1295400"/>
            <a:ext cx="8229600" cy="4373563"/>
          </a:xfrm>
        </p:spPr>
        <p:txBody>
          <a:bodyPr/>
          <a:lstStyle/>
          <a:p>
            <a:r>
              <a:rPr lang="en-US" b="1"/>
              <a:t>Creating the Permissions Example Project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30" y="1981200"/>
            <a:ext cx="2591940" cy="42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Checking for a Permission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2667000"/>
            <a:ext cx="790472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 textView = findViewById(R.id.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 = ContextCompat.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checkSelfPermission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Manifest.permission.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RECORD_AUDIO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(permission != PackageManager.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PERMISSION_GRANTED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Todo : Do somethings here</a:t>
            </a:r>
            <a:b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1" u="none" strike="noStrike" cap="none" normalizeH="0" baseline="0" smtClean="0">
                <a:ln>
                  <a:noFill/>
                </a:ln>
                <a:solidFill>
                  <a:srgbClr val="0073B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textView.setText(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"permission.RECORD_AUDIO DENIED"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7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Permission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Add permission in Manifest file</a:t>
            </a:r>
            <a:endParaRPr lang="en-US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7319" y="2971800"/>
            <a:ext cx="8669361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"http://schemas.android.com/apk/res/android"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"com.example.fu.audioexample"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"android.permission.RECORD_AUDIO"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"android.permission.READ_EXTERNAL_STORAGE"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:name=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"android.permission.WRITE_EXTERNAL_STORAGE"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..........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92228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16286</TotalTime>
  <Words>614</Words>
  <Application>Microsoft Office PowerPoint</Application>
  <PresentationFormat>On-screen Show (4:3)</PresentationFormat>
  <Paragraphs>163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Courier New</vt:lpstr>
      <vt:lpstr>Times New Roman</vt:lpstr>
      <vt:lpstr>Custom Design</vt:lpstr>
      <vt:lpstr>Fsoft_theme</vt:lpstr>
      <vt:lpstr>PowerPoint Presentation</vt:lpstr>
      <vt:lpstr>Agenda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Permission Requests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Audio Recording and Playback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Giang Do</cp:lastModifiedBy>
  <cp:revision>2059</cp:revision>
  <dcterms:created xsi:type="dcterms:W3CDTF">2010-09-14T03:27:51Z</dcterms:created>
  <dcterms:modified xsi:type="dcterms:W3CDTF">2019-03-01T15:30:42Z</dcterms:modified>
</cp:coreProperties>
</file>