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36"/>
  </p:notesMasterIdLst>
  <p:handoutMasterIdLst>
    <p:handoutMasterId r:id="rId37"/>
  </p:handoutMasterIdLst>
  <p:sldIdLst>
    <p:sldId id="264" r:id="rId3"/>
    <p:sldId id="331" r:id="rId4"/>
    <p:sldId id="382" r:id="rId5"/>
    <p:sldId id="383" r:id="rId6"/>
    <p:sldId id="384" r:id="rId7"/>
    <p:sldId id="389" r:id="rId8"/>
    <p:sldId id="385" r:id="rId9"/>
    <p:sldId id="386" r:id="rId10"/>
    <p:sldId id="388" r:id="rId11"/>
    <p:sldId id="387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2" r:id="rId24"/>
    <p:sldId id="401" r:id="rId25"/>
    <p:sldId id="403" r:id="rId26"/>
    <p:sldId id="404" r:id="rId27"/>
    <p:sldId id="405" r:id="rId28"/>
    <p:sldId id="406" r:id="rId29"/>
    <p:sldId id="407" r:id="rId30"/>
    <p:sldId id="408" r:id="rId31"/>
    <p:sldId id="409" r:id="rId32"/>
    <p:sldId id="410" r:id="rId33"/>
    <p:sldId id="381" r:id="rId34"/>
    <p:sldId id="280" r:id="rId3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0064FF"/>
    <a:srgbClr val="FDE2CB"/>
    <a:srgbClr val="FCD6B6"/>
    <a:srgbClr val="FABA86"/>
    <a:srgbClr val="F9B073"/>
    <a:srgbClr val="B0CA7C"/>
    <a:srgbClr val="F9AB6B"/>
    <a:srgbClr val="FAB882"/>
    <a:srgbClr val="F9A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5332" autoAdjust="0"/>
  </p:normalViewPr>
  <p:slideViewPr>
    <p:cSldViewPr snapToObjects="1">
      <p:cViewPr varScale="1">
        <p:scale>
          <a:sx n="84" d="100"/>
          <a:sy n="84" d="100"/>
        </p:scale>
        <p:origin x="135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1" d="100"/>
          <a:sy n="61" d="100"/>
        </p:scale>
        <p:origin x="-168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EDA80-2945-4F5A-BE18-00EA5FD1BBB3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7A21C-CB19-4671-AED8-D20320CF7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8365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27008-8E94-4BE3-85A4-DBB55C91822D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6913C-23B8-4992-AD31-197833DF1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9256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SGL =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Scalable Graphics 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</a:t>
            </a:r>
            <a:endParaRPr lang="en-US" smtClean="0"/>
          </a:p>
          <a:p>
            <a:r>
              <a:rPr lang="en-US" smtClean="0"/>
              <a:t>SSL = Secured socket layout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20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19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CD90B6-5C48-4F60-AA0F-B8B49C03E614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Memory, process management, threading etc.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stack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 model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and more.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56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06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Android 5.0, each app runs in its own process within its own instance of ART virtual machine, which makes process management more crucial.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 uses DEX files, which is a type of bytecode, specially designed for Android, which helps ART to manage memory more efficiently.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 set of core libraries that enables developers to write Android Apps using Java Programming.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to Android 5.0, Dalvik was used as Android runtime.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 is capable of both 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Ahead-of-time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(AOT) and 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Just-in-time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(JIT) compilation.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also has a very efficient garbage collection.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05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 Library used for data storage and light in terms of mobile memory footprints and task execution.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WebKit Library mainly provides Web Browsing engine and a lot more related features.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surface manager library is responsible for rendering windows and drawing surfaces of various apps on the screen.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media framework library provides media codecs for audio and video.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OpenGl (Open Graphics Library) and SGL(Scalable Graphics Library) are the graphics libraries for 3D and 2D rendering, respectively.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FreeType Library is used for rendering fonts.</a:t>
            </a:r>
          </a:p>
          <a:p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02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Manager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Manages the Lifecycle of apps &amp; provide common navigation back stack.</a:t>
            </a:r>
          </a:p>
          <a:p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 Manager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Manages windows and drawing surfaces, and is an abstraction of the surface manager library.</a:t>
            </a:r>
          </a:p>
          <a:p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Providers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Enables application to access data from other applications or to share their own data i.e it provides mechanism to exchange data among apps.</a:t>
            </a:r>
          </a:p>
          <a:p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System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Contains User Interface building blocks used to build an application's UI, including lists, grids, texts, boxes, buttons,etc. and also performs the event management of UI elements(explained in later tutorials).</a:t>
            </a:r>
          </a:p>
          <a:p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Manager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Manages various kinds of information related to the application packages that are currently installed on the device.</a:t>
            </a:r>
          </a:p>
          <a:p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Telephony Manager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Enables app to use phone capabilities of the device.</a:t>
            </a:r>
          </a:p>
          <a:p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 Manager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Provides access to non-code resources (localized Strings, bitmaps, Graphics and Layouts).</a:t>
            </a:r>
          </a:p>
          <a:p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 Manager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Deals with location awareness capabilities.</a:t>
            </a:r>
          </a:p>
          <a:p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Notification Manager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Enable apps to display custom alerts in the status bar.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15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57250" lvl="1" indent="-457200">
              <a:buFontTx/>
              <a:buChar char="-"/>
            </a:pPr>
            <a:r>
              <a:rPr lang="en-US" i="1" smtClean="0"/>
              <a:t>Explicit intent :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the Send Email activity in the Gmail app</a:t>
            </a:r>
            <a:endParaRPr lang="en-US" i="1" smtClean="0"/>
          </a:p>
          <a:p>
            <a:pPr marL="857250" lvl="1" indent="-457200">
              <a:buFontTx/>
              <a:buChar char="-"/>
            </a:pPr>
            <a:r>
              <a:rPr lang="en-US" i="1" smtClean="0"/>
              <a:t>Implicit intent :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a Send Email screen in any activity that can do the job.\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43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smtClean="0"/>
              <a:t>Broadcast intent: called</a:t>
            </a:r>
            <a:r>
              <a:rPr lang="en-US" i="1" baseline="0" smtClean="0"/>
              <a:t> as intent filter that register </a:t>
            </a:r>
            <a:endParaRPr lang="en-US" i="1" smtClean="0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40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4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7081"/>
            <a:ext cx="4040188" cy="61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77989"/>
            <a:ext cx="4040188" cy="3770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7081"/>
            <a:ext cx="4041775" cy="61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77989"/>
            <a:ext cx="4041775" cy="3770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3008313" cy="10669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09600"/>
            <a:ext cx="5111750" cy="5516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59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52600"/>
            <a:ext cx="2057400" cy="4373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52600"/>
            <a:ext cx="6019800" cy="4373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4912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Copyright 2011 FPT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491288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D91002D-DF87-4FB9-865C-A76CFCC7B82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EC6FA-7C93-468E-A575-EDCD81EEFF70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nen 1"/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ocup nam dai.wmf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2627" y="6467412"/>
            <a:ext cx="6400800" cy="407855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5257800" y="64912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Copyright 2011 FPT Software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53400" y="6491288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4F1FFC-C151-4ABD-8AD1-CE75123F0C8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219200"/>
            <a:ext cx="9144000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49" r:id="rId12"/>
  </p:sldLayoutIdLst>
  <p:hf hdr="0" dt="0"/>
  <p:txStyles>
    <p:titleStyle>
      <a:lvl1pPr algn="r" defTabSz="457200" rtl="0" eaLnBrk="1" fontAlgn="base" hangingPunct="1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mocup nam 1.wm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7433926" cy="4800599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52400" y="77108"/>
            <a:ext cx="6181725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FPT University</a:t>
            </a:r>
            <a:endParaRPr 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67640" y="1675934"/>
            <a:ext cx="7052926" cy="14487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cap="all" smtClean="0">
                <a:solidFill>
                  <a:schemeClr val="bg1"/>
                </a:solidFill>
                <a:latin typeface="+mj-lt"/>
                <a:cs typeface="Arial" pitchFamily="34" charset="0"/>
              </a:rPr>
              <a:t>Android programMing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cap="all" smtClean="0">
                <a:solidFill>
                  <a:schemeClr val="bg1"/>
                </a:solidFill>
                <a:latin typeface="+mj-lt"/>
                <a:cs typeface="Arial" pitchFamily="34" charset="0"/>
              </a:rPr>
              <a:t>Lesson 2</a:t>
            </a:r>
            <a:endParaRPr lang="en-US" sz="4400" b="1" cap="all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505200" y="4217792"/>
            <a:ext cx="2362200" cy="8511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0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Version 1.0</a:t>
            </a:r>
          </a:p>
          <a:p>
            <a:pPr>
              <a:spcBef>
                <a:spcPts val="10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0" name="Picture 19" descr="logo FPT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5105400"/>
            <a:ext cx="1676400" cy="100796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Android </a:t>
            </a:r>
            <a:r>
              <a:rPr lang="en-US" b="1" smtClean="0"/>
              <a:t>Activities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A subclass of Activity class</a:t>
            </a:r>
          </a:p>
          <a:p>
            <a:pPr lvl="1"/>
            <a:r>
              <a:rPr lang="en-US" smtClean="0"/>
              <a:t>A </a:t>
            </a:r>
            <a:r>
              <a:rPr lang="en-US"/>
              <a:t>single user interface screen </a:t>
            </a:r>
          </a:p>
          <a:p>
            <a:pPr lvl="1"/>
            <a:r>
              <a:rPr lang="en-US" smtClean="0"/>
              <a:t>Reuseable</a:t>
            </a:r>
          </a:p>
        </p:txBody>
      </p:sp>
    </p:spTree>
    <p:extLst>
      <p:ext uri="{BB962C8B-B14F-4D97-AF65-F5344CB8AC3E}">
        <p14:creationId xmlns:p14="http://schemas.microsoft.com/office/powerpoint/2010/main" val="1821779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b="1"/>
              <a:t>Android Intents</a:t>
            </a:r>
            <a:r>
              <a:rPr lang="en-US"/>
              <a:t> </a:t>
            </a:r>
            <a:endParaRPr lang="en-US" smtClean="0"/>
          </a:p>
          <a:p>
            <a:pPr marL="400050" lvl="1" indent="0">
              <a:buNone/>
            </a:pPr>
            <a:r>
              <a:rPr lang="en-US" smtClean="0"/>
              <a:t>Intents </a:t>
            </a:r>
            <a:r>
              <a:rPr lang="en-US"/>
              <a:t>are the mechanism by which one activity is able to launch another and implement the </a:t>
            </a:r>
            <a:r>
              <a:rPr lang="en-US" smtClean="0"/>
              <a:t>flow through </a:t>
            </a:r>
            <a:r>
              <a:rPr lang="en-US"/>
              <a:t>the activities that make up an </a:t>
            </a:r>
            <a:r>
              <a:rPr lang="en-US" smtClean="0"/>
              <a:t>application</a:t>
            </a:r>
          </a:p>
          <a:p>
            <a:pPr marL="857250" lvl="1" indent="-457200">
              <a:buFontTx/>
              <a:buChar char="-"/>
            </a:pPr>
            <a:r>
              <a:rPr lang="en-US" i="1" smtClean="0"/>
              <a:t>Explicit intent</a:t>
            </a:r>
          </a:p>
          <a:p>
            <a:pPr marL="857250" lvl="1" indent="-457200">
              <a:buFontTx/>
              <a:buChar char="-"/>
            </a:pPr>
            <a:r>
              <a:rPr lang="en-US" i="1" smtClean="0"/>
              <a:t>Implicit intent</a:t>
            </a:r>
          </a:p>
          <a:p>
            <a:pPr marL="400050" lvl="1" indent="0">
              <a:buNone/>
            </a:pPr>
            <a:r>
              <a:rPr lang="en-US" smtClean="0"/>
              <a:t>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2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1904999"/>
          </a:xfrm>
        </p:spPr>
        <p:txBody>
          <a:bodyPr/>
          <a:lstStyle/>
          <a:p>
            <a:r>
              <a:rPr lang="en-US" b="1"/>
              <a:t>Broadcast Intents</a:t>
            </a:r>
            <a:r>
              <a:rPr lang="en-US"/>
              <a:t> </a:t>
            </a:r>
            <a:endParaRPr lang="en-US" smtClean="0"/>
          </a:p>
          <a:p>
            <a:pPr marL="400050" lvl="1" indent="0">
              <a:buNone/>
            </a:pPr>
            <a:r>
              <a:rPr lang="en-US" smtClean="0"/>
              <a:t>Is </a:t>
            </a:r>
            <a:r>
              <a:rPr lang="en-US"/>
              <a:t>a system wide intent that is sent out to all </a:t>
            </a:r>
            <a:r>
              <a:rPr lang="en-US" smtClean="0"/>
              <a:t>applications that </a:t>
            </a:r>
            <a:r>
              <a:rPr lang="en-US"/>
              <a:t>have registered an “interested” </a:t>
            </a:r>
            <a:r>
              <a:rPr lang="en-US" i="1"/>
              <a:t>Broadcast Receiver</a:t>
            </a:r>
            <a:r>
              <a:rPr lang="en-US"/>
              <a:t>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4209365"/>
            <a:ext cx="8686799" cy="16004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&lt;activity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".ExampleActivity"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:icon=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"@drawable/app_icon"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&lt;intent-filter&gt;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&lt;action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"android.intent.action.SEND"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&lt;category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"android.intent.category.DEFAULT"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&lt;data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:mimeType=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"text/plain"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&lt;/intent-filter&gt;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&lt;/activity&gt;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090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373563"/>
          </a:xfrm>
        </p:spPr>
        <p:txBody>
          <a:bodyPr/>
          <a:lstStyle/>
          <a:p>
            <a:r>
              <a:rPr lang="en-US" b="1"/>
              <a:t>Android Services</a:t>
            </a:r>
            <a:r>
              <a:rPr lang="en-US"/>
              <a:t> </a:t>
            </a:r>
          </a:p>
          <a:p>
            <a:pPr marL="857250" lvl="1" indent="-457200">
              <a:buFontTx/>
              <a:buChar char="-"/>
            </a:pPr>
            <a:r>
              <a:rPr lang="en-US" smtClean="0"/>
              <a:t>Android Services are processes that run in the background and do not have a user interface </a:t>
            </a:r>
          </a:p>
          <a:p>
            <a:pPr marL="857250" lvl="1" indent="-457200">
              <a:buFontTx/>
              <a:buChar char="-"/>
            </a:pPr>
            <a:r>
              <a:rPr lang="en-US" smtClean="0"/>
              <a:t>Android Services </a:t>
            </a:r>
            <a:r>
              <a:rPr lang="en-US"/>
              <a:t>are ideal for situations where an application needs to continue performing tasks but does </a:t>
            </a:r>
            <a:r>
              <a:rPr lang="en-US" smtClean="0"/>
              <a:t>not necessarily </a:t>
            </a:r>
            <a:r>
              <a:rPr lang="en-US"/>
              <a:t>need a user interface to be visible to the user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7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Content Providers</a:t>
            </a:r>
            <a:r>
              <a:rPr lang="en-US"/>
              <a:t> </a:t>
            </a:r>
            <a:endParaRPr lang="en-US" smtClean="0"/>
          </a:p>
          <a:p>
            <a:pPr marL="857250" lvl="1" indent="-457200">
              <a:buFontTx/>
              <a:buChar char="-"/>
            </a:pPr>
            <a:r>
              <a:rPr lang="en-US" smtClean="0"/>
              <a:t>Content </a:t>
            </a:r>
            <a:r>
              <a:rPr lang="en-US"/>
              <a:t>Providers implement a mechanism for the sharing of data between applications </a:t>
            </a:r>
            <a:endParaRPr lang="en-US" smtClean="0"/>
          </a:p>
          <a:p>
            <a:pPr marL="857250" lvl="1" indent="-457200">
              <a:buFontTx/>
              <a:buChar char="-"/>
            </a:pPr>
            <a:r>
              <a:rPr lang="en-US"/>
              <a:t>Data can be shared in the form of a file or an entire SQLite database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30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b="1"/>
              <a:t>Application Manifest</a:t>
            </a:r>
            <a:r>
              <a:rPr lang="en-US"/>
              <a:t> </a:t>
            </a:r>
            <a:endParaRPr lang="en-US" smtClean="0"/>
          </a:p>
          <a:p>
            <a:pPr marL="400050" lvl="1" indent="0">
              <a:buNone/>
            </a:pPr>
            <a:r>
              <a:rPr lang="en-US" smtClean="0"/>
              <a:t>The glue that pulls together the various elements that comprise an application is the Application Manifest file </a:t>
            </a:r>
            <a:br>
              <a:rPr lang="en-US" smtClean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18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077200" cy="4373563"/>
          </a:xfrm>
        </p:spPr>
        <p:txBody>
          <a:bodyPr/>
          <a:lstStyle/>
          <a:p>
            <a:r>
              <a:rPr lang="en-US" b="1"/>
              <a:t>Application Resources</a:t>
            </a:r>
            <a:r>
              <a:rPr lang="en-US"/>
              <a:t> </a:t>
            </a:r>
            <a:endParaRPr lang="en-US" smtClean="0"/>
          </a:p>
          <a:p>
            <a:pPr marL="857250" lvl="1" indent="-457200">
              <a:buFontTx/>
              <a:buChar char="-"/>
            </a:pPr>
            <a:r>
              <a:rPr lang="en-US" smtClean="0"/>
              <a:t>Android application package </a:t>
            </a:r>
            <a:r>
              <a:rPr lang="en-US"/>
              <a:t>will also typically contain a collection of </a:t>
            </a:r>
            <a:r>
              <a:rPr lang="en-US" i="1"/>
              <a:t>resource files</a:t>
            </a:r>
            <a:r>
              <a:rPr lang="en-US"/>
              <a:t>. </a:t>
            </a:r>
            <a:endParaRPr lang="en-US" smtClean="0"/>
          </a:p>
          <a:p>
            <a:pPr marL="857250" lvl="1" indent="-457200">
              <a:buFontTx/>
              <a:buChar char="-"/>
            </a:pPr>
            <a:r>
              <a:rPr lang="en-US" smtClean="0"/>
              <a:t>These </a:t>
            </a:r>
            <a:r>
              <a:rPr lang="en-US"/>
              <a:t>files contain resources </a:t>
            </a:r>
            <a:r>
              <a:rPr lang="en-US" smtClean="0"/>
              <a:t>such as </a:t>
            </a:r>
            <a:r>
              <a:rPr lang="en-US"/>
              <a:t>the strings, images, fonts and colors that appear in the user interface together with the </a:t>
            </a:r>
            <a:r>
              <a:rPr lang="en-US" smtClean="0"/>
              <a:t>XML representation </a:t>
            </a:r>
            <a:r>
              <a:rPr lang="en-US"/>
              <a:t>of the user interface layouts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28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373563"/>
          </a:xfrm>
        </p:spPr>
        <p:txBody>
          <a:bodyPr/>
          <a:lstStyle/>
          <a:p>
            <a:r>
              <a:rPr lang="en-US" b="1"/>
              <a:t>Application Context</a:t>
            </a:r>
            <a:r>
              <a:rPr lang="en-US"/>
              <a:t> </a:t>
            </a:r>
            <a:br>
              <a:rPr lang="en-US"/>
            </a:br>
            <a:r>
              <a:rPr lang="en-US"/>
              <a:t>When an application is compiled, a class named </a:t>
            </a:r>
            <a:r>
              <a:rPr lang="en-US" i="1"/>
              <a:t>R </a:t>
            </a:r>
            <a:r>
              <a:rPr lang="en-US"/>
              <a:t>is created that contains references to </a:t>
            </a:r>
            <a:r>
              <a:rPr lang="en-US" smtClean="0"/>
              <a:t>the application </a:t>
            </a:r>
            <a:r>
              <a:rPr lang="en-US"/>
              <a:t>resources. The application manifest file and these resources combine to create what </a:t>
            </a:r>
            <a:r>
              <a:rPr lang="en-US" smtClean="0"/>
              <a:t>is known </a:t>
            </a:r>
            <a:r>
              <a:rPr lang="en-US"/>
              <a:t>as the </a:t>
            </a:r>
            <a:r>
              <a:rPr lang="en-US" i="1"/>
              <a:t>Application </a:t>
            </a:r>
            <a:r>
              <a:rPr lang="en-US" i="1" smtClean="0"/>
              <a:t>Context</a:t>
            </a:r>
            <a:r>
              <a:rPr lang="en-US" smtClean="0"/>
              <a:t>. </a:t>
            </a:r>
            <a:r>
              <a:rPr lang="en-US"/>
              <a:t>This context used in the application code to gain access to the application resources at runtime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79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 Lifecycles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752600"/>
            <a:ext cx="8915400" cy="4373563"/>
          </a:xfrm>
        </p:spPr>
        <p:txBody>
          <a:bodyPr/>
          <a:lstStyle/>
          <a:p>
            <a:r>
              <a:rPr lang="en-US" b="1"/>
              <a:t>Android Applications and Resource </a:t>
            </a:r>
            <a:r>
              <a:rPr lang="en-US" b="1" smtClean="0"/>
              <a:t>Management</a:t>
            </a:r>
            <a:endParaRPr lang="en-US" smtClean="0"/>
          </a:p>
          <a:p>
            <a:pPr marL="400050" lvl="1" indent="0">
              <a:buNone/>
            </a:pPr>
            <a:r>
              <a:rPr lang="en-US" smtClean="0"/>
              <a:t>If the system </a:t>
            </a:r>
            <a:r>
              <a:rPr lang="en-US"/>
              <a:t>identifies that resources on the device are reaching capacity it will take steps to </a:t>
            </a:r>
            <a:r>
              <a:rPr lang="en-US" smtClean="0"/>
              <a:t>terminate processes </a:t>
            </a:r>
            <a:r>
              <a:rPr lang="en-US"/>
              <a:t>to free up </a:t>
            </a:r>
            <a:r>
              <a:rPr lang="en-US" smtClean="0"/>
              <a:t>memory. </a:t>
            </a:r>
            <a:r>
              <a:rPr lang="en-US"/>
              <a:t>the system </a:t>
            </a:r>
            <a:r>
              <a:rPr lang="en-US" smtClean="0"/>
              <a:t>base on </a:t>
            </a:r>
            <a:r>
              <a:rPr lang="en-US" i="1"/>
              <a:t>priority </a:t>
            </a:r>
            <a:r>
              <a:rPr lang="en-US"/>
              <a:t>and </a:t>
            </a:r>
            <a:r>
              <a:rPr lang="en-US" i="1"/>
              <a:t>state </a:t>
            </a:r>
            <a:r>
              <a:rPr lang="en-US" smtClean="0"/>
              <a:t>to determine </a:t>
            </a:r>
            <a:r>
              <a:rPr lang="en-US"/>
              <a:t>which process to </a:t>
            </a:r>
            <a:r>
              <a:rPr lang="en-US" smtClean="0"/>
              <a:t>terminate.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5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 Lifecycles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373563"/>
          </a:xfrm>
        </p:spPr>
        <p:txBody>
          <a:bodyPr/>
          <a:lstStyle/>
          <a:p>
            <a:r>
              <a:rPr lang="en-US" b="1"/>
              <a:t>Android Process States</a:t>
            </a:r>
            <a:r>
              <a:rPr lang="en-US"/>
              <a:t> </a:t>
            </a:r>
            <a:endParaRPr lang="en-US" smtClean="0"/>
          </a:p>
          <a:p>
            <a:pPr marL="400050" lvl="1" indent="0">
              <a:buNone/>
            </a:pPr>
            <a:r>
              <a:rPr lang="en-US" smtClean="0"/>
              <a:t>The </a:t>
            </a:r>
            <a:r>
              <a:rPr lang="en-US"/>
              <a:t>current state of a process is defined by the highest-ranking active component 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857" y="3124200"/>
            <a:ext cx="3787468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3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Android Architecture </a:t>
            </a:r>
            <a:endParaRPr lang="en-US" smtClean="0"/>
          </a:p>
          <a:p>
            <a:r>
              <a:rPr lang="en-US"/>
              <a:t>Application </a:t>
            </a:r>
            <a:r>
              <a:rPr lang="en-US" smtClean="0"/>
              <a:t>Components</a:t>
            </a:r>
            <a:endParaRPr lang="en-US" dirty="0" smtClean="0"/>
          </a:p>
          <a:p>
            <a:r>
              <a:rPr lang="en-US" smtClean="0"/>
              <a:t>Activity Lifecycles</a:t>
            </a:r>
          </a:p>
          <a:p>
            <a:r>
              <a:rPr lang="en-US"/>
              <a:t>Handling Android Activity State </a:t>
            </a:r>
            <a:r>
              <a:rPr lang="en-US" smtClean="0"/>
              <a:t>Changes</a:t>
            </a:r>
          </a:p>
          <a:p>
            <a:r>
              <a:rPr lang="en-US"/>
              <a:t>Saving and Restoring the State of an Android Activity </a:t>
            </a:r>
            <a:endParaRPr lang="en-US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060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 Lifecycles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Inter-Process Dependencies</a:t>
            </a:r>
            <a:r>
              <a:rPr lang="en-US"/>
              <a:t> </a:t>
            </a:r>
            <a:br>
              <a:rPr lang="en-US"/>
            </a:br>
            <a:r>
              <a:rPr lang="en-US"/>
              <a:t>states </a:t>
            </a:r>
            <a:r>
              <a:rPr lang="en-US" smtClean="0"/>
              <a:t>of </a:t>
            </a:r>
            <a:r>
              <a:rPr lang="en-US"/>
              <a:t>a process can never be ranked lower than another process </a:t>
            </a:r>
            <a:r>
              <a:rPr lang="en-US" smtClean="0"/>
              <a:t>that it </a:t>
            </a:r>
            <a:r>
              <a:rPr lang="en-US"/>
              <a:t>is currently serving. </a:t>
            </a:r>
            <a:r>
              <a:rPr lang="en-US" i="1" smtClean="0"/>
              <a:t>Ex </a:t>
            </a:r>
            <a:r>
              <a:rPr lang="en-US" i="1"/>
              <a:t>a service process acting as the content provider for a foreground process 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1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 Lifecycles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373563"/>
          </a:xfrm>
        </p:spPr>
        <p:txBody>
          <a:bodyPr/>
          <a:lstStyle/>
          <a:p>
            <a:r>
              <a:rPr lang="en-US" b="1"/>
              <a:t>The Activity Lifecycle</a:t>
            </a:r>
            <a:r>
              <a:rPr lang="en-US"/>
              <a:t> </a:t>
            </a:r>
            <a:endParaRPr lang="en-US" smtClean="0"/>
          </a:p>
          <a:p>
            <a:pPr marL="400050" lvl="1" indent="0">
              <a:buNone/>
            </a:pPr>
            <a:r>
              <a:rPr lang="en-US" smtClean="0"/>
              <a:t>activities </a:t>
            </a:r>
            <a:r>
              <a:rPr lang="en-US"/>
              <a:t>also transition through different states during the </a:t>
            </a:r>
            <a:r>
              <a:rPr lang="en-US" smtClean="0"/>
              <a:t>execution lifetime </a:t>
            </a:r>
            <a:r>
              <a:rPr lang="en-US"/>
              <a:t>of an application. </a:t>
            </a:r>
            <a:br>
              <a:rPr lang="en-US"/>
            </a:br>
            <a:endParaRPr lang="en-US"/>
          </a:p>
        </p:txBody>
      </p:sp>
      <p:pic>
        <p:nvPicPr>
          <p:cNvPr id="4098" name="Picture 2" descr="Image result for Android Application and Activity Lifecyc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95600"/>
            <a:ext cx="3969284" cy="353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44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 Lifecycles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The Activity Stack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543629"/>
            <a:ext cx="4343400" cy="379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42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 Lifecycles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Activity States</a:t>
            </a:r>
            <a:r>
              <a:rPr lang="en-US"/>
              <a:t> </a:t>
            </a:r>
            <a:endParaRPr lang="en-US" smtClean="0"/>
          </a:p>
          <a:p>
            <a:pPr lvl="1">
              <a:buFontTx/>
              <a:buChar char="-"/>
            </a:pPr>
            <a:r>
              <a:rPr lang="en-US" smtClean="0"/>
              <a:t>Active </a:t>
            </a:r>
            <a:r>
              <a:rPr lang="en-US"/>
              <a:t>/ Running </a:t>
            </a:r>
            <a:endParaRPr lang="en-US" smtClean="0"/>
          </a:p>
          <a:p>
            <a:pPr lvl="1">
              <a:buFontTx/>
              <a:buChar char="-"/>
            </a:pPr>
            <a:r>
              <a:rPr lang="en-US"/>
              <a:t>Paused </a:t>
            </a:r>
            <a:endParaRPr lang="en-US" smtClean="0"/>
          </a:p>
          <a:p>
            <a:pPr lvl="1">
              <a:buFontTx/>
              <a:buChar char="-"/>
            </a:pPr>
            <a:r>
              <a:rPr lang="en-US"/>
              <a:t>Stopped </a:t>
            </a:r>
            <a:endParaRPr lang="en-US" smtClean="0"/>
          </a:p>
          <a:p>
            <a:pPr lvl="1">
              <a:buFontTx/>
              <a:buChar char="-"/>
            </a:pPr>
            <a:r>
              <a:rPr lang="en-US"/>
              <a:t>Killed </a:t>
            </a:r>
            <a:br>
              <a:rPr lang="en-US"/>
            </a:br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3752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 Lifecycles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924800" cy="4373563"/>
          </a:xfrm>
        </p:spPr>
        <p:txBody>
          <a:bodyPr/>
          <a:lstStyle/>
          <a:p>
            <a:r>
              <a:rPr lang="en-US" b="1"/>
              <a:t>Configuration Changes</a:t>
            </a:r>
            <a:r>
              <a:rPr lang="en-US"/>
              <a:t> </a:t>
            </a:r>
            <a:endParaRPr lang="en-US" smtClean="0"/>
          </a:p>
          <a:p>
            <a:pPr marL="400050" lvl="1" indent="0">
              <a:buNone/>
            </a:pPr>
            <a:r>
              <a:rPr lang="en-US" smtClean="0"/>
              <a:t>Configuration </a:t>
            </a:r>
            <a:r>
              <a:rPr lang="en-US"/>
              <a:t>change that impacts the appearance of an activity </a:t>
            </a:r>
          </a:p>
          <a:p>
            <a:pPr marL="457200" indent="-457200"/>
            <a:r>
              <a:rPr lang="en-US" b="1"/>
              <a:t>Handling State Change</a:t>
            </a:r>
            <a:r>
              <a:rPr lang="en-US"/>
              <a:t> </a:t>
            </a:r>
            <a:endParaRPr lang="en-US" smtClean="0"/>
          </a:p>
          <a:p>
            <a:pPr marL="400050" lvl="1" indent="0">
              <a:buNone/>
            </a:pPr>
            <a:r>
              <a:rPr lang="en-US" smtClean="0"/>
              <a:t>Application will</a:t>
            </a:r>
            <a:r>
              <a:rPr lang="en-US"/>
              <a:t>, in most circumstances, be notified by the runtime system of the changes and given </a:t>
            </a:r>
            <a:r>
              <a:rPr lang="en-US" smtClean="0"/>
              <a:t>the opportunity </a:t>
            </a:r>
            <a:r>
              <a:rPr lang="en-US"/>
              <a:t>to react accordingly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06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Handling Activity </a:t>
            </a:r>
            <a:r>
              <a:rPr lang="en-US"/>
              <a:t>State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The Android Activity Lifecycle Methods</a:t>
            </a:r>
            <a:r>
              <a:rPr lang="en-US"/>
              <a:t> </a:t>
            </a:r>
            <a:endParaRPr lang="en-US" smtClean="0"/>
          </a:p>
          <a:p>
            <a:pPr marL="400050" lvl="1" indent="0">
              <a:buNone/>
            </a:pPr>
            <a:r>
              <a:rPr lang="en-US" smtClean="0"/>
              <a:t>The </a:t>
            </a:r>
            <a:r>
              <a:rPr lang="en-US"/>
              <a:t>Activity class contains a number of lifecycle methods which act as </a:t>
            </a:r>
            <a:r>
              <a:rPr lang="en-US" smtClean="0"/>
              <a:t>event handlers </a:t>
            </a:r>
            <a:r>
              <a:rPr lang="en-US"/>
              <a:t>when the state of an Activity </a:t>
            </a:r>
            <a:r>
              <a:rPr lang="en-US" smtClean="0"/>
              <a:t>changes. Each change has a support method.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69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Handling Activity </a:t>
            </a:r>
            <a:r>
              <a:rPr lang="en-US"/>
              <a:t>State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373563"/>
          </a:xfrm>
        </p:spPr>
        <p:txBody>
          <a:bodyPr/>
          <a:lstStyle/>
          <a:p>
            <a:r>
              <a:rPr lang="en-US" b="1"/>
              <a:t>Activity Lifetimes</a:t>
            </a:r>
            <a:r>
              <a:rPr lang="en-US"/>
              <a:t> </a:t>
            </a:r>
            <a:br>
              <a:rPr lang="en-US"/>
            </a:br>
            <a:r>
              <a:rPr lang="en-US" sz="2400" b="1" smtClean="0"/>
              <a:t>Entire Lifetime </a:t>
            </a:r>
            <a:r>
              <a:rPr lang="en-US" sz="2400" smtClean="0"/>
              <a:t>–The term “entire lifetime” is used to describe everything that takes place within an activity between the initial call to the </a:t>
            </a:r>
            <a:r>
              <a:rPr lang="en-US" sz="2400" i="1" smtClean="0"/>
              <a:t>onCreate() </a:t>
            </a:r>
            <a:r>
              <a:rPr lang="en-US" sz="2400" smtClean="0"/>
              <a:t>method and the call to </a:t>
            </a:r>
            <a:r>
              <a:rPr lang="en-US" sz="2400" i="1" smtClean="0"/>
              <a:t>onDestroy() </a:t>
            </a:r>
            <a:r>
              <a:rPr lang="en-US" sz="2400" smtClean="0"/>
              <a:t>prior to the activity terminating</a:t>
            </a:r>
            <a:r>
              <a:rPr lang="en-US" sz="2400" i="1" smtClean="0"/>
              <a:t>.</a:t>
            </a:r>
            <a:br>
              <a:rPr lang="en-US" sz="2400" i="1" smtClean="0"/>
            </a:br>
            <a:r>
              <a:rPr lang="en-US" sz="2400" b="1" smtClean="0"/>
              <a:t>Visible Lifetime </a:t>
            </a:r>
            <a:r>
              <a:rPr lang="en-US" sz="2400" smtClean="0"/>
              <a:t>– Covers the periods of execution of an activity between the call to </a:t>
            </a:r>
            <a:r>
              <a:rPr lang="en-US" sz="2400" i="1" smtClean="0"/>
              <a:t>onStart() </a:t>
            </a:r>
            <a:r>
              <a:rPr lang="en-US" sz="2400" smtClean="0"/>
              <a:t>and </a:t>
            </a:r>
            <a:r>
              <a:rPr lang="en-US" sz="2400" i="1" smtClean="0"/>
              <a:t>onStop()</a:t>
            </a:r>
            <a:r>
              <a:rPr lang="en-US" sz="2400" smtClean="0"/>
              <a:t>. During this period the activity is visible to the user though may not be the activity with which the user is currently interacting.</a:t>
            </a:r>
            <a:br>
              <a:rPr lang="en-US" sz="2400" smtClean="0"/>
            </a:br>
            <a:r>
              <a:rPr lang="en-US" sz="2400" b="1" smtClean="0"/>
              <a:t>Foreground Lifetime </a:t>
            </a:r>
            <a:r>
              <a:rPr lang="en-US" sz="2400" smtClean="0"/>
              <a:t>– Refers to the periods of execution between calls to the </a:t>
            </a:r>
            <a:r>
              <a:rPr lang="en-US" sz="2400" i="1" smtClean="0"/>
              <a:t>onResume() </a:t>
            </a:r>
            <a:r>
              <a:rPr lang="en-US" sz="2400" smtClean="0"/>
              <a:t>and </a:t>
            </a:r>
            <a:r>
              <a:rPr lang="en-US" sz="2400" i="1" smtClean="0"/>
              <a:t>onPause() </a:t>
            </a:r>
            <a:r>
              <a:rPr lang="en-US" sz="2400" smtClean="0"/>
              <a:t>methods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2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Activity State Changes</a:t>
            </a:r>
          </a:p>
        </p:txBody>
      </p:sp>
      <p:pic>
        <p:nvPicPr>
          <p:cNvPr id="1026" name="Picture 2" descr="Image result for activity life tim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130" y="1417638"/>
            <a:ext cx="4717670" cy="485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673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Disabling Configuration </a:t>
            </a:r>
            <a:r>
              <a:rPr lang="en-US" smtClean="0"/>
              <a:t>Change </a:t>
            </a:r>
            <a:br>
              <a:rPr lang="en-US" smtClean="0"/>
            </a:br>
            <a:r>
              <a:rPr lang="en-US" smtClean="0"/>
              <a:t>Restarts</a:t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676401"/>
            <a:ext cx="8763000" cy="2286000"/>
          </a:xfrm>
        </p:spPr>
        <p:txBody>
          <a:bodyPr/>
          <a:lstStyle/>
          <a:p>
            <a:r>
              <a:rPr lang="en-US" smtClean="0"/>
              <a:t>Activity </a:t>
            </a:r>
            <a:r>
              <a:rPr lang="en-US"/>
              <a:t>may indicate that it is not to be restarted in the event of </a:t>
            </a:r>
            <a:r>
              <a:rPr lang="en-US" smtClean="0"/>
              <a:t>certain configuration </a:t>
            </a:r>
            <a:r>
              <a:rPr lang="en-US"/>
              <a:t>changes. This is achieved by adding an </a:t>
            </a:r>
            <a:r>
              <a:rPr lang="en-US" smtClean="0"/>
              <a:t> </a:t>
            </a:r>
            <a:r>
              <a:rPr lang="en-US" i="1" smtClean="0"/>
              <a:t>android:configChanges </a:t>
            </a:r>
            <a:r>
              <a:rPr lang="en-US"/>
              <a:t>directive to </a:t>
            </a:r>
            <a:r>
              <a:rPr lang="en-US" smtClean="0"/>
              <a:t>the manifest </a:t>
            </a:r>
            <a:r>
              <a:rPr lang="en-US"/>
              <a:t>file of the activity </a:t>
            </a:r>
            <a:br>
              <a:rPr lang="en-US"/>
            </a:br>
            <a:endParaRPr lang="en-US" smtClean="0"/>
          </a:p>
          <a:p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4495800"/>
            <a:ext cx="7848600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&lt;activity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:name=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".DemoActivity"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:configChanges=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"orientation|fontScale"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:label=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"@string/app_name"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51193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Saving and Restoring the State of an Android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373563"/>
          </a:xfrm>
        </p:spPr>
        <p:txBody>
          <a:bodyPr/>
          <a:lstStyle/>
          <a:p>
            <a:r>
              <a:rPr lang="en-US" b="1"/>
              <a:t>Default Saving of User Interface </a:t>
            </a:r>
            <a:r>
              <a:rPr lang="en-US" b="1"/>
              <a:t>State</a:t>
            </a:r>
            <a:r>
              <a:rPr lang="en-US"/>
              <a:t> </a:t>
            </a:r>
            <a:endParaRPr lang="en-US" smtClean="0"/>
          </a:p>
          <a:p>
            <a:r>
              <a:rPr lang="en-US" b="1"/>
              <a:t>The Bundle Class</a:t>
            </a:r>
            <a:r>
              <a:rPr lang="en-US"/>
              <a:t> </a:t>
            </a:r>
            <a:r>
              <a:rPr lang="en-US"/>
              <a:t/>
            </a:r>
            <a:br>
              <a:rPr lang="en-US"/>
            </a:br>
            <a:r>
              <a:rPr lang="en-US"/>
              <a:t>The Bundle class also contains a set of methods that can be used to get and set key-value pairs </a:t>
            </a:r>
            <a:r>
              <a:rPr lang="en-US"/>
              <a:t>for </a:t>
            </a:r>
            <a:r>
              <a:rPr lang="en-US" smtClean="0"/>
              <a:t>a variety </a:t>
            </a:r>
            <a:r>
              <a:rPr lang="en-US"/>
              <a:t>of data types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7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Architecture </a:t>
            </a:r>
          </a:p>
        </p:txBody>
      </p:sp>
      <p:pic>
        <p:nvPicPr>
          <p:cNvPr id="1028" name="Picture 4" descr="Platform Architecture of Android explained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6649509" cy="498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96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Saving and Restoring the State of an Android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632" y="1524000"/>
            <a:ext cx="8229600" cy="4373563"/>
          </a:xfrm>
        </p:spPr>
        <p:txBody>
          <a:bodyPr/>
          <a:lstStyle/>
          <a:p>
            <a:r>
              <a:rPr lang="en-US" b="1"/>
              <a:t>Saving the </a:t>
            </a:r>
            <a:r>
              <a:rPr lang="en-US" b="1"/>
              <a:t>State</a:t>
            </a:r>
            <a:r>
              <a:rPr lang="en-US"/>
              <a:t> </a:t>
            </a:r>
            <a:endParaRPr lang="en-US" smtClean="0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en-US" b="1" smtClean="0"/>
              <a:t>Restoring </a:t>
            </a:r>
            <a:r>
              <a:rPr lang="en-US" b="1"/>
              <a:t>the State</a:t>
            </a:r>
            <a:r>
              <a:rPr lang="en-US"/>
              <a:t>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4399" y="2224207"/>
            <a:ext cx="7250703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onSaveInstanceState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outState) 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.onSaveInstanceState(outState)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final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 textBox = (EditText) findViewById(R.id.</a:t>
            </a: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CharSequence userText = textBox.getText()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outState.putCharSequence(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"savedText"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userText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14400" y="4545950"/>
            <a:ext cx="7250703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onRestoreInstanceState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savedInstanceState) 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.onRestoreInstanceState(savedInstanceState)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final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 textBox = (EditText) findViewById(R.id.</a:t>
            </a: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CharSequence userText = savedInstanceState.getCharSequence(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"savedText"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textBox.setText(userText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3687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Saving and Restoring the State of an Android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Automatic saving and restoring</a:t>
            </a:r>
          </a:p>
          <a:p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514600"/>
            <a:ext cx="6479659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&lt;EditText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"@+id/editText"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:ems=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"10"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:inputType=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"textPersonName"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android:saveEnabled="true"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:layout_constraintBottom_toBottomOf=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:layout_constraintLeft_toLeftOf=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:layout_constraintRight_toRightOf=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:layout_constraintTop_toTopOf=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"parent"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5045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of </a:t>
            </a:r>
            <a:r>
              <a:rPr lang="en-US" smtClean="0"/>
              <a:t>Lesson 2</a:t>
            </a:r>
            <a:endParaRPr lang="en-US" dirty="0"/>
          </a:p>
        </p:txBody>
      </p:sp>
      <p:pic>
        <p:nvPicPr>
          <p:cNvPr id="4" name="Picture 3" descr="ques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505200"/>
            <a:ext cx="2152650" cy="212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228600" y="2362200"/>
            <a:ext cx="8610600" cy="3535363"/>
          </a:xfrm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ja-JP" sz="4500" dirty="0" smtClean="0">
                <a:solidFill>
                  <a:srgbClr val="E77817"/>
                </a:solidFill>
              </a:rPr>
              <a:t>Thank you!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8" y="1524000"/>
            <a:ext cx="8403771" cy="6324600"/>
          </a:xfrm>
        </p:spPr>
        <p:txBody>
          <a:bodyPr/>
          <a:lstStyle/>
          <a:p>
            <a:r>
              <a:rPr lang="en-US" sz="2400" b="1" smtClean="0"/>
              <a:t>Linux kernel</a:t>
            </a:r>
          </a:p>
          <a:p>
            <a:pPr marL="400050" lvl="1" indent="0">
              <a:buNone/>
            </a:pPr>
            <a:r>
              <a:rPr lang="en-US" sz="2400"/>
              <a:t>provides a </a:t>
            </a:r>
            <a:r>
              <a:rPr lang="en-US" sz="2400" smtClean="0"/>
              <a:t>low level of abstraction </a:t>
            </a:r>
            <a:r>
              <a:rPr lang="en-US" sz="2400"/>
              <a:t>between the device hardware and the upper layers of the Android software stack </a:t>
            </a:r>
            <a:endParaRPr lang="en-US" sz="2400" smtClean="0"/>
          </a:p>
          <a:p>
            <a:r>
              <a:rPr lang="en-US" sz="2400"/>
              <a:t>Contains all low level drivers for various hardware components support.</a:t>
            </a:r>
          </a:p>
          <a:p>
            <a:pPr marL="400050" lvl="1" indent="0">
              <a:buNone/>
            </a:pP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98" y="4007608"/>
            <a:ext cx="8080802" cy="135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0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73563"/>
          </a:xfrm>
        </p:spPr>
        <p:txBody>
          <a:bodyPr/>
          <a:lstStyle/>
          <a:p>
            <a:r>
              <a:rPr lang="en-US" b="1"/>
              <a:t>Hardware Abstraction Layer (HAL)</a:t>
            </a:r>
          </a:p>
          <a:p>
            <a:pPr marL="400050" lvl="1" indent="0">
              <a:buNone/>
            </a:pPr>
            <a:r>
              <a:rPr lang="en-US" smtClean="0"/>
              <a:t>Provides </a:t>
            </a:r>
            <a:r>
              <a:rPr lang="en-US"/>
              <a:t>Abstraction between hardware and rest of the software </a:t>
            </a:r>
            <a:r>
              <a:rPr lang="en-US" smtClean="0"/>
              <a:t>stack.</a:t>
            </a:r>
          </a:p>
          <a:p>
            <a:pPr marL="457200" indent="-457200"/>
            <a:endParaRPr 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16" y="3718038"/>
            <a:ext cx="7765453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73563"/>
          </a:xfrm>
        </p:spPr>
        <p:txBody>
          <a:bodyPr/>
          <a:lstStyle/>
          <a:p>
            <a:pPr marL="457200" indent="-457200"/>
            <a:r>
              <a:rPr lang="en-US" b="1" smtClean="0"/>
              <a:t>Android </a:t>
            </a:r>
            <a:r>
              <a:rPr lang="en-US" b="1"/>
              <a:t>Runtime (ART)</a:t>
            </a:r>
          </a:p>
          <a:p>
            <a:pPr marL="400050" lvl="1" indent="0">
              <a:buNone/>
            </a:pPr>
            <a:r>
              <a:rPr lang="en-US"/>
              <a:t>Designed to run apps in a constrained environment that has limited muscle power in terms of battery, processing and memory.</a:t>
            </a:r>
          </a:p>
          <a:p>
            <a:pPr marL="457200" indent="-457200"/>
            <a:endParaRPr 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962400"/>
            <a:ext cx="4410666" cy="179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9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b="1"/>
              <a:t>Libraries</a:t>
            </a:r>
          </a:p>
          <a:p>
            <a:pPr lvl="1"/>
            <a:r>
              <a:rPr lang="en-US"/>
              <a:t>Exposed to developers through Android Application Framework.</a:t>
            </a:r>
          </a:p>
          <a:p>
            <a:pPr lvl="1"/>
            <a:r>
              <a:rPr lang="en-US"/>
              <a:t>Contains C/C++ libraries used by components of Android Systems.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419600"/>
            <a:ext cx="5631121" cy="170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24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Application Framework</a:t>
            </a:r>
          </a:p>
          <a:p>
            <a:pPr marL="400050" lvl="1" indent="0">
              <a:buNone/>
            </a:pPr>
            <a:r>
              <a:rPr lang="en-US"/>
              <a:t>It is a collection of APIs written in Java, which gives developers access to the complete feature set of Android OS.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46" y="4103048"/>
            <a:ext cx="7818454" cy="137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8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Applications</a:t>
            </a:r>
            <a:endParaRPr lang="en-US" smtClean="0"/>
          </a:p>
          <a:p>
            <a:pPr marL="400050" lvl="1" indent="0">
              <a:buNone/>
            </a:pPr>
            <a:r>
              <a:rPr lang="en-US" smtClean="0"/>
              <a:t>Top </a:t>
            </a:r>
            <a:r>
              <a:rPr lang="en-US"/>
              <a:t>of the Android Application Stack, is occupied by the System apps and tonnes of other Apps that users can download from Android's Official Play Store, also known as Google Play Store.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99" y="4648200"/>
            <a:ext cx="7704488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72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sof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10839</TotalTime>
  <Words>1093</Words>
  <Application>Microsoft Office PowerPoint</Application>
  <PresentationFormat>On-screen Show (4:3)</PresentationFormat>
  <Paragraphs>156</Paragraphs>
  <Slides>33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MS PGothic</vt:lpstr>
      <vt:lpstr>Arial</vt:lpstr>
      <vt:lpstr>Calibri</vt:lpstr>
      <vt:lpstr>Courier New</vt:lpstr>
      <vt:lpstr>Times New Roman</vt:lpstr>
      <vt:lpstr>Custom Design</vt:lpstr>
      <vt:lpstr>Fsoft_theme</vt:lpstr>
      <vt:lpstr>PowerPoint Presentation</vt:lpstr>
      <vt:lpstr>Agenda</vt:lpstr>
      <vt:lpstr>Android Architecture </vt:lpstr>
      <vt:lpstr>Android Architecture </vt:lpstr>
      <vt:lpstr>Android Architecture </vt:lpstr>
      <vt:lpstr>Android Architecture </vt:lpstr>
      <vt:lpstr>Android Architecture </vt:lpstr>
      <vt:lpstr>Android Architecture </vt:lpstr>
      <vt:lpstr>Android Architecture </vt:lpstr>
      <vt:lpstr>Application Components</vt:lpstr>
      <vt:lpstr>Application Components</vt:lpstr>
      <vt:lpstr>Application Components</vt:lpstr>
      <vt:lpstr>Application Components</vt:lpstr>
      <vt:lpstr>Application Components</vt:lpstr>
      <vt:lpstr>Application Components</vt:lpstr>
      <vt:lpstr>Application Components</vt:lpstr>
      <vt:lpstr>Application Components</vt:lpstr>
      <vt:lpstr>Activity Lifecycles</vt:lpstr>
      <vt:lpstr>Activity Lifecycles</vt:lpstr>
      <vt:lpstr>Activity Lifecycles</vt:lpstr>
      <vt:lpstr>Activity Lifecycles</vt:lpstr>
      <vt:lpstr>Activity Lifecycles</vt:lpstr>
      <vt:lpstr>Activity Lifecycles</vt:lpstr>
      <vt:lpstr>Activity Lifecycles</vt:lpstr>
      <vt:lpstr>Handling Activity State Changes</vt:lpstr>
      <vt:lpstr>Handling Activity State Changes</vt:lpstr>
      <vt:lpstr>Handling Activity State Changes</vt:lpstr>
      <vt:lpstr>Disabling Configuration Change  Restarts </vt:lpstr>
      <vt:lpstr>Saving and Restoring the State of an Android Activity</vt:lpstr>
      <vt:lpstr>Saving and Restoring the State of an Android Activity</vt:lpstr>
      <vt:lpstr>Saving and Restoring the State of an Android Activity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Trong Nhan</dc:creator>
  <cp:lastModifiedBy>Giang Do</cp:lastModifiedBy>
  <cp:revision>960</cp:revision>
  <dcterms:created xsi:type="dcterms:W3CDTF">2010-09-14T03:27:51Z</dcterms:created>
  <dcterms:modified xsi:type="dcterms:W3CDTF">2018-12-04T03:11:03Z</dcterms:modified>
</cp:coreProperties>
</file>