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28"/>
  </p:notesMasterIdLst>
  <p:handoutMasterIdLst>
    <p:handoutMasterId r:id="rId29"/>
  </p:handoutMasterIdLst>
  <p:sldIdLst>
    <p:sldId id="264" r:id="rId3"/>
    <p:sldId id="331" r:id="rId4"/>
    <p:sldId id="382" r:id="rId5"/>
    <p:sldId id="383" r:id="rId6"/>
    <p:sldId id="384" r:id="rId7"/>
    <p:sldId id="385" r:id="rId8"/>
    <p:sldId id="387" r:id="rId9"/>
    <p:sldId id="386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03" r:id="rId25"/>
    <p:sldId id="381" r:id="rId26"/>
    <p:sldId id="280" r:id="rId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ang Do" initials="GD" lastIdx="2" clrIdx="0">
    <p:extLst>
      <p:ext uri="{19B8F6BF-5375-455C-9EA6-DF929625EA0E}">
        <p15:presenceInfo xmlns:p15="http://schemas.microsoft.com/office/powerpoint/2012/main" userId="2f8f2533387177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0064FF"/>
    <a:srgbClr val="FDE2CB"/>
    <a:srgbClr val="FCD6B6"/>
    <a:srgbClr val="FABA86"/>
    <a:srgbClr val="F9B073"/>
    <a:srgbClr val="B0CA7C"/>
    <a:srgbClr val="F9AB6B"/>
    <a:srgbClr val="FAB882"/>
    <a:srgbClr val="F9A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150" autoAdjust="0"/>
  </p:normalViewPr>
  <p:slideViewPr>
    <p:cSldViewPr snapToObjects="1">
      <p:cViewPr varScale="1">
        <p:scale>
          <a:sx n="64" d="100"/>
          <a:sy n="64" d="100"/>
        </p:scale>
        <p:origin x="195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1" d="100"/>
          <a:sy n="61" d="100"/>
        </p:scale>
        <p:origin x="-1680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825AC7-D4E5-44E3-90F7-527CB3B29259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1ADD776E-B156-4FBA-A5E4-C73E911E09AB}">
      <dgm:prSet phldrT="[Text]"/>
      <dgm:spPr/>
      <dgm:t>
        <a:bodyPr/>
        <a:lstStyle/>
        <a:p>
          <a:r>
            <a:rPr lang="en-US" b="0" i="0" smtClean="0"/>
            <a:t>compiled in </a:t>
          </a:r>
          <a:r>
            <a:rPr lang="en-US" b="0" i="1" smtClean="0"/>
            <a:t>release mode</a:t>
          </a:r>
          <a:r>
            <a:rPr lang="en-US" smtClean="0"/>
            <a:t/>
          </a:r>
          <a:br>
            <a:rPr lang="en-US" smtClean="0"/>
          </a:br>
          <a:endParaRPr lang="en-US"/>
        </a:p>
      </dgm:t>
    </dgm:pt>
    <dgm:pt modelId="{211D9CA1-1448-4D5C-8C15-354F299C923F}" type="parTrans" cxnId="{D1F59034-4001-472D-888B-55CC6C23270B}">
      <dgm:prSet/>
      <dgm:spPr/>
      <dgm:t>
        <a:bodyPr/>
        <a:lstStyle/>
        <a:p>
          <a:endParaRPr lang="en-US"/>
        </a:p>
      </dgm:t>
    </dgm:pt>
    <dgm:pt modelId="{B4DEEBFC-B766-495C-8B3E-A528AF5ECDA7}" type="sibTrans" cxnId="{D1F59034-4001-472D-888B-55CC6C23270B}">
      <dgm:prSet/>
      <dgm:spPr/>
      <dgm:t>
        <a:bodyPr/>
        <a:lstStyle/>
        <a:p>
          <a:endParaRPr lang="en-US"/>
        </a:p>
      </dgm:t>
    </dgm:pt>
    <dgm:pt modelId="{95123175-7FDD-4939-A792-2CC397226567}">
      <dgm:prSet phldrT="[Text]"/>
      <dgm:spPr/>
      <dgm:t>
        <a:bodyPr/>
        <a:lstStyle/>
        <a:p>
          <a:r>
            <a:rPr lang="en-US" b="0" i="0" smtClean="0"/>
            <a:t>signed with a private key</a:t>
          </a:r>
          <a:r>
            <a:rPr lang="en-US" smtClean="0"/>
            <a:t/>
          </a:r>
          <a:br>
            <a:rPr lang="en-US" smtClean="0"/>
          </a:br>
          <a:endParaRPr lang="en-US"/>
        </a:p>
      </dgm:t>
    </dgm:pt>
    <dgm:pt modelId="{C277D8CD-6337-4E06-A031-A6B76781AB4B}" type="parTrans" cxnId="{373F3932-8D7A-4A6A-B2D5-8E73F445625D}">
      <dgm:prSet/>
      <dgm:spPr/>
      <dgm:t>
        <a:bodyPr/>
        <a:lstStyle/>
        <a:p>
          <a:endParaRPr lang="en-US"/>
        </a:p>
      </dgm:t>
    </dgm:pt>
    <dgm:pt modelId="{1AC844C5-B076-4DC7-AECE-038045B8EBDE}" type="sibTrans" cxnId="{373F3932-8D7A-4A6A-B2D5-8E73F445625D}">
      <dgm:prSet/>
      <dgm:spPr/>
      <dgm:t>
        <a:bodyPr/>
        <a:lstStyle/>
        <a:p>
          <a:endParaRPr lang="en-US"/>
        </a:p>
      </dgm:t>
    </dgm:pt>
    <dgm:pt modelId="{1F483E88-A87F-4FB7-B259-9A3C94C05869}">
      <dgm:prSet phldrT="[Text]"/>
      <dgm:spPr/>
      <dgm:t>
        <a:bodyPr/>
        <a:lstStyle/>
        <a:p>
          <a:r>
            <a:rPr lang="en-US" b="0" i="0" smtClean="0"/>
            <a:t>application package must be </a:t>
          </a:r>
          <a:r>
            <a:rPr lang="en-US" b="0" i="1" smtClean="0"/>
            <a:t>aligned</a:t>
          </a:r>
          <a:r>
            <a:rPr lang="en-US" smtClean="0"/>
            <a:t/>
          </a:r>
          <a:br>
            <a:rPr lang="en-US" smtClean="0"/>
          </a:br>
          <a:endParaRPr lang="en-US"/>
        </a:p>
      </dgm:t>
    </dgm:pt>
    <dgm:pt modelId="{C8A92062-3463-49E8-8C9B-E82BD4AF6238}" type="parTrans" cxnId="{ADD70CC1-1560-40C3-9ED7-FE12465BA825}">
      <dgm:prSet/>
      <dgm:spPr/>
      <dgm:t>
        <a:bodyPr/>
        <a:lstStyle/>
        <a:p>
          <a:endParaRPr lang="en-US"/>
        </a:p>
      </dgm:t>
    </dgm:pt>
    <dgm:pt modelId="{9DAC0EA9-B084-4565-B3CD-0BC07FDCC710}" type="sibTrans" cxnId="{ADD70CC1-1560-40C3-9ED7-FE12465BA825}">
      <dgm:prSet/>
      <dgm:spPr/>
      <dgm:t>
        <a:bodyPr/>
        <a:lstStyle/>
        <a:p>
          <a:endParaRPr lang="en-US"/>
        </a:p>
      </dgm:t>
    </dgm:pt>
    <dgm:pt modelId="{C2D12EA9-61E0-4046-AE00-E09C442F9D51}" type="pres">
      <dgm:prSet presAssocID="{D9825AC7-D4E5-44E3-90F7-527CB3B29259}" presName="CompostProcess" presStyleCnt="0">
        <dgm:presLayoutVars>
          <dgm:dir/>
          <dgm:resizeHandles val="exact"/>
        </dgm:presLayoutVars>
      </dgm:prSet>
      <dgm:spPr/>
    </dgm:pt>
    <dgm:pt modelId="{F24EAA4E-AE38-4D82-B4A7-E667C306C27F}" type="pres">
      <dgm:prSet presAssocID="{D9825AC7-D4E5-44E3-90F7-527CB3B29259}" presName="arrow" presStyleLbl="bgShp" presStyleIdx="0" presStyleCnt="1"/>
      <dgm:spPr/>
    </dgm:pt>
    <dgm:pt modelId="{94E5B95A-C5B9-4A21-BDAE-DAD3401BEFCE}" type="pres">
      <dgm:prSet presAssocID="{D9825AC7-D4E5-44E3-90F7-527CB3B29259}" presName="linearProcess" presStyleCnt="0"/>
      <dgm:spPr/>
    </dgm:pt>
    <dgm:pt modelId="{9BBA5ADB-8C7C-4C90-BD37-1C86B2BAC9F9}" type="pres">
      <dgm:prSet presAssocID="{1ADD776E-B156-4FBA-A5E4-C73E911E09AB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EFB013-41F5-45B7-80E3-C86BC157893E}" type="pres">
      <dgm:prSet presAssocID="{B4DEEBFC-B766-495C-8B3E-A528AF5ECDA7}" presName="sibTrans" presStyleCnt="0"/>
      <dgm:spPr/>
    </dgm:pt>
    <dgm:pt modelId="{35C989E3-7BD3-47BD-B379-E8AF6E8DE1AE}" type="pres">
      <dgm:prSet presAssocID="{95123175-7FDD-4939-A792-2CC397226567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A39B07-6069-4A6F-870B-2D990A854BAA}" type="pres">
      <dgm:prSet presAssocID="{1AC844C5-B076-4DC7-AECE-038045B8EBDE}" presName="sibTrans" presStyleCnt="0"/>
      <dgm:spPr/>
    </dgm:pt>
    <dgm:pt modelId="{ABF22EDC-C953-489C-8372-296DA938B6D9}" type="pres">
      <dgm:prSet presAssocID="{1F483E88-A87F-4FB7-B259-9A3C94C05869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3F3932-8D7A-4A6A-B2D5-8E73F445625D}" srcId="{D9825AC7-D4E5-44E3-90F7-527CB3B29259}" destId="{95123175-7FDD-4939-A792-2CC397226567}" srcOrd="1" destOrd="0" parTransId="{C277D8CD-6337-4E06-A031-A6B76781AB4B}" sibTransId="{1AC844C5-B076-4DC7-AECE-038045B8EBDE}"/>
    <dgm:cxn modelId="{D1F59034-4001-472D-888B-55CC6C23270B}" srcId="{D9825AC7-D4E5-44E3-90F7-527CB3B29259}" destId="{1ADD776E-B156-4FBA-A5E4-C73E911E09AB}" srcOrd="0" destOrd="0" parTransId="{211D9CA1-1448-4D5C-8C15-354F299C923F}" sibTransId="{B4DEEBFC-B766-495C-8B3E-A528AF5ECDA7}"/>
    <dgm:cxn modelId="{9EFDB826-380D-4F75-946D-D85EE3AEC153}" type="presOf" srcId="{D9825AC7-D4E5-44E3-90F7-527CB3B29259}" destId="{C2D12EA9-61E0-4046-AE00-E09C442F9D51}" srcOrd="0" destOrd="0" presId="urn:microsoft.com/office/officeart/2005/8/layout/hProcess9"/>
    <dgm:cxn modelId="{9524A921-0431-4011-87A1-6E626BE7372B}" type="presOf" srcId="{1ADD776E-B156-4FBA-A5E4-C73E911E09AB}" destId="{9BBA5ADB-8C7C-4C90-BD37-1C86B2BAC9F9}" srcOrd="0" destOrd="0" presId="urn:microsoft.com/office/officeart/2005/8/layout/hProcess9"/>
    <dgm:cxn modelId="{B9CB9709-B3A4-4607-B61A-751B0A91D7E0}" type="presOf" srcId="{1F483E88-A87F-4FB7-B259-9A3C94C05869}" destId="{ABF22EDC-C953-489C-8372-296DA938B6D9}" srcOrd="0" destOrd="0" presId="urn:microsoft.com/office/officeart/2005/8/layout/hProcess9"/>
    <dgm:cxn modelId="{ADD70CC1-1560-40C3-9ED7-FE12465BA825}" srcId="{D9825AC7-D4E5-44E3-90F7-527CB3B29259}" destId="{1F483E88-A87F-4FB7-B259-9A3C94C05869}" srcOrd="2" destOrd="0" parTransId="{C8A92062-3463-49E8-8C9B-E82BD4AF6238}" sibTransId="{9DAC0EA9-B084-4565-B3CD-0BC07FDCC710}"/>
    <dgm:cxn modelId="{660D68E8-0C76-41E0-9AFE-12787FC76E6A}" type="presOf" srcId="{95123175-7FDD-4939-A792-2CC397226567}" destId="{35C989E3-7BD3-47BD-B379-E8AF6E8DE1AE}" srcOrd="0" destOrd="0" presId="urn:microsoft.com/office/officeart/2005/8/layout/hProcess9"/>
    <dgm:cxn modelId="{77715AE2-4564-47A6-878A-970025C095C4}" type="presParOf" srcId="{C2D12EA9-61E0-4046-AE00-E09C442F9D51}" destId="{F24EAA4E-AE38-4D82-B4A7-E667C306C27F}" srcOrd="0" destOrd="0" presId="urn:microsoft.com/office/officeart/2005/8/layout/hProcess9"/>
    <dgm:cxn modelId="{8C8CAC76-C623-423A-AD86-F0E11D4DD486}" type="presParOf" srcId="{C2D12EA9-61E0-4046-AE00-E09C442F9D51}" destId="{94E5B95A-C5B9-4A21-BDAE-DAD3401BEFCE}" srcOrd="1" destOrd="0" presId="urn:microsoft.com/office/officeart/2005/8/layout/hProcess9"/>
    <dgm:cxn modelId="{3033D6BB-8A9D-4AC4-9304-80E7CD380567}" type="presParOf" srcId="{94E5B95A-C5B9-4A21-BDAE-DAD3401BEFCE}" destId="{9BBA5ADB-8C7C-4C90-BD37-1C86B2BAC9F9}" srcOrd="0" destOrd="0" presId="urn:microsoft.com/office/officeart/2005/8/layout/hProcess9"/>
    <dgm:cxn modelId="{AD62BA87-7D69-4A55-8B1D-B39484D38753}" type="presParOf" srcId="{94E5B95A-C5B9-4A21-BDAE-DAD3401BEFCE}" destId="{75EFB013-41F5-45B7-80E3-C86BC157893E}" srcOrd="1" destOrd="0" presId="urn:microsoft.com/office/officeart/2005/8/layout/hProcess9"/>
    <dgm:cxn modelId="{68DB8E27-A875-4D4A-AE21-43F02DF417D5}" type="presParOf" srcId="{94E5B95A-C5B9-4A21-BDAE-DAD3401BEFCE}" destId="{35C989E3-7BD3-47BD-B379-E8AF6E8DE1AE}" srcOrd="2" destOrd="0" presId="urn:microsoft.com/office/officeart/2005/8/layout/hProcess9"/>
    <dgm:cxn modelId="{DCDB6400-39EF-4891-8565-E72BD1B7816F}" type="presParOf" srcId="{94E5B95A-C5B9-4A21-BDAE-DAD3401BEFCE}" destId="{50A39B07-6069-4A6F-870B-2D990A854BAA}" srcOrd="3" destOrd="0" presId="urn:microsoft.com/office/officeart/2005/8/layout/hProcess9"/>
    <dgm:cxn modelId="{33D3FB8C-ECEE-4421-A712-0AC738F12260}" type="presParOf" srcId="{94E5B95A-C5B9-4A21-BDAE-DAD3401BEFCE}" destId="{ABF22EDC-C953-489C-8372-296DA938B6D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EAA4E-AE38-4D82-B4A7-E667C306C27F}">
      <dsp:nvSpPr>
        <dsp:cNvPr id="0" name=""/>
        <dsp:cNvSpPr/>
      </dsp:nvSpPr>
      <dsp:spPr>
        <a:xfrm>
          <a:off x="457199" y="0"/>
          <a:ext cx="5181600" cy="4064000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BA5ADB-8C7C-4C90-BD37-1C86B2BAC9F9}">
      <dsp:nvSpPr>
        <dsp:cNvPr id="0" name=""/>
        <dsp:cNvSpPr/>
      </dsp:nvSpPr>
      <dsp:spPr>
        <a:xfrm>
          <a:off x="6548" y="1219199"/>
          <a:ext cx="1962150" cy="162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kern="1200" smtClean="0"/>
            <a:t>compiled in </a:t>
          </a:r>
          <a:r>
            <a:rPr lang="en-US" sz="2300" b="0" i="1" kern="1200" smtClean="0"/>
            <a:t>release mode</a:t>
          </a:r>
          <a:r>
            <a:rPr lang="en-US" sz="2300" kern="1200" smtClean="0"/>
            <a:t/>
          </a:r>
          <a:br>
            <a:rPr lang="en-US" sz="2300" kern="1200" smtClean="0"/>
          </a:br>
          <a:endParaRPr lang="en-US" sz="2300" kern="1200"/>
        </a:p>
      </dsp:txBody>
      <dsp:txXfrm>
        <a:off x="85903" y="1298554"/>
        <a:ext cx="1803440" cy="1466890"/>
      </dsp:txXfrm>
    </dsp:sp>
    <dsp:sp modelId="{35C989E3-7BD3-47BD-B379-E8AF6E8DE1AE}">
      <dsp:nvSpPr>
        <dsp:cNvPr id="0" name=""/>
        <dsp:cNvSpPr/>
      </dsp:nvSpPr>
      <dsp:spPr>
        <a:xfrm>
          <a:off x="2066925" y="1219199"/>
          <a:ext cx="1962150" cy="162560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kern="1200" smtClean="0"/>
            <a:t>signed with a private key</a:t>
          </a:r>
          <a:r>
            <a:rPr lang="en-US" sz="2300" kern="1200" smtClean="0"/>
            <a:t/>
          </a:r>
          <a:br>
            <a:rPr lang="en-US" sz="2300" kern="1200" smtClean="0"/>
          </a:br>
          <a:endParaRPr lang="en-US" sz="2300" kern="1200"/>
        </a:p>
      </dsp:txBody>
      <dsp:txXfrm>
        <a:off x="2146280" y="1298554"/>
        <a:ext cx="1803440" cy="1466890"/>
      </dsp:txXfrm>
    </dsp:sp>
    <dsp:sp modelId="{ABF22EDC-C953-489C-8372-296DA938B6D9}">
      <dsp:nvSpPr>
        <dsp:cNvPr id="0" name=""/>
        <dsp:cNvSpPr/>
      </dsp:nvSpPr>
      <dsp:spPr>
        <a:xfrm>
          <a:off x="4127301" y="1219199"/>
          <a:ext cx="1962150" cy="162560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kern="1200" smtClean="0"/>
            <a:t>application package must be </a:t>
          </a:r>
          <a:r>
            <a:rPr lang="en-US" sz="2300" b="0" i="1" kern="1200" smtClean="0"/>
            <a:t>aligned</a:t>
          </a:r>
          <a:r>
            <a:rPr lang="en-US" sz="2300" kern="1200" smtClean="0"/>
            <a:t/>
          </a:r>
          <a:br>
            <a:rPr lang="en-US" sz="2300" kern="1200" smtClean="0"/>
          </a:br>
          <a:endParaRPr lang="en-US" sz="2300" kern="1200"/>
        </a:p>
      </dsp:txBody>
      <dsp:txXfrm>
        <a:off x="4206656" y="1298554"/>
        <a:ext cx="1803440" cy="1466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EDA80-2945-4F5A-BE18-00EA5FD1BBB3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7A21C-CB19-4671-AED8-D20320CF7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8365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27008-8E94-4BE3-85A4-DBB55C91822D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6913C-23B8-4992-AD31-197833DF1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9256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6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Similarly, avoid using specific width and height properties wherever possible. When such properties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unavoidable, always use </a:t>
            </a:r>
            <a:r>
              <a:rPr lang="en-US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density-independent (dp)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 as these are automatically scaled to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 the device display at application runtime.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Having designed the user interface, be sure to test it on each device on which it is intended to be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supported. In the absence of the physical device hardware, use the emulator templates, wherever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possible, to test on the widest possible range of devices.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event that it is not possible to design the user interface such that a single design will work on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Android devices, another option is to provide a different layout for each display.</a:t>
            </a:r>
            <a:r>
              <a:rPr lang="en-US" smtClean="0"/>
              <a:t> </a:t>
            </a:r>
            <a:br>
              <a:rPr lang="en-US" smtClean="0"/>
            </a:b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42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45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CD90B6-5C48-4F60-AA0F-B8B49C03E614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7081"/>
            <a:ext cx="4040188" cy="61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77989"/>
            <a:ext cx="4040188" cy="3770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7081"/>
            <a:ext cx="4041775" cy="61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77989"/>
            <a:ext cx="4041775" cy="3770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3008313" cy="10669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09600"/>
            <a:ext cx="5111750" cy="5516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596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52600"/>
            <a:ext cx="2057400" cy="4373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52600"/>
            <a:ext cx="6019800" cy="4373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4912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Copyright 2011 FPT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491288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D91002D-DF87-4FB9-865C-A76CFCC7B82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EC6FA-7C93-468E-A575-EDCD81EEFF70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nen 1"/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ocup nam dai.wmf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2627" y="6467412"/>
            <a:ext cx="6400800" cy="407855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29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5257800" y="64912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Copyright 2011 FPT Software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53400" y="6491288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4F1FFC-C151-4ABD-8AD1-CE75123F0C8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219200"/>
            <a:ext cx="9144000" cy="518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49" r:id="rId12"/>
  </p:sldLayoutIdLst>
  <p:hf hdr="0" dt="0"/>
  <p:txStyles>
    <p:titleStyle>
      <a:lvl1pPr algn="r" defTabSz="457200" rtl="0" eaLnBrk="1" fontAlgn="base" hangingPunct="1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.google.com/apps/publish/signup/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mocup nam 1.wm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7433926" cy="4800599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52400" y="77108"/>
            <a:ext cx="6181725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FPT University</a:t>
            </a:r>
            <a:endParaRPr 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67640" y="1675934"/>
            <a:ext cx="7052926" cy="14487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b="1" cap="all" smtClean="0">
                <a:solidFill>
                  <a:schemeClr val="bg1"/>
                </a:solidFill>
                <a:latin typeface="+mj-lt"/>
                <a:cs typeface="Arial" pitchFamily="34" charset="0"/>
              </a:rPr>
              <a:t>Android programMing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b="1" cap="all" smtClean="0">
                <a:solidFill>
                  <a:schemeClr val="bg1"/>
                </a:solidFill>
                <a:latin typeface="+mj-lt"/>
                <a:cs typeface="Arial" pitchFamily="34" charset="0"/>
              </a:rPr>
              <a:t>Lesson </a:t>
            </a:r>
            <a:r>
              <a:rPr lang="en-US" sz="4400" b="1" cap="all" smtClean="0">
                <a:solidFill>
                  <a:schemeClr val="bg1"/>
                </a:solidFill>
                <a:latin typeface="+mj-lt"/>
                <a:cs typeface="Arial" pitchFamily="34" charset="0"/>
              </a:rPr>
              <a:t>23</a:t>
            </a:r>
            <a:endParaRPr lang="en-US" sz="4400" b="1" cap="all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505200" y="4217792"/>
            <a:ext cx="2362200" cy="8511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0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Version 1.0</a:t>
            </a:r>
          </a:p>
          <a:p>
            <a:pPr>
              <a:spcBef>
                <a:spcPts val="10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0" name="Picture 19" descr="logo FPT.wm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5105400"/>
            <a:ext cx="1676400" cy="100796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Signing and Preparing </a:t>
            </a:r>
            <a:r>
              <a:rPr lang="en-US"/>
              <a:t>an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Android Application for </a:t>
            </a:r>
            <a:r>
              <a:rPr lang="en-US"/>
              <a:t>Release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748589"/>
            <a:ext cx="8458200" cy="4373563"/>
          </a:xfrm>
        </p:spPr>
        <p:txBody>
          <a:bodyPr/>
          <a:lstStyle/>
          <a:p>
            <a:pPr algn="just"/>
            <a:r>
              <a:rPr lang="en-US" sz="2800"/>
              <a:t>Once the development work on an Android application is complete and it has been tested on </a:t>
            </a:r>
            <a:r>
              <a:rPr lang="en-US" sz="2800"/>
              <a:t>a </a:t>
            </a:r>
            <a:r>
              <a:rPr lang="en-US" sz="2800" smtClean="0"/>
              <a:t>wide range </a:t>
            </a:r>
            <a:r>
              <a:rPr lang="en-US" sz="2800"/>
              <a:t>of Android devices, the next step is to prepare the application for submission to </a:t>
            </a:r>
            <a:r>
              <a:rPr lang="en-US" sz="2800"/>
              <a:t>the </a:t>
            </a:r>
            <a:r>
              <a:rPr lang="en-US" sz="2800" smtClean="0"/>
              <a:t>Google Play </a:t>
            </a:r>
            <a:r>
              <a:rPr lang="en-US" sz="2800"/>
              <a:t>App Store. Before submission can take place, however, the application must be </a:t>
            </a:r>
            <a:r>
              <a:rPr lang="en-US" sz="2800"/>
              <a:t>packaged </a:t>
            </a:r>
            <a:r>
              <a:rPr lang="en-US" sz="2800" smtClean="0"/>
              <a:t>for release </a:t>
            </a:r>
            <a:r>
              <a:rPr lang="en-US" sz="2800"/>
              <a:t>and </a:t>
            </a:r>
            <a:r>
              <a:rPr lang="en-US" sz="2800" smtClean="0"/>
              <a:t>signed with a private key.</a:t>
            </a:r>
          </a:p>
        </p:txBody>
      </p:sp>
    </p:spTree>
    <p:extLst>
      <p:ext uri="{BB962C8B-B14F-4D97-AF65-F5344CB8AC3E}">
        <p14:creationId xmlns:p14="http://schemas.microsoft.com/office/powerpoint/2010/main" val="1289690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Signing and Preparing </a:t>
            </a:r>
            <a:r>
              <a:rPr lang="en-US"/>
              <a:t>an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Android Application for </a:t>
            </a:r>
            <a:r>
              <a:rPr lang="en-US"/>
              <a:t>Release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The </a:t>
            </a:r>
            <a:r>
              <a:rPr lang="en-US" b="1"/>
              <a:t>Release Preparation Process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03091669"/>
              </p:ext>
            </p:extLst>
          </p:nvPr>
        </p:nvGraphicFramePr>
        <p:xfrm>
          <a:off x="1447800" y="2209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1507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Signing and Preparing </a:t>
            </a:r>
            <a:r>
              <a:rPr lang="en-US"/>
              <a:t>an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Android Application for </a:t>
            </a:r>
            <a:r>
              <a:rPr lang="en-US"/>
              <a:t>Release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715000" cy="4373563"/>
          </a:xfrm>
        </p:spPr>
        <p:txBody>
          <a:bodyPr/>
          <a:lstStyle/>
          <a:p>
            <a:r>
              <a:rPr lang="en-US" b="1"/>
              <a:t>Changing the Build Variant</a:t>
            </a:r>
            <a:r>
              <a:rPr lang="en-US"/>
              <a:t> </a:t>
            </a:r>
            <a:r>
              <a:rPr lang="en-US"/>
              <a:t/>
            </a:r>
            <a:br>
              <a:rPr lang="en-US"/>
            </a:br>
            <a:r>
              <a:rPr lang="en-US"/>
              <a:t>The first step in the process of generating a signed application APK file involves changing </a:t>
            </a:r>
            <a:r>
              <a:rPr lang="en-US"/>
              <a:t>the </a:t>
            </a:r>
            <a:r>
              <a:rPr lang="en-US" smtClean="0"/>
              <a:t>build variant </a:t>
            </a:r>
            <a:r>
              <a:rPr lang="en-US"/>
              <a:t>for the project from debug to release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28800"/>
            <a:ext cx="2542674" cy="349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04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Signing and Preparing </a:t>
            </a:r>
            <a:r>
              <a:rPr lang="en-US"/>
              <a:t>an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Android Application for </a:t>
            </a:r>
            <a:r>
              <a:rPr lang="en-US"/>
              <a:t>Release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73563"/>
          </a:xfrm>
        </p:spPr>
        <p:txBody>
          <a:bodyPr/>
          <a:lstStyle/>
          <a:p>
            <a:r>
              <a:rPr lang="en-US" b="1"/>
              <a:t>Enabling ProGuard</a:t>
            </a:r>
            <a:r>
              <a:rPr lang="en-US"/>
              <a:t> </a:t>
            </a:r>
            <a:r>
              <a:rPr lang="en-US"/>
              <a:t/>
            </a:r>
            <a:br>
              <a:rPr lang="en-US"/>
            </a:br>
            <a:r>
              <a:rPr lang="en-US" sz="2400"/>
              <a:t>When generating an application package, the option is available to use ProGuard during </a:t>
            </a:r>
            <a:r>
              <a:rPr lang="en-US" sz="2400"/>
              <a:t>the </a:t>
            </a:r>
            <a:r>
              <a:rPr lang="en-US" sz="2400" smtClean="0"/>
              <a:t>package creation </a:t>
            </a:r>
            <a:r>
              <a:rPr lang="en-US" sz="2400"/>
              <a:t>process. ProGuard performs a series of optimization and verification tasks that </a:t>
            </a:r>
            <a:r>
              <a:rPr lang="en-US" sz="2400"/>
              <a:t>result </a:t>
            </a:r>
            <a:r>
              <a:rPr lang="en-US" sz="2400" smtClean="0"/>
              <a:t>in smaller </a:t>
            </a:r>
            <a:r>
              <a:rPr lang="en-US" sz="2400"/>
              <a:t>and more efficient byte code</a:t>
            </a:r>
            <a:r>
              <a:rPr lang="en-US" sz="2400"/>
              <a:t>. </a:t>
            </a:r>
            <a:r>
              <a:rPr lang="en-US" sz="2400"/>
              <a:t>The steps to enable ProGuard are as follows</a:t>
            </a:r>
            <a:r>
              <a:rPr lang="en-US" sz="2400"/>
              <a:t>: </a:t>
            </a:r>
            <a:endParaRPr lang="en-US" sz="2400"/>
          </a:p>
          <a:p>
            <a:pPr marL="457200" indent="-457200">
              <a:buFont typeface="+mj-lt"/>
              <a:buAutoNum type="arabicPeriod"/>
            </a:pPr>
            <a:r>
              <a:rPr lang="en-US" sz="2000" smtClean="0"/>
              <a:t>Display </a:t>
            </a:r>
            <a:r>
              <a:rPr lang="en-US" sz="2000"/>
              <a:t>the Project Structure dialog (</a:t>
            </a:r>
            <a:r>
              <a:rPr lang="en-US" sz="2000" i="1"/>
              <a:t>File -&gt; Project </a:t>
            </a:r>
            <a:r>
              <a:rPr lang="en-US" sz="2000" i="1"/>
              <a:t>Structure</a:t>
            </a:r>
            <a:r>
              <a:rPr lang="en-US" sz="2000" smtClean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/>
              <a:t>Select </a:t>
            </a:r>
            <a:r>
              <a:rPr lang="en-US" sz="2000"/>
              <a:t>the "app" module in the far </a:t>
            </a:r>
            <a:r>
              <a:rPr lang="en-US" sz="2000"/>
              <a:t>left </a:t>
            </a:r>
            <a:r>
              <a:rPr lang="en-US" sz="2000" smtClean="0"/>
              <a:t>panel.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/>
              <a:t>Select </a:t>
            </a:r>
            <a:r>
              <a:rPr lang="en-US" sz="2000"/>
              <a:t>the "Build Types" tab in the main panel and the "release" entry from the </a:t>
            </a:r>
            <a:r>
              <a:rPr lang="en-US" sz="2000"/>
              <a:t>middle </a:t>
            </a:r>
            <a:r>
              <a:rPr lang="en-US" sz="2000" smtClean="0"/>
              <a:t>panel.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/>
              <a:t>Change </a:t>
            </a:r>
            <a:r>
              <a:rPr lang="en-US" sz="2000"/>
              <a:t>the "Minify Enabled" option from "false" to "true" and click on </a:t>
            </a:r>
            <a:r>
              <a:rPr lang="en-US" sz="2000" i="1"/>
              <a:t>OK</a:t>
            </a:r>
            <a:r>
              <a:rPr lang="en-US" sz="2000"/>
              <a:t> </a:t>
            </a:r>
            <a:br>
              <a:rPr lang="en-US" sz="2000"/>
            </a:br>
            <a:r>
              <a:rPr lang="en-US" sz="2400"/>
              <a:t/>
            </a:r>
            <a:br>
              <a:rPr lang="en-US" sz="2400"/>
            </a:b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59375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Signing and Preparing </a:t>
            </a:r>
            <a:r>
              <a:rPr lang="en-US"/>
              <a:t>an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Android Application for </a:t>
            </a:r>
            <a:r>
              <a:rPr lang="en-US"/>
              <a:t>Release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Creating a Keystore File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941" y="2438400"/>
            <a:ext cx="5502117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13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Signing and Preparing </a:t>
            </a:r>
            <a:r>
              <a:rPr lang="en-US"/>
              <a:t>an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Android Application for </a:t>
            </a:r>
            <a:r>
              <a:rPr lang="en-US"/>
              <a:t>Release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270" y="2057400"/>
            <a:ext cx="5951459" cy="385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5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Signing and Preparing </a:t>
            </a:r>
            <a:r>
              <a:rPr lang="en-US"/>
              <a:t>an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Android Application for </a:t>
            </a:r>
            <a:r>
              <a:rPr lang="en-US"/>
              <a:t>Release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b="1"/>
              <a:t>Generating a Private Key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133600"/>
            <a:ext cx="3962400" cy="425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8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Signing and Preparing </a:t>
            </a:r>
            <a:r>
              <a:rPr lang="en-US"/>
              <a:t>an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Android Application for </a:t>
            </a:r>
            <a:r>
              <a:rPr lang="en-US"/>
              <a:t>Release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Creating the Application APK File</a:t>
            </a:r>
            <a:r>
              <a:rPr lang="en-US"/>
              <a:t> 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941" y="2551673"/>
            <a:ext cx="5502117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2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Signing and Preparing </a:t>
            </a:r>
            <a:r>
              <a:rPr lang="en-US"/>
              <a:t>an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Android Application for </a:t>
            </a:r>
            <a:r>
              <a:rPr lang="en-US"/>
              <a:t>Release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Register for a Google Play Developer Console Account</a:t>
            </a:r>
            <a:r>
              <a:rPr lang="en-US"/>
              <a:t> </a:t>
            </a:r>
            <a:r>
              <a:rPr lang="en-US"/>
              <a:t/>
            </a:r>
            <a:br>
              <a:rPr lang="en-US"/>
            </a:br>
            <a:r>
              <a:rPr lang="en-US" sz="2400"/>
              <a:t>The first step in the application submission process is to create a </a:t>
            </a:r>
            <a:r>
              <a:rPr lang="en-US" sz="2400"/>
              <a:t>Google </a:t>
            </a:r>
            <a:r>
              <a:rPr lang="en-US" sz="2400" smtClean="0"/>
              <a:t>Play </a:t>
            </a:r>
            <a:r>
              <a:rPr lang="en-US" sz="2400"/>
              <a:t>Developer </a:t>
            </a:r>
            <a:r>
              <a:rPr lang="en-US" sz="2400" smtClean="0"/>
              <a:t>Console account</a:t>
            </a:r>
            <a:r>
              <a:rPr lang="en-US" sz="2400"/>
              <a:t>. To do so, </a:t>
            </a:r>
            <a:r>
              <a:rPr lang="en-US" sz="2400"/>
              <a:t>navigate </a:t>
            </a:r>
            <a:r>
              <a:rPr lang="en-US" sz="2400" smtClean="0"/>
              <a:t>to </a:t>
            </a:r>
            <a:r>
              <a:rPr lang="en-US" sz="2400" smtClean="0">
                <a:hlinkClick r:id="rId2"/>
              </a:rPr>
              <a:t>https://play.google.com/apps/publish/signup/ </a:t>
            </a:r>
            <a:r>
              <a:rPr lang="en-US" sz="2400" smtClean="0"/>
              <a:t> and </a:t>
            </a:r>
            <a:r>
              <a:rPr lang="en-US" sz="2400"/>
              <a:t>follow </a:t>
            </a:r>
            <a:r>
              <a:rPr lang="en-US" sz="2400" smtClean="0"/>
              <a:t>the instructions </a:t>
            </a:r>
            <a:r>
              <a:rPr lang="en-US" sz="2400"/>
              <a:t>to complete the registration process. Note that there is a one-time $25 fee to </a:t>
            </a:r>
            <a:r>
              <a:rPr lang="en-US" sz="2400"/>
              <a:t>register</a:t>
            </a:r>
            <a:r>
              <a:rPr lang="en-US" sz="2400" smtClean="0"/>
              <a:t>. Once </a:t>
            </a:r>
            <a:r>
              <a:rPr lang="en-US" sz="2400"/>
              <a:t>an application goes on sale, Google will keep 30% of all revenues associated </a:t>
            </a:r>
            <a:r>
              <a:rPr lang="en-US" sz="2400"/>
              <a:t>with </a:t>
            </a:r>
            <a:r>
              <a:rPr lang="en-US" sz="2400" smtClean="0"/>
              <a:t>the pplication 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85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Signing and Preparing </a:t>
            </a:r>
            <a:r>
              <a:rPr lang="en-US"/>
              <a:t>an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Android Application for </a:t>
            </a:r>
            <a:r>
              <a:rPr lang="en-US"/>
              <a:t>Release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Uploading New APK Versions to the Google Play Developer Console</a:t>
            </a:r>
            <a:r>
              <a:rPr lang="en-US"/>
              <a:t> </a:t>
            </a:r>
            <a:r>
              <a:rPr lang="en-US"/>
              <a:t/>
            </a:r>
            <a:br>
              <a:rPr lang="en-US"/>
            </a:br>
            <a:r>
              <a:rPr lang="en-US" sz="2400"/>
              <a:t>The first APK file uploaded for your application will invariably have a version code of 1. </a:t>
            </a:r>
            <a:r>
              <a:rPr lang="en-US" sz="2400"/>
              <a:t>If </a:t>
            </a:r>
            <a:r>
              <a:rPr lang="en-US" sz="2400" smtClean="0"/>
              <a:t>an attempt </a:t>
            </a:r>
            <a:r>
              <a:rPr lang="en-US" sz="2400"/>
              <a:t>is made to upload another APK file with the same version code number, the </a:t>
            </a:r>
            <a:r>
              <a:rPr lang="en-US" sz="2400"/>
              <a:t>console </a:t>
            </a:r>
            <a:r>
              <a:rPr lang="en-US" sz="2400" smtClean="0"/>
              <a:t>will reject </a:t>
            </a:r>
            <a:r>
              <a:rPr lang="en-US" sz="2400"/>
              <a:t>the file with the following error:</a:t>
            </a:r>
            <a:r>
              <a:rPr lang="en-US" sz="2400"/>
              <a:t> 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4800600"/>
            <a:ext cx="8382000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 need to use a different version </a:t>
            </a:r>
            <a:r>
              <a:rPr lang="en-US" altLang="en-US" sz="20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for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your APK because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already</a:t>
            </a:r>
            <a:r>
              <a:rPr lang="en-US" altLang="en-US" sz="20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have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 with version code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1744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373563"/>
          </a:xfrm>
        </p:spPr>
        <p:txBody>
          <a:bodyPr>
            <a:normAutofit/>
          </a:bodyPr>
          <a:lstStyle/>
          <a:p>
            <a:r>
              <a:rPr lang="en-US"/>
              <a:t>Handling Different Device Displays </a:t>
            </a:r>
          </a:p>
          <a:p>
            <a:r>
              <a:rPr lang="en-US"/>
              <a:t>Signing and Preparing an Android Application</a:t>
            </a:r>
            <a:br>
              <a:rPr lang="en-US"/>
            </a:br>
            <a:r>
              <a:rPr lang="en-US"/>
              <a:t>for Release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0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Signing and Preparing </a:t>
            </a:r>
            <a:r>
              <a:rPr lang="en-US"/>
              <a:t>an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Android Application for </a:t>
            </a:r>
            <a:r>
              <a:rPr lang="en-US"/>
              <a:t>Release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How to change version code?</a:t>
            </a:r>
            <a:endParaRPr lang="en-US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590800"/>
            <a:ext cx="4495306" cy="329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95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Signing and Preparing </a:t>
            </a:r>
            <a:r>
              <a:rPr lang="en-US"/>
              <a:t>an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Android Application for </a:t>
            </a:r>
            <a:r>
              <a:rPr lang="en-US"/>
              <a:t>Release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1" y="1601848"/>
            <a:ext cx="8229600" cy="477053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compileSdkVersion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defaultConfig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applicationId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"com.example.fpt.differentdevicesdisplay"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minSdkVersion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targetSdkVersion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versionCode 1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versionName "1.0"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testInstrumentationRunner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"android.support.test.runner.AndroidJUnitRunner"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buildTypes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release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minifyEnabled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proguardFiles getDefaultProguardFile(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'proguard-android.txt'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'proguard-rules.pro'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37100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Signing and Preparing </a:t>
            </a:r>
            <a:r>
              <a:rPr lang="en-US"/>
              <a:t>an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Android Application for </a:t>
            </a:r>
            <a:r>
              <a:rPr lang="en-US"/>
              <a:t>Release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486400" cy="4373563"/>
          </a:xfrm>
        </p:spPr>
        <p:txBody>
          <a:bodyPr/>
          <a:lstStyle/>
          <a:p>
            <a:r>
              <a:rPr lang="en-US" sz="2800" b="1"/>
              <a:t>Analyzing the APK File</a:t>
            </a:r>
            <a:r>
              <a:rPr lang="en-US" sz="2800"/>
              <a:t> </a:t>
            </a:r>
            <a:r>
              <a:rPr lang="en-US" sz="2800"/>
              <a:t/>
            </a:r>
            <a:br>
              <a:rPr lang="en-US" sz="2800"/>
            </a:br>
            <a:r>
              <a:rPr lang="en-US" sz="2800"/>
              <a:t>Android Studio provides the ability to analyze the content of an APK file. This can be useful</a:t>
            </a:r>
            <a:r>
              <a:rPr lang="en-US" sz="2800"/>
              <a:t>, </a:t>
            </a:r>
            <a:r>
              <a:rPr lang="en-US" sz="2800" smtClean="0"/>
              <a:t>for example, when </a:t>
            </a:r>
            <a:r>
              <a:rPr lang="en-US" sz="2800"/>
              <a:t>attempting to find out why the APK file is larger than expected or to review </a:t>
            </a:r>
            <a:r>
              <a:rPr lang="en-US" sz="2800"/>
              <a:t>the </a:t>
            </a:r>
            <a:r>
              <a:rPr lang="en-US" sz="2800" smtClean="0"/>
              <a:t>class structure </a:t>
            </a:r>
            <a:r>
              <a:rPr lang="en-US" sz="2800"/>
              <a:t>of the application’s dex file.</a:t>
            </a:r>
            <a:r>
              <a:rPr lang="en-US" sz="2800"/>
              <a:t> </a:t>
            </a:r>
            <a:br>
              <a:rPr lang="en-US" sz="2800"/>
            </a:br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125" y="1752600"/>
            <a:ext cx="2653691" cy="364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02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Signing and Preparing an </a:t>
            </a:r>
            <a:br>
              <a:rPr lang="en-US"/>
            </a:br>
            <a:r>
              <a:rPr lang="en-US"/>
              <a:t>Android Application for Release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147" y="2743200"/>
            <a:ext cx="8249653" cy="258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9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of </a:t>
            </a:r>
            <a:r>
              <a:rPr lang="en-US" smtClean="0"/>
              <a:t>Lesson </a:t>
            </a:r>
            <a:r>
              <a:rPr lang="en-US" smtClean="0"/>
              <a:t>23</a:t>
            </a:r>
            <a:endParaRPr lang="en-US" smtClean="0"/>
          </a:p>
        </p:txBody>
      </p:sp>
      <p:pic>
        <p:nvPicPr>
          <p:cNvPr id="4" name="Picture 3" descr="ques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505200"/>
            <a:ext cx="2152650" cy="212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228600" y="2362200"/>
            <a:ext cx="8610600" cy="3535363"/>
          </a:xfrm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ja-JP" sz="4500" dirty="0" smtClean="0">
                <a:solidFill>
                  <a:srgbClr val="E77817"/>
                </a:solidFill>
              </a:rPr>
              <a:t>Thank you!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Different Device Displays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73563"/>
          </a:xfrm>
        </p:spPr>
        <p:txBody>
          <a:bodyPr/>
          <a:lstStyle/>
          <a:p>
            <a:r>
              <a:rPr lang="en-US"/>
              <a:t>Before being made available for purchase on the Google Play App Store, an application must </a:t>
            </a:r>
            <a:r>
              <a:rPr lang="en-US"/>
              <a:t>first </a:t>
            </a:r>
            <a:r>
              <a:rPr lang="en-US" smtClean="0"/>
              <a:t>be submitted </a:t>
            </a:r>
            <a:r>
              <a:rPr lang="en-US"/>
              <a:t>to the portal for review and approval. One of the most important steps to </a:t>
            </a:r>
            <a:r>
              <a:rPr lang="en-US"/>
              <a:t>take </a:t>
            </a:r>
            <a:r>
              <a:rPr lang="en-US" smtClean="0"/>
              <a:t>before submitting </a:t>
            </a:r>
            <a:r>
              <a:rPr lang="en-US"/>
              <a:t>an application is to decide which Android device models the application is </a:t>
            </a:r>
            <a:r>
              <a:rPr lang="en-US"/>
              <a:t>intended </a:t>
            </a:r>
            <a:r>
              <a:rPr lang="en-US" smtClean="0"/>
              <a:t>to support </a:t>
            </a:r>
            <a:r>
              <a:rPr lang="en-US"/>
              <a:t>and, more importantly, that the application runs without issue on those devices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Different Device Displays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684" y="1524000"/>
            <a:ext cx="8458200" cy="4373563"/>
          </a:xfrm>
        </p:spPr>
        <p:txBody>
          <a:bodyPr/>
          <a:lstStyle/>
          <a:p>
            <a:r>
              <a:rPr lang="en-US" b="1"/>
              <a:t>Handling Different Device Displays</a:t>
            </a:r>
            <a:r>
              <a:rPr lang="en-US"/>
              <a:t> </a:t>
            </a:r>
            <a:r>
              <a:rPr lang="en-US"/>
              <a:t/>
            </a:r>
            <a:br>
              <a:rPr lang="en-US"/>
            </a:br>
            <a:r>
              <a:rPr lang="en-US" sz="2800"/>
              <a:t>Android devices come in a variety of different screen sizes and resolutions. The ideal solution </a:t>
            </a:r>
            <a:r>
              <a:rPr lang="en-US" sz="2800"/>
              <a:t>is </a:t>
            </a:r>
            <a:r>
              <a:rPr lang="en-US" sz="2800" smtClean="0"/>
              <a:t>to design </a:t>
            </a:r>
            <a:r>
              <a:rPr lang="en-US" sz="2800"/>
              <a:t>the user interface of your application so that it appears correctly on the widest </a:t>
            </a:r>
            <a:r>
              <a:rPr lang="en-US" sz="2800"/>
              <a:t>possible </a:t>
            </a:r>
            <a:r>
              <a:rPr lang="en-US" sz="2800" smtClean="0"/>
              <a:t>range of </a:t>
            </a:r>
            <a:r>
              <a:rPr lang="en-US" sz="2800"/>
              <a:t>devices. The best way to achieve this is to design the user interface using layout managers </a:t>
            </a:r>
            <a:r>
              <a:rPr lang="en-US" sz="2800"/>
              <a:t>that </a:t>
            </a:r>
            <a:r>
              <a:rPr lang="en-US" sz="2800" smtClean="0"/>
              <a:t>do not </a:t>
            </a:r>
            <a:r>
              <a:rPr lang="en-US" sz="2800"/>
              <a:t>rely on absolute positioning</a:t>
            </a:r>
            <a:r>
              <a:rPr lang="en-US" sz="2800"/>
              <a:t> 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0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Different Device Displays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Creating a Layout for each Display Size</a:t>
            </a:r>
            <a:r>
              <a:rPr lang="en-US"/>
              <a:t> </a:t>
            </a:r>
            <a:r>
              <a:rPr lang="en-US"/>
              <a:t/>
            </a:r>
            <a:br>
              <a:rPr lang="en-US"/>
            </a:br>
            <a:r>
              <a:rPr lang="en-US" sz="2400"/>
              <a:t>The ideal solution to the multiple display problem is to design user interface layouts that adapt </a:t>
            </a:r>
            <a:r>
              <a:rPr lang="en-US" sz="2400"/>
              <a:t>to </a:t>
            </a:r>
            <a:r>
              <a:rPr lang="en-US" sz="2400" smtClean="0"/>
              <a:t>the display </a:t>
            </a:r>
            <a:r>
              <a:rPr lang="en-US" sz="2400"/>
              <a:t>size of the device on which the application is running.</a:t>
            </a:r>
            <a:r>
              <a:rPr lang="en-US" sz="2400"/>
              <a:t> 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913520"/>
              </p:ext>
            </p:extLst>
          </p:nvPr>
        </p:nvGraphicFramePr>
        <p:xfrm>
          <a:off x="1676400" y="3810000"/>
          <a:ext cx="60960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1557482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539744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</a:t>
                      </a:r>
                      <a:r>
                        <a:rPr lang="en-US" sz="2000" b="0" i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res/layout </a:t>
                      </a:r>
                      <a:r>
                        <a:rPr lang="en-US" sz="2000" b="0" i="0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default layout</a:t>
                      </a:r>
                      <a:br>
                        <a:rPr lang="en-US" sz="2000" b="0" i="0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000" b="0" i="0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</a:t>
                      </a:r>
                      <a:r>
                        <a:rPr lang="en-US" sz="2000" b="0" i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res/layout-sw200dp</a:t>
                      </a:r>
                      <a:r>
                        <a:rPr lang="en-US" sz="2000" smtClean="0"/>
                        <a:t/>
                      </a:r>
                      <a:br>
                        <a:rPr lang="en-US" sz="2000" smtClean="0"/>
                      </a:br>
                      <a:r>
                        <a:rPr lang="en-US" sz="2000" b="0" i="0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</a:t>
                      </a:r>
                      <a:r>
                        <a:rPr lang="en-US" sz="2000" b="0" i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res/layout-sw600dp</a:t>
                      </a:r>
                      <a:br>
                        <a:rPr lang="en-US" sz="2000" b="0" i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000" b="0" i="0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</a:t>
                      </a:r>
                      <a:r>
                        <a:rPr lang="en-US" sz="2000" b="0" i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res/layout-sw800dp</a:t>
                      </a:r>
                      <a:r>
                        <a:rPr lang="en-US" sz="2000" smtClean="0"/>
                        <a:t> </a:t>
                      </a:r>
                      <a:br>
                        <a:rPr lang="en-US" sz="2000" smtClean="0"/>
                      </a:b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</a:t>
                      </a:r>
                      <a:r>
                        <a:rPr lang="en-US" sz="2000" b="0" i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res/layout-small</a:t>
                      </a:r>
                      <a:br>
                        <a:rPr lang="en-US" sz="2000" b="0" i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000" b="0" i="0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</a:t>
                      </a:r>
                      <a:r>
                        <a:rPr lang="en-US" sz="2000" b="0" i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res/layout-normal</a:t>
                      </a:r>
                      <a:br>
                        <a:rPr lang="en-US" sz="2000" b="0" i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000" b="0" i="0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</a:t>
                      </a:r>
                      <a:r>
                        <a:rPr lang="en-US" sz="2000" b="0" i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res/layout-large</a:t>
                      </a:r>
                      <a:br>
                        <a:rPr lang="en-US" sz="2000" b="0" i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000" b="0" i="0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</a:t>
                      </a:r>
                      <a:r>
                        <a:rPr lang="en-US" sz="2000" b="0" i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res/layout-xlarge</a:t>
                      </a:r>
                      <a:br>
                        <a:rPr lang="en-US" sz="2000" b="0" i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000" b="0" i="0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</a:t>
                      </a:r>
                      <a:r>
                        <a:rPr lang="en-US" sz="2000" b="0" i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res/layout-land</a:t>
                      </a:r>
                      <a:r>
                        <a:rPr lang="en-US" sz="2000" smtClean="0"/>
                        <a:t> </a:t>
                      </a:r>
                      <a:br>
                        <a:rPr lang="en-US" sz="2000" smtClean="0"/>
                      </a:b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41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79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Different Device Displays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562600" cy="4373563"/>
          </a:xfrm>
        </p:spPr>
        <p:txBody>
          <a:bodyPr/>
          <a:lstStyle/>
          <a:p>
            <a:r>
              <a:rPr lang="en-US" b="1"/>
              <a:t>Creating Layout Variants</a:t>
            </a:r>
            <a:r>
              <a:rPr lang="en-US"/>
              <a:t> </a:t>
            </a:r>
            <a:r>
              <a:rPr lang="en-US"/>
              <a:t/>
            </a:r>
            <a:br>
              <a:rPr lang="en-US"/>
            </a:br>
            <a:r>
              <a:rPr lang="en-US" sz="2800"/>
              <a:t>Android Studio makes it easy to add additional layout size variants using the </a:t>
            </a:r>
            <a:r>
              <a:rPr lang="en-US" sz="2800" i="1"/>
              <a:t>Layout </a:t>
            </a:r>
            <a:r>
              <a:rPr lang="en-US" sz="2800" i="1"/>
              <a:t>Variants </a:t>
            </a:r>
            <a:r>
              <a:rPr lang="en-US" sz="2800" smtClean="0"/>
              <a:t>button located </a:t>
            </a:r>
            <a:r>
              <a:rPr lang="en-US" sz="2800"/>
              <a:t>in the Layout Editor toolbar</a:t>
            </a:r>
            <a:r>
              <a:rPr lang="en-US" sz="2800"/>
              <a:t> </a:t>
            </a:r>
            <a:br>
              <a:rPr lang="en-US" sz="2800"/>
            </a:br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853" y="1905000"/>
            <a:ext cx="27813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6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Different Device Displays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85"/>
            <a:ext cx="8229600" cy="4373563"/>
          </a:xfrm>
        </p:spPr>
        <p:txBody>
          <a:bodyPr/>
          <a:lstStyle/>
          <a:p>
            <a:r>
              <a:rPr lang="en-US" b="1"/>
              <a:t>Creating Layout Variants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86000"/>
            <a:ext cx="6751460" cy="400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58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Different Device Displays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95" y="1219200"/>
            <a:ext cx="8686800" cy="5334000"/>
          </a:xfrm>
        </p:spPr>
        <p:txBody>
          <a:bodyPr/>
          <a:lstStyle/>
          <a:p>
            <a:r>
              <a:rPr lang="en-US" b="1" smtClean="0"/>
              <a:t>Providing Different Images</a:t>
            </a:r>
            <a:r>
              <a:rPr lang="en-US" smtClean="0"/>
              <a:t> </a:t>
            </a:r>
          </a:p>
          <a:p>
            <a:pPr marL="180975" indent="0" algn="just">
              <a:buNone/>
            </a:pPr>
            <a:r>
              <a:rPr lang="en-US" sz="2400" smtClean="0"/>
              <a:t>User </a:t>
            </a:r>
            <a:r>
              <a:rPr lang="en-US" sz="2400"/>
              <a:t>interface layouts are not the only area of concern when adapting an application </a:t>
            </a:r>
            <a:r>
              <a:rPr lang="en-US" sz="2400"/>
              <a:t>for </a:t>
            </a:r>
            <a:r>
              <a:rPr lang="en-US" sz="2400" smtClean="0"/>
              <a:t>different screen </a:t>
            </a:r>
            <a:r>
              <a:rPr lang="en-US" sz="2400"/>
              <a:t>densities, dimensions and aspect ratios. Another area to pay attention to is that of images</a:t>
            </a:r>
            <a:r>
              <a:rPr lang="en-US" sz="2400"/>
              <a:t>. </a:t>
            </a:r>
            <a:r>
              <a:rPr lang="en-US" sz="2400" smtClean="0"/>
              <a:t>An image </a:t>
            </a:r>
            <a:r>
              <a:rPr lang="en-US" sz="2400"/>
              <a:t>that appears correctly scaled on a large tablet screen, for example, might not </a:t>
            </a:r>
            <a:r>
              <a:rPr lang="en-US" sz="2400"/>
              <a:t>appear </a:t>
            </a:r>
            <a:r>
              <a:rPr lang="en-US" sz="2400" smtClean="0"/>
              <a:t>correctly scaled </a:t>
            </a:r>
            <a:r>
              <a:rPr lang="en-US" sz="2400"/>
              <a:t>on </a:t>
            </a:r>
            <a:r>
              <a:rPr lang="en-US" sz="2400" smtClean="0"/>
              <a:t>a smaller phone based deivce.</a:t>
            </a:r>
          </a:p>
          <a:p>
            <a:pPr marL="180975" indent="0" algn="just">
              <a:buNone/>
            </a:pPr>
            <a:endParaRPr lang="en-US" sz="2400" smtClean="0"/>
          </a:p>
          <a:p>
            <a:pPr marL="180975" indent="0" algn="just">
              <a:buNone/>
            </a:pPr>
            <a:r>
              <a:rPr lang="en-US" sz="1700" smtClean="0"/>
              <a:t>· res/drawable-ldpi - Images for low density screens (approx. 120 dpi)</a:t>
            </a:r>
          </a:p>
          <a:p>
            <a:pPr marL="180975" indent="0" algn="just">
              <a:buNone/>
            </a:pPr>
            <a:r>
              <a:rPr lang="en-US" sz="1700" smtClean="0"/>
              <a:t>· res/drawable-mdpi – Images for medium-density screens (approx. 160 dpi)</a:t>
            </a:r>
          </a:p>
          <a:p>
            <a:pPr marL="180975" indent="0" algn="just">
              <a:buNone/>
            </a:pPr>
            <a:r>
              <a:rPr lang="en-US" sz="1700" smtClean="0"/>
              <a:t>· res/drawable-hdpi – Images for high-density screens (approx. 240 dpi)</a:t>
            </a:r>
          </a:p>
          <a:p>
            <a:pPr marL="180975" indent="0" algn="just">
              <a:buNone/>
            </a:pPr>
            <a:r>
              <a:rPr lang="en-US" sz="1700" smtClean="0"/>
              <a:t>· res/drawable-xhdpi – Images for extra high-density screens (approx. 320 dpi)</a:t>
            </a:r>
          </a:p>
          <a:p>
            <a:pPr marL="180975" indent="0" algn="just">
              <a:buNone/>
            </a:pPr>
            <a:r>
              <a:rPr lang="en-US" sz="1700" smtClean="0"/>
              <a:t>· res/drawable-tvdpi – Images for displays between medium and high density (approx. 213 dpi)</a:t>
            </a:r>
          </a:p>
          <a:p>
            <a:pPr marL="180975" indent="0" algn="just">
              <a:buNone/>
            </a:pPr>
            <a:r>
              <a:rPr lang="en-US" sz="1700" smtClean="0"/>
              <a:t>· res/drawable-nodpi – Images that must not be scaled by the system</a:t>
            </a: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22666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Different Device Displays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373563"/>
          </a:xfrm>
        </p:spPr>
        <p:txBody>
          <a:bodyPr/>
          <a:lstStyle/>
          <a:p>
            <a:r>
              <a:rPr lang="en-US" b="1"/>
              <a:t>Providing Device Specific Application Binaries</a:t>
            </a:r>
            <a:r>
              <a:rPr lang="en-US"/>
              <a:t> </a:t>
            </a:r>
            <a:r>
              <a:rPr lang="en-US"/>
              <a:t/>
            </a:r>
            <a:br>
              <a:rPr lang="en-US"/>
            </a:br>
            <a:r>
              <a:rPr lang="en-US" sz="2800"/>
              <a:t>Even with the best of intentions, there will inevitably be situations where it is not possible </a:t>
            </a:r>
            <a:r>
              <a:rPr lang="en-US" sz="2800"/>
              <a:t>to </a:t>
            </a:r>
            <a:r>
              <a:rPr lang="en-US" sz="2800" smtClean="0"/>
              <a:t>target all </a:t>
            </a:r>
            <a:r>
              <a:rPr lang="en-US" sz="2800"/>
              <a:t>Android devices within a </a:t>
            </a:r>
            <a:r>
              <a:rPr lang="en-US" sz="2800"/>
              <a:t>single </a:t>
            </a:r>
            <a:r>
              <a:rPr lang="en-US" sz="2800" smtClean="0"/>
              <a:t>application. </a:t>
            </a:r>
            <a:r>
              <a:rPr lang="en-US" sz="2800"/>
              <a:t>In this situation</a:t>
            </a:r>
            <a:r>
              <a:rPr lang="en-US" sz="2800"/>
              <a:t>, </a:t>
            </a:r>
            <a:r>
              <a:rPr lang="en-US" sz="2800" smtClean="0"/>
              <a:t>the application </a:t>
            </a:r>
            <a:r>
              <a:rPr lang="en-US" sz="2800"/>
              <a:t>submission process allows multiple application binaries to be uploaded for </a:t>
            </a:r>
            <a:r>
              <a:rPr lang="en-US" sz="2800"/>
              <a:t>a </a:t>
            </a:r>
            <a:r>
              <a:rPr lang="en-US" sz="2800" smtClean="0"/>
              <a:t>single application</a:t>
            </a:r>
            <a:r>
              <a:rPr lang="en-US" sz="2800"/>
              <a:t>. Each binary is then configured to indicate to Google the devices with which the </a:t>
            </a:r>
            <a:r>
              <a:rPr lang="en-US" sz="2800"/>
              <a:t>binary </a:t>
            </a:r>
            <a:r>
              <a:rPr lang="en-US" sz="2800" smtClean="0"/>
              <a:t>is configured </a:t>
            </a:r>
            <a:r>
              <a:rPr lang="en-US" sz="2800"/>
              <a:t>to work</a:t>
            </a:r>
            <a:r>
              <a:rPr lang="en-US" sz="2800"/>
              <a:t> 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073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sof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16786</TotalTime>
  <Words>523</Words>
  <Application>Microsoft Office PowerPoint</Application>
  <PresentationFormat>On-screen Show (4:3)</PresentationFormat>
  <Paragraphs>73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MS PGothic</vt:lpstr>
      <vt:lpstr>Arial</vt:lpstr>
      <vt:lpstr>Calibri</vt:lpstr>
      <vt:lpstr>Courier New</vt:lpstr>
      <vt:lpstr>Times New Roman</vt:lpstr>
      <vt:lpstr>Custom Design</vt:lpstr>
      <vt:lpstr>Fsoft_theme</vt:lpstr>
      <vt:lpstr>PowerPoint Presentation</vt:lpstr>
      <vt:lpstr>Agenda</vt:lpstr>
      <vt:lpstr>Handling Different Device Displays</vt:lpstr>
      <vt:lpstr>Handling Different Device Displays</vt:lpstr>
      <vt:lpstr>Handling Different Device Displays</vt:lpstr>
      <vt:lpstr>Handling Different Device Displays</vt:lpstr>
      <vt:lpstr>Handling Different Device Displays</vt:lpstr>
      <vt:lpstr>Handling Different Device Displays</vt:lpstr>
      <vt:lpstr>Handling Different Device Displays</vt:lpstr>
      <vt:lpstr>Signing and Preparing an  Android Application for Release</vt:lpstr>
      <vt:lpstr>Signing and Preparing an  Android Application for Release</vt:lpstr>
      <vt:lpstr>Signing and Preparing an  Android Application for Release</vt:lpstr>
      <vt:lpstr>Signing and Preparing an  Android Application for Release</vt:lpstr>
      <vt:lpstr>Signing and Preparing an  Android Application for Release</vt:lpstr>
      <vt:lpstr>Signing and Preparing an  Android Application for Release</vt:lpstr>
      <vt:lpstr>Signing and Preparing an  Android Application for Release</vt:lpstr>
      <vt:lpstr>Signing and Preparing an  Android Application for Release</vt:lpstr>
      <vt:lpstr>Signing and Preparing an  Android Application for Release</vt:lpstr>
      <vt:lpstr>Signing and Preparing an  Android Application for Release</vt:lpstr>
      <vt:lpstr>Signing and Preparing an  Android Application for Release</vt:lpstr>
      <vt:lpstr>Signing and Preparing an  Android Application for Release</vt:lpstr>
      <vt:lpstr>Signing and Preparing an  Android Application for Release</vt:lpstr>
      <vt:lpstr>Signing and Preparing an  Android Application for Release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Trong Nhan</dc:creator>
  <cp:lastModifiedBy>Giang Do</cp:lastModifiedBy>
  <cp:revision>2295</cp:revision>
  <dcterms:created xsi:type="dcterms:W3CDTF">2010-09-14T03:27:51Z</dcterms:created>
  <dcterms:modified xsi:type="dcterms:W3CDTF">2018-12-15T08:17:49Z</dcterms:modified>
</cp:coreProperties>
</file>