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0"/>
  </p:notesMasterIdLst>
  <p:handoutMasterIdLst>
    <p:handoutMasterId r:id="rId31"/>
  </p:handoutMasterIdLst>
  <p:sldIdLst>
    <p:sldId id="264" r:id="rId3"/>
    <p:sldId id="33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381" r:id="rId28"/>
    <p:sldId id="280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179" autoAdjust="0"/>
  </p:normalViewPr>
  <p:slideViewPr>
    <p:cSldViewPr snapToObjects="1">
      <p:cViewPr varScale="1">
        <p:scale>
          <a:sx n="57" d="100"/>
          <a:sy n="57" d="100"/>
        </p:scale>
        <p:origin x="21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</a:t>
            </a:r>
            <a:r>
              <a:rPr lang="en-US" sz="4400" b="1" cap="all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programMing</a:t>
            </a:r>
            <a:endParaRPr lang="en-US" sz="4400" b="1" cap="all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</a:t>
            </a: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25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 smtClean="0"/>
              <a:t>ProGuard </a:t>
            </a:r>
            <a:r>
              <a:rPr lang="en-US" b="1"/>
              <a:t>Support</a:t>
            </a:r>
            <a:r>
              <a:rPr lang="en-US"/>
              <a:t> </a:t>
            </a:r>
            <a:br>
              <a:rPr lang="en-US"/>
            </a:br>
            <a:r>
              <a:rPr lang="en-US" sz="2800"/>
              <a:t>ProGuard is a tool included with Android Studio that optimizes, shrinks and obfuscates Java </a:t>
            </a:r>
            <a:r>
              <a:rPr lang="en-US" sz="2800" smtClean="0"/>
              <a:t>byte code </a:t>
            </a:r>
            <a:r>
              <a:rPr lang="en-US" sz="2800"/>
              <a:t>to make it more efficient and harder to reverse engineer (the method by which the logic of </a:t>
            </a:r>
            <a:r>
              <a:rPr lang="en-US" sz="2800" smtClean="0"/>
              <a:t>an application </a:t>
            </a:r>
            <a:r>
              <a:rPr lang="en-US" sz="2800"/>
              <a:t>can be identified by others through analysis of the compiled Java byte code). The </a:t>
            </a:r>
            <a:r>
              <a:rPr lang="en-US" sz="2800" smtClean="0"/>
              <a:t>Gradle build </a:t>
            </a:r>
            <a:r>
              <a:rPr lang="en-US" sz="2800"/>
              <a:t>files provide the ability to control whether or not ProGuard is run on your application when it is</a:t>
            </a:r>
            <a:br>
              <a:rPr lang="en-US" sz="2800"/>
            </a:br>
            <a:r>
              <a:rPr lang="en-US" sz="2800"/>
              <a:t>built. </a:t>
            </a:r>
            <a:br>
              <a:rPr lang="en-US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2738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839200" cy="4373563"/>
          </a:xfrm>
        </p:spPr>
        <p:txBody>
          <a:bodyPr/>
          <a:lstStyle/>
          <a:p>
            <a:r>
              <a:rPr lang="en-US" b="1"/>
              <a:t>The Top-level Gradle Build </a:t>
            </a:r>
            <a:r>
              <a:rPr lang="en-US" b="1" smtClean="0"/>
              <a:t>File</a:t>
            </a:r>
          </a:p>
          <a:p>
            <a:pPr marL="0" indent="0">
              <a:buNone/>
            </a:pPr>
            <a:r>
              <a:rPr lang="en-US" sz="2800"/>
              <a:t>Each project contains one top-level Gradle build file. This file is </a:t>
            </a:r>
            <a:r>
              <a:rPr lang="en-US" sz="2800" smtClean="0"/>
              <a:t>listed </a:t>
            </a:r>
            <a:r>
              <a:rPr lang="en-US" sz="2800"/>
              <a:t>as </a:t>
            </a:r>
            <a:r>
              <a:rPr lang="en-US" sz="2800" i="1"/>
              <a:t>build.gradle (Project</a:t>
            </a:r>
            <a:r>
              <a:rPr lang="en-US" sz="2800" i="1" smtClean="0"/>
              <a:t>:&lt;</a:t>
            </a:r>
            <a:r>
              <a:rPr lang="en-US" sz="2800" i="1"/>
              <a:t>project name&gt;) </a:t>
            </a:r>
            <a:r>
              <a:rPr lang="en-US" sz="2800"/>
              <a:t>and can be found in the project tool window </a:t>
            </a: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572000"/>
            <a:ext cx="4121571" cy="1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0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373563"/>
          </a:xfrm>
        </p:spPr>
        <p:txBody>
          <a:bodyPr/>
          <a:lstStyle/>
          <a:p>
            <a:r>
              <a:rPr lang="en-US"/>
              <a:t>By default, the contents of the top level Gradle build file read as follows: </a:t>
            </a:r>
            <a:br>
              <a:rPr lang="en-US"/>
            </a:b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0053" y="2286000"/>
            <a:ext cx="9144000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Top-level build file where you can add configuration options common to all sub-projects/modules.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buildscript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repositories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google()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jcenter()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dependencies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classpath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'com.android.tools.build:gradle:3.2.1'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NOTE: Do not place your application dependencies here; they belong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in the individual module build.gradle files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allprojects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repositories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google()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jcenter()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 clean(type: Delete)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delete rootProject.buildDir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900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Module Level Gradle Build Files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An Android Studio application project is made up of one or more modules. Take, for example, </a:t>
            </a:r>
            <a:r>
              <a:rPr lang="en-US" sz="2400" smtClean="0"/>
              <a:t>a hypothetical </a:t>
            </a:r>
            <a:r>
              <a:rPr lang="en-US" sz="2400"/>
              <a:t>application project named GradleDemo which contains two modules named </a:t>
            </a:r>
            <a:r>
              <a:rPr lang="en-US" sz="2400" smtClean="0"/>
              <a:t>Module1 and </a:t>
            </a:r>
            <a:r>
              <a:rPr lang="en-US" sz="2400"/>
              <a:t>Module2 respectively. In this scenario, each of the modules will require its own Gradle </a:t>
            </a:r>
            <a:r>
              <a:rPr lang="en-US" sz="2400" smtClean="0"/>
              <a:t>build file</a:t>
            </a:r>
            <a:r>
              <a:rPr lang="en-US" sz="2400"/>
              <a:t>. In terms of the project structure, these would be located as follows:</a:t>
            </a:r>
            <a:br>
              <a:rPr lang="en-US" sz="2400"/>
            </a:br>
            <a:r>
              <a:rPr lang="en-US" sz="2400" i="1"/>
              <a:t>· Module1/build.gradle</a:t>
            </a:r>
            <a:br>
              <a:rPr lang="en-US" sz="2400" i="1"/>
            </a:br>
            <a:r>
              <a:rPr lang="en-US" sz="2400" i="1"/>
              <a:t>· Module2/build.gradle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66191"/>
            <a:ext cx="8229600" cy="4373563"/>
          </a:xfrm>
        </p:spPr>
        <p:txBody>
          <a:bodyPr/>
          <a:lstStyle/>
          <a:p>
            <a:r>
              <a:rPr lang="en-US"/>
              <a:t>By default, the Module1 build.gradle file would resemble that of the following listing: </a:t>
            </a:r>
            <a:br>
              <a:rPr lang="en-US"/>
            </a:b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5973" y="1949708"/>
            <a:ext cx="8170827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'com.android.application'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compileSdkVersion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"com.example.fpt.gradlebuildexample"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"android.support.test.runner.AndroidJUnitRunner"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buildTypes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minifyEnabled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proguardFiles getDefaultProguardFile(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'proguard-android.txt'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'proguard-rules.pro'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fileTree(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'libs'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'*.jar'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'com.android.support:appcompat-v7:28.0.0'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'com.android.support.constraint:constraint-layout:1.1.3'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testImplementation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'junit:junit:4.12'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'com.android.support.test:runner:1.0.2'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'com.android.support.test.espresso:espresso-core:3.0.2'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85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Configuring Signing Settings in the Build File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The </a:t>
            </a:r>
            <a:r>
              <a:rPr lang="en-US"/>
              <a:t>settings </a:t>
            </a:r>
            <a:r>
              <a:rPr lang="en-US" smtClean="0"/>
              <a:t>of </a:t>
            </a:r>
            <a:r>
              <a:rPr lang="en-US" i="1" smtClean="0"/>
              <a:t>signingSettings </a:t>
            </a:r>
            <a:r>
              <a:rPr lang="en-US" smtClean="0"/>
              <a:t>may also declare in build.gradle(Project level) </a:t>
            </a:r>
            <a:r>
              <a:rPr lang="en-US"/>
              <a:t>file. </a:t>
            </a:r>
            <a:br>
              <a:rPr lang="en-US"/>
            </a:b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1526" y="3657600"/>
            <a:ext cx="7848600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signingConfigs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release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storeFile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"keystore.release"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storePassword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keystore password here"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keyAlias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key alias here"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keyPassword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key password here"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12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1417638"/>
            <a:ext cx="8458200" cy="4373563"/>
          </a:xfrm>
        </p:spPr>
        <p:txBody>
          <a:bodyPr/>
          <a:lstStyle/>
          <a:p>
            <a:r>
              <a:rPr lang="en-US" sz="2400"/>
              <a:t>The goal of this chapter is to use the build variants feature of Android Studio to create a </a:t>
            </a:r>
            <a:r>
              <a:rPr lang="en-US" sz="2400" smtClean="0"/>
              <a:t>project which </a:t>
            </a:r>
            <a:r>
              <a:rPr lang="en-US" sz="2400"/>
              <a:t>can be built in two flavors designed to target phone and tablet devices respectively. The </a:t>
            </a:r>
            <a:r>
              <a:rPr lang="en-US" sz="2400" smtClean="0"/>
              <a:t>build environment </a:t>
            </a:r>
            <a:r>
              <a:rPr lang="en-US" sz="2400"/>
              <a:t>will be configured such that each flavor can be built using either a release or </a:t>
            </a:r>
            <a:r>
              <a:rPr lang="en-US" sz="2400" smtClean="0"/>
              <a:t>debug build </a:t>
            </a:r>
            <a:r>
              <a:rPr lang="en-US" sz="2400"/>
              <a:t>type. The end result, therefore, will be four build variant options available for selection </a:t>
            </a:r>
            <a:r>
              <a:rPr lang="en-US" sz="2400" smtClean="0"/>
              <a:t>within Android </a:t>
            </a:r>
            <a:r>
              <a:rPr lang="en-US" sz="2400"/>
              <a:t>Studio:</a:t>
            </a:r>
            <a:br>
              <a:rPr lang="en-US" sz="2400"/>
            </a:br>
            <a:r>
              <a:rPr lang="en-US" sz="2400" i="1"/>
              <a:t>· phoneDebug</a:t>
            </a:r>
            <a:br>
              <a:rPr lang="en-US" sz="2400" i="1"/>
            </a:br>
            <a:r>
              <a:rPr lang="en-US" sz="2400" i="1"/>
              <a:t>· phoneRelease</a:t>
            </a:r>
            <a:br>
              <a:rPr lang="en-US" sz="2400" i="1"/>
            </a:br>
            <a:r>
              <a:rPr lang="en-US" sz="2400" i="1"/>
              <a:t>· tabletDebug</a:t>
            </a:r>
            <a:br>
              <a:rPr lang="en-US" sz="2400" i="1"/>
            </a:br>
            <a:r>
              <a:rPr lang="en-US" sz="2400" i="1"/>
              <a:t>· tabletRelease 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8075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Build Variant Example Project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Let’s create any project for 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373563"/>
          </a:xfrm>
        </p:spPr>
        <p:txBody>
          <a:bodyPr/>
          <a:lstStyle/>
          <a:p>
            <a:r>
              <a:rPr lang="en-US" sz="2800" b="1"/>
              <a:t>Adding the Build Flavors to the Module Build File</a:t>
            </a:r>
            <a:r>
              <a:rPr lang="en-US" sz="280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1782634"/>
            <a:ext cx="8153400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'com.android.application'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......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0" defTabSz="914400" eaLnBrk="0" hangingPunct="0"/>
            <a:r>
              <a:rPr lang="en-US" altLang="en-US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flavorDimensions </a:t>
            </a:r>
            <a:r>
              <a:rPr lang="en-US" altLang="en-US" sz="14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"version"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productFlavors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 {</a:t>
            </a:r>
          </a:p>
          <a:p>
            <a:pPr lvl="0" defTabSz="914400" eaLnBrk="0" hangingPunct="0"/>
            <a:r>
              <a:rPr lang="en-US" altLang="en-US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140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dimension </a:t>
            </a:r>
            <a:r>
              <a:rPr lang="en-US" altLang="en-US" sz="14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"version"</a:t>
            </a:r>
            <a:br>
              <a:rPr lang="en-US" altLang="en-US" sz="14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"com.example.fpt.gradlebuildexample.app.phone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"1.0-phone"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tablet {</a:t>
            </a:r>
          </a:p>
          <a:p>
            <a:pPr lvl="0" defTabSz="914400" eaLnBrk="0" hangingPunct="0"/>
            <a:r>
              <a:rPr lang="en-US" altLang="en-US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 </a:t>
            </a:r>
            <a:r>
              <a:rPr lang="en-US" altLang="en-US" sz="14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"version</a:t>
            </a:r>
            <a:r>
              <a:rPr lang="en-US" altLang="en-US" sz="14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com.example.fpt.gradlebuildexample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.app.tablet"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"1.0-tablet"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......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249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Once the changes have been made, a yellow warning bar will appear across the top of the </a:t>
            </a:r>
            <a:r>
              <a:rPr lang="en-US" sz="2800" smtClean="0"/>
              <a:t>editor indicating </a:t>
            </a:r>
            <a:r>
              <a:rPr lang="en-US" sz="2800"/>
              <a:t>that the changes to the Gradle build file need to be synchronized with the rest of the project</a:t>
            </a:r>
            <a:r>
              <a:rPr lang="en-US" sz="2800" smtClean="0"/>
              <a:t>. Click </a:t>
            </a:r>
            <a:r>
              <a:rPr lang="en-US" sz="2800"/>
              <a:t>on the </a:t>
            </a:r>
            <a:r>
              <a:rPr lang="en-US" sz="2800" i="1"/>
              <a:t>Sync Now </a:t>
            </a:r>
            <a:r>
              <a:rPr lang="en-US" sz="2800"/>
              <a:t>link located in the warning panel to perform the synchronization. </a:t>
            </a:r>
            <a:br>
              <a:rPr lang="en-US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085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 b="1"/>
              <a:t>Gradle in Android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73563"/>
          </a:xfrm>
        </p:spPr>
        <p:txBody>
          <a:bodyPr/>
          <a:lstStyle/>
          <a:p>
            <a:r>
              <a:rPr lang="en-US" sz="2400"/>
              <a:t>open the Build Variants tool window either using the quick </a:t>
            </a:r>
            <a:r>
              <a:rPr lang="en-US" sz="2400" smtClean="0"/>
              <a:t>access menu </a:t>
            </a:r>
            <a:r>
              <a:rPr lang="en-US" sz="2400"/>
              <a:t>located in the status bar in the bottom left-hand corner of the Android Studio main window </a:t>
            </a:r>
            <a:r>
              <a:rPr lang="en-US" sz="2400" smtClean="0"/>
              <a:t>or using </a:t>
            </a:r>
            <a:r>
              <a:rPr lang="en-US" sz="2400"/>
              <a:t>the </a:t>
            </a:r>
            <a:r>
              <a:rPr lang="en-US" sz="2400" i="1"/>
              <a:t>Build Variant </a:t>
            </a:r>
            <a:r>
              <a:rPr lang="en-US" sz="2400"/>
              <a:t>tool window bar. Once loaded, clicking in the Build Variant cell for the app </a:t>
            </a:r>
            <a:r>
              <a:rPr lang="en-US" sz="2400" smtClean="0"/>
              <a:t>module </a:t>
            </a:r>
            <a:r>
              <a:rPr lang="en-US" sz="2400"/>
              <a:t>should now list the four build variants: </a:t>
            </a:r>
            <a:br>
              <a:rPr lang="en-US" sz="2400"/>
            </a:b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12" y="3581400"/>
            <a:ext cx="4158041" cy="27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2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752600"/>
            <a:ext cx="6477000" cy="4373563"/>
          </a:xfrm>
        </p:spPr>
        <p:txBody>
          <a:bodyPr/>
          <a:lstStyle/>
          <a:p>
            <a:r>
              <a:rPr lang="en-US" b="1"/>
              <a:t>Adding the Flavors to the Project Structure</a:t>
            </a:r>
            <a:r>
              <a:rPr lang="en-US"/>
              <a:t> </a:t>
            </a:r>
            <a:endParaRPr lang="en-US" smtClean="0"/>
          </a:p>
          <a:p>
            <a:pPr>
              <a:buFontTx/>
              <a:buChar char="-"/>
            </a:pPr>
            <a:r>
              <a:rPr lang="en-US" sz="2400" smtClean="0"/>
              <a:t>Switch </a:t>
            </a:r>
            <a:r>
              <a:rPr lang="en-US" sz="2400"/>
              <a:t>the window into </a:t>
            </a:r>
            <a:r>
              <a:rPr lang="en-US" sz="2400" i="1"/>
              <a:t>Project </a:t>
            </a:r>
            <a:r>
              <a:rPr lang="en-US" sz="2400"/>
              <a:t>mode </a:t>
            </a:r>
            <a:endParaRPr lang="en-US" sz="2400" smtClean="0"/>
          </a:p>
          <a:p>
            <a:pPr>
              <a:buFontTx/>
              <a:buChar char="-"/>
            </a:pPr>
            <a:r>
              <a:rPr lang="en-US" sz="2400" smtClean="0"/>
              <a:t>Right-click </a:t>
            </a:r>
            <a:r>
              <a:rPr lang="en-US" sz="2400"/>
              <a:t>on the </a:t>
            </a:r>
            <a:r>
              <a:rPr lang="en-US" sz="2400" i="1"/>
              <a:t>BuildExample -&gt; app -&gt; src</a:t>
            </a:r>
            <a:br>
              <a:rPr lang="en-US" sz="2400" i="1"/>
            </a:br>
            <a:r>
              <a:rPr lang="en-US" sz="2400"/>
              <a:t>directory, select the </a:t>
            </a:r>
            <a:r>
              <a:rPr lang="en-US" sz="2400" i="1"/>
              <a:t>New -&gt; Directory </a:t>
            </a:r>
            <a:r>
              <a:rPr lang="en-US" sz="2400"/>
              <a:t>menu option and create a new directory </a:t>
            </a:r>
            <a:r>
              <a:rPr lang="en-US" sz="2400" smtClean="0"/>
              <a:t>named </a:t>
            </a:r>
            <a:r>
              <a:rPr lang="en-US" sz="2400" i="1" smtClean="0"/>
              <a:t>phone/res/layout</a:t>
            </a:r>
            <a:r>
              <a:rPr lang="en-US" sz="2400" smtClean="0"/>
              <a:t> </a:t>
            </a:r>
          </a:p>
          <a:p>
            <a:pPr>
              <a:buFontTx/>
              <a:buChar char="-"/>
            </a:pPr>
            <a:r>
              <a:rPr lang="en-US" sz="2400" smtClean="0"/>
              <a:t>Create more directory named </a:t>
            </a:r>
            <a:r>
              <a:rPr lang="en-US" sz="2400" i="1" smtClean="0"/>
              <a:t>phone/res/values</a:t>
            </a:r>
          </a:p>
          <a:p>
            <a:pPr>
              <a:buFontTx/>
              <a:buChar char="-"/>
            </a:pPr>
            <a:r>
              <a:rPr lang="en-US" sz="2400" smtClean="0"/>
              <a:t>Do the same things with tablet folder </a:t>
            </a:r>
            <a:r>
              <a:rPr lang="en-US" sz="2400"/>
              <a:t/>
            </a:r>
            <a:br>
              <a:rPr lang="en-US" sz="2400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179067"/>
            <a:ext cx="2362200" cy="27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5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Adding Resource Files to the Flavors</a:t>
            </a:r>
            <a:r>
              <a:rPr lang="en-US"/>
              <a:t> </a:t>
            </a:r>
            <a:br>
              <a:rPr lang="en-US"/>
            </a:br>
            <a:r>
              <a:rPr lang="en-US"/>
              <a:t>Each flavor is going to need to contain a copy of the activity’s </a:t>
            </a:r>
            <a:r>
              <a:rPr lang="en-US" i="1" smtClean="0"/>
              <a:t>activity_xxx_example.xml </a:t>
            </a:r>
            <a:r>
              <a:rPr lang="en-US" smtClean="0"/>
              <a:t>and </a:t>
            </a:r>
            <a:r>
              <a:rPr lang="en-US" i="1" smtClean="0"/>
              <a:t>strings.xml </a:t>
            </a:r>
            <a:r>
              <a:rPr lang="en-US"/>
              <a:t>resource files. Each copy will then be modified to meet the requirements of the </a:t>
            </a:r>
            <a:r>
              <a:rPr lang="en-US" smtClean="0"/>
              <a:t>respective flavor</a:t>
            </a:r>
            <a:r>
              <a:rPr lang="en-US"/>
              <a:t>. </a:t>
            </a:r>
            <a:r>
              <a:rPr lang="en-US" smtClean="0"/>
              <a:t>These files will need to be copied to the new build directory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73563"/>
          </a:xfrm>
        </p:spPr>
        <p:txBody>
          <a:bodyPr/>
          <a:lstStyle/>
          <a:p>
            <a:r>
              <a:rPr lang="en-US"/>
              <a:t>With the changes made, the flavor section of the project structure </a:t>
            </a:r>
            <a:r>
              <a:rPr lang="en-US" smtClean="0"/>
              <a:t>should look like this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86" y="2560638"/>
            <a:ext cx="3863450" cy="37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Customizing the Activity Classes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16480"/>
            <a:ext cx="2385267" cy="400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316480"/>
            <a:ext cx="2392887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Gradle Build </a:t>
            </a:r>
            <a:r>
              <a:rPr lang="en-US" smtClean="0"/>
              <a:t>Variants Example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Build and test for each flavors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9830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25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Gradle is an automated build toolkit that allows the way in which projects are built to be </a:t>
            </a:r>
            <a:r>
              <a:rPr lang="en-US" smtClean="0"/>
              <a:t>configured and </a:t>
            </a:r>
            <a:r>
              <a:rPr lang="en-US"/>
              <a:t>managed through a set of build configuration files. This includes defining how a project is to </a:t>
            </a:r>
            <a:r>
              <a:rPr lang="en-US" smtClean="0"/>
              <a:t>be built</a:t>
            </a:r>
            <a:r>
              <a:rPr lang="en-US"/>
              <a:t>, what </a:t>
            </a:r>
            <a:r>
              <a:rPr lang="en-US" smtClean="0"/>
              <a:t> ependencies </a:t>
            </a:r>
            <a:r>
              <a:rPr lang="en-US"/>
              <a:t>need to be fulfilled for the project to build successfully and what the </a:t>
            </a:r>
            <a:r>
              <a:rPr lang="en-US" smtClean="0"/>
              <a:t>end result of </a:t>
            </a:r>
            <a:r>
              <a:rPr lang="en-US"/>
              <a:t>the build process should be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1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73563"/>
          </a:xfrm>
        </p:spPr>
        <p:txBody>
          <a:bodyPr/>
          <a:lstStyle/>
          <a:p>
            <a:r>
              <a:rPr lang="en-US" b="1"/>
              <a:t>Gradle and Android Studio</a:t>
            </a:r>
            <a:r>
              <a:rPr lang="en-US"/>
              <a:t> </a:t>
            </a:r>
            <a:br>
              <a:rPr lang="en-US"/>
            </a:br>
            <a:r>
              <a:rPr lang="en-US"/>
              <a:t>Gradle brings a number of powerful features to building Android application projects. Some of </a:t>
            </a:r>
            <a:r>
              <a:rPr lang="en-US" smtClean="0"/>
              <a:t>the key </a:t>
            </a:r>
            <a:r>
              <a:rPr lang="en-US"/>
              <a:t>features are as follows: </a:t>
            </a:r>
            <a:br>
              <a:rPr lang="en-US"/>
            </a:b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46878"/>
              </p:ext>
            </p:extLst>
          </p:nvPr>
        </p:nvGraphicFramePr>
        <p:xfrm>
          <a:off x="914400" y="4038600"/>
          <a:ext cx="73152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5383499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7476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smtClean="0">
                          <a:effectLst/>
                        </a:rPr>
                        <a:t>Sensible Defaults</a:t>
                      </a:r>
                      <a:r>
                        <a:rPr lang="en-US" sz="320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smtClean="0">
                          <a:effectLst/>
                        </a:rPr>
                        <a:t>Dependencies</a:t>
                      </a:r>
                      <a:r>
                        <a:rPr lang="en-US" sz="320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smtClean="0">
                          <a:effectLst/>
                        </a:rPr>
                        <a:t>Build Variants</a:t>
                      </a:r>
                      <a:r>
                        <a:rPr lang="en-US" sz="3200" smtClean="0"/>
                        <a:t> </a:t>
                      </a:r>
                      <a:endParaRPr 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smtClean="0">
                          <a:effectLst/>
                        </a:rPr>
                        <a:t>Manifest Entries</a:t>
                      </a:r>
                      <a:r>
                        <a:rPr lang="en-US" sz="320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smtClean="0">
                          <a:effectLst/>
                        </a:rPr>
                        <a:t>APK Signing</a:t>
                      </a:r>
                      <a:r>
                        <a:rPr lang="en-US" sz="320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smtClean="0">
                          <a:effectLst/>
                        </a:rPr>
                        <a:t>ProGuard Support</a:t>
                      </a:r>
                      <a:r>
                        <a:rPr lang="en-US" sz="3200" smtClean="0"/>
                        <a:t> </a:t>
                      </a:r>
                      <a:endParaRPr lang="en-US" sz="3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4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45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Sensible Defaults</a:t>
            </a:r>
            <a:r>
              <a:rPr lang="en-US"/>
              <a:t> </a:t>
            </a:r>
            <a:br>
              <a:rPr lang="en-US"/>
            </a:br>
            <a:r>
              <a:rPr lang="en-US" sz="2800"/>
              <a:t>Gradle implements a concept referred to as </a:t>
            </a:r>
            <a:r>
              <a:rPr lang="en-US" sz="2800" i="1"/>
              <a:t>convention over configuration</a:t>
            </a:r>
            <a:r>
              <a:rPr lang="en-US" sz="2800"/>
              <a:t>. This simply means </a:t>
            </a:r>
            <a:r>
              <a:rPr lang="en-US" sz="2800" smtClean="0"/>
              <a:t>that Gradle </a:t>
            </a:r>
            <a:r>
              <a:rPr lang="en-US" sz="2800"/>
              <a:t>has a pre-defined set of sensible default configuration settings that will be used unless </a:t>
            </a:r>
            <a:r>
              <a:rPr lang="en-US" sz="2800" smtClean="0"/>
              <a:t>they are </a:t>
            </a:r>
            <a:r>
              <a:rPr lang="en-US" sz="2800"/>
              <a:t>overridden by settings in the build files </a:t>
            </a:r>
            <a:br>
              <a:rPr lang="en-US" sz="28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373563"/>
          </a:xfrm>
        </p:spPr>
        <p:txBody>
          <a:bodyPr/>
          <a:lstStyle/>
          <a:p>
            <a:r>
              <a:rPr lang="en-US" b="1"/>
              <a:t>Dependencies</a:t>
            </a:r>
            <a:r>
              <a:rPr lang="en-US"/>
              <a:t> </a:t>
            </a:r>
            <a:br>
              <a:rPr lang="en-US"/>
            </a:br>
            <a:r>
              <a:rPr lang="en-US" sz="2800" smtClean="0"/>
              <a:t>If a module within </a:t>
            </a:r>
            <a:r>
              <a:rPr lang="en-US" sz="2800"/>
              <a:t>an Android Studio project which triggers an intent to load another module in the project. </a:t>
            </a:r>
            <a:r>
              <a:rPr lang="en-US" sz="2800" smtClean="0"/>
              <a:t>The first </a:t>
            </a:r>
            <a:r>
              <a:rPr lang="en-US" sz="2800"/>
              <a:t>module has, in effect, a dependency on the second module since the application will fail to </a:t>
            </a:r>
            <a:r>
              <a:rPr lang="en-US" sz="2800" smtClean="0"/>
              <a:t>build if </a:t>
            </a:r>
            <a:r>
              <a:rPr lang="en-US" sz="2800"/>
              <a:t>the second module cannot be located and launched at runtime. </a:t>
            </a:r>
            <a:br>
              <a:rPr lang="en-US" sz="28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/>
          <a:lstStyle/>
          <a:p>
            <a:r>
              <a:rPr lang="en-US" b="1" smtClean="0"/>
              <a:t>Build </a:t>
            </a:r>
            <a:r>
              <a:rPr lang="en-US" b="1"/>
              <a:t>Variants</a:t>
            </a:r>
            <a:r>
              <a:rPr lang="en-US"/>
              <a:t> </a:t>
            </a:r>
            <a:br>
              <a:rPr lang="en-US"/>
            </a:br>
            <a:r>
              <a:rPr lang="en-US" sz="2800"/>
              <a:t>Gradle also provides </a:t>
            </a:r>
            <a:r>
              <a:rPr lang="en-US" sz="2800" i="1"/>
              <a:t>build variant </a:t>
            </a:r>
            <a:r>
              <a:rPr lang="en-US" sz="2800"/>
              <a:t>support for Android Studio projects</a:t>
            </a:r>
            <a:r>
              <a:rPr lang="en-US" sz="2800" smtClean="0"/>
              <a:t>. This </a:t>
            </a:r>
            <a:r>
              <a:rPr lang="en-US" sz="2800"/>
              <a:t>allows multiple variations of an application to be built from a single project. Android runs </a:t>
            </a:r>
            <a:r>
              <a:rPr lang="en-US" sz="2800" smtClean="0"/>
              <a:t>on many </a:t>
            </a:r>
            <a:r>
              <a:rPr lang="en-US" sz="2800"/>
              <a:t>different devices encompassing a range of processor types and screen sizes. In order to target </a:t>
            </a:r>
            <a:r>
              <a:rPr lang="en-US" sz="2800" smtClean="0"/>
              <a:t>as wide </a:t>
            </a:r>
            <a:r>
              <a:rPr lang="en-US" sz="2800"/>
              <a:t>a range of device types and sizes as possible it will often be necessary to build a number </a:t>
            </a:r>
            <a:r>
              <a:rPr lang="en-US" sz="2800" smtClean="0"/>
              <a:t>of different </a:t>
            </a:r>
            <a:r>
              <a:rPr lang="en-US" sz="2800"/>
              <a:t>variants of an application </a:t>
            </a:r>
            <a:br>
              <a:rPr lang="en-US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246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Manifest Entries</a:t>
            </a:r>
            <a:r>
              <a:rPr lang="en-US"/>
              <a:t> </a:t>
            </a:r>
            <a:br>
              <a:rPr lang="en-US"/>
            </a:br>
            <a:r>
              <a:rPr lang="en-US" sz="2800"/>
              <a:t>Each Android Studio project has associated with it an AndroidManifest.xml file </a:t>
            </a:r>
            <a:r>
              <a:rPr lang="en-US" sz="2800" smtClean="0"/>
              <a:t>containing configuration </a:t>
            </a:r>
            <a:r>
              <a:rPr lang="en-US" sz="2800"/>
              <a:t>details about the application. A number of manifest entries can be specified in </a:t>
            </a:r>
            <a:r>
              <a:rPr lang="en-US" sz="2800" smtClean="0"/>
              <a:t>Gradle build </a:t>
            </a:r>
            <a:r>
              <a:rPr lang="en-US" sz="2800"/>
              <a:t>files which are then auto-generated into the manifest file when the project is built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Gradle 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APK Signing</a:t>
            </a:r>
            <a:r>
              <a:rPr lang="en-US"/>
              <a:t> </a:t>
            </a:r>
            <a:br>
              <a:rPr lang="en-US"/>
            </a:br>
            <a:r>
              <a:rPr lang="en-US"/>
              <a:t>It is also possible </a:t>
            </a:r>
            <a:r>
              <a:rPr lang="en-US" smtClean="0"/>
              <a:t>to include </a:t>
            </a:r>
            <a:r>
              <a:rPr lang="en-US"/>
              <a:t>the signing information entered through the Android Studio user interface within a </a:t>
            </a:r>
            <a:r>
              <a:rPr lang="en-US" smtClean="0"/>
              <a:t>Gradle build </a:t>
            </a:r>
            <a:r>
              <a:rPr lang="en-US"/>
              <a:t>file so that signed APK files can be generated from the command-line.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76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16879</TotalTime>
  <Words>550</Words>
  <Application>Microsoft Office PowerPoint</Application>
  <PresentationFormat>On-screen Show (4:3)</PresentationFormat>
  <Paragraphs>74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Overview of Gradle  </vt:lpstr>
      <vt:lpstr>Overview of Gradle  </vt:lpstr>
      <vt:lpstr>Overview of Gradle  </vt:lpstr>
      <vt:lpstr>Overview of Gradle  </vt:lpstr>
      <vt:lpstr>Overview of Gradle  </vt:lpstr>
      <vt:lpstr>Overview of Gradle  </vt:lpstr>
      <vt:lpstr>Overview of Gradle  </vt:lpstr>
      <vt:lpstr>Overview of Gradle  </vt:lpstr>
      <vt:lpstr>Overview of Gradle  </vt:lpstr>
      <vt:lpstr>Overview of Gradle  </vt:lpstr>
      <vt:lpstr>Overview of Gradle  </vt:lpstr>
      <vt:lpstr>Overview of Gradle  </vt:lpstr>
      <vt:lpstr>Overview of Gradle  </vt:lpstr>
      <vt:lpstr>Gradle Build Variants Example  </vt:lpstr>
      <vt:lpstr>Gradle Build Variants Example  </vt:lpstr>
      <vt:lpstr>Gradle Build Variants Example  </vt:lpstr>
      <vt:lpstr>Gradle Build Variants Example  </vt:lpstr>
      <vt:lpstr>Gradle Build Variants Example  </vt:lpstr>
      <vt:lpstr>Gradle Build Variants Example  </vt:lpstr>
      <vt:lpstr>Gradle Build Variants Example  </vt:lpstr>
      <vt:lpstr>Gradle Build Variants Example  </vt:lpstr>
      <vt:lpstr>Gradle Build Variants Example  </vt:lpstr>
      <vt:lpstr>Gradle Build Variants Example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2372</cp:revision>
  <dcterms:created xsi:type="dcterms:W3CDTF">2010-09-14T03:27:51Z</dcterms:created>
  <dcterms:modified xsi:type="dcterms:W3CDTF">2018-12-29T09:41:33Z</dcterms:modified>
</cp:coreProperties>
</file>