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64" r:id="rId3"/>
    <p:sldId id="331" r:id="rId4"/>
    <p:sldId id="382" r:id="rId5"/>
    <p:sldId id="383" r:id="rId6"/>
    <p:sldId id="384" r:id="rId7"/>
    <p:sldId id="385" r:id="rId8"/>
    <p:sldId id="391" r:id="rId9"/>
    <p:sldId id="394" r:id="rId10"/>
    <p:sldId id="395" r:id="rId11"/>
    <p:sldId id="396" r:id="rId12"/>
    <p:sldId id="397" r:id="rId13"/>
    <p:sldId id="398" r:id="rId14"/>
    <p:sldId id="399" r:id="rId15"/>
    <p:sldId id="381" r:id="rId16"/>
    <p:sldId id="280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332" autoAdjust="0"/>
  </p:normalViewPr>
  <p:slideViewPr>
    <p:cSldViewPr snapToObject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SGL =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 Graphics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endParaRPr lang="en-US" smtClean="0"/>
          </a:p>
          <a:p>
            <a:r>
              <a:rPr lang="en-US" smtClean="0"/>
              <a:t>SSL = Secured socket layout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3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ConstraintLayout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/>
              <a:t>Constraint </a:t>
            </a:r>
            <a:r>
              <a:rPr lang="fr-FR" sz="2800" b="1" smtClean="0"/>
              <a:t>Bias</a:t>
            </a:r>
            <a:endParaRPr lang="fr-FR" sz="2800" smtClean="0"/>
          </a:p>
          <a:p>
            <a:pPr marL="400050" lvl="1" indent="0">
              <a:buNone/>
            </a:pPr>
            <a:r>
              <a:rPr lang="en-US" smtClean="0"/>
              <a:t>It </a:t>
            </a:r>
            <a:r>
              <a:rPr lang="en-US"/>
              <a:t>has now been established that a widget in a ConstraintLayout can potentially be subject to </a:t>
            </a:r>
            <a:r>
              <a:rPr lang="en-US" smtClean="0"/>
              <a:t>opposing constraint </a:t>
            </a:r>
            <a:r>
              <a:rPr lang="en-US"/>
              <a:t>connections</a:t>
            </a:r>
            <a:r>
              <a:rPr lang="en-US" sz="2400"/>
              <a:t> </a:t>
            </a:r>
            <a:br>
              <a:rPr lang="en-US" sz="2400"/>
            </a:br>
            <a:endParaRPr lang="en-US" sz="24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3208" y="3939381"/>
            <a:ext cx="451758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"@+id/button2"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"onClick"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“Test Button"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:layout_constraintEnd_toEndOf=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app:layout_constraintHorizontal_bias="0.501"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:layout_constraintTop_toTopOf=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app:layout_constraintVertical_bias="1.0"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81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ConstraintLayout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smtClean="0"/>
              <a:t>Chains</a:t>
            </a:r>
          </a:p>
          <a:p>
            <a:pPr marL="400050" lvl="1" indent="0">
              <a:buNone/>
            </a:pPr>
            <a:r>
              <a:rPr lang="en-US" sz="2400"/>
              <a:t>ConstraintLayout chains provide a way for the layout behavior of two or more widgets to be </a:t>
            </a:r>
            <a:r>
              <a:rPr lang="en-US" sz="2400" smtClean="0"/>
              <a:t>defined as </a:t>
            </a:r>
            <a:r>
              <a:rPr lang="en-US" sz="2400"/>
              <a:t>a </a:t>
            </a:r>
            <a:r>
              <a:rPr lang="en-US" sz="2400" smtClean="0"/>
              <a:t>group</a:t>
            </a:r>
          </a:p>
          <a:p>
            <a:pPr marL="457200" indent="-457200"/>
            <a:r>
              <a:rPr lang="en-US" sz="2800" b="1"/>
              <a:t>Chain Styles </a:t>
            </a:r>
            <a:endParaRPr lang="en-US" sz="2800" smtClean="0"/>
          </a:p>
          <a:p>
            <a:pPr marL="45720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sz="2400"/>
              <a:t/>
            </a:r>
            <a:br>
              <a:rPr lang="en-US" sz="2400"/>
            </a:br>
            <a:r>
              <a:rPr lang="fr-FR" sz="2400"/>
              <a:t/>
            </a:r>
            <a:br>
              <a:rPr lang="fr-FR" sz="2400"/>
            </a:b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3459780" cy="762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4" y="4861625"/>
            <a:ext cx="3414056" cy="762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72841"/>
            <a:ext cx="3429297" cy="74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832990"/>
            <a:ext cx="346740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</a:t>
            </a:r>
            <a:br>
              <a:rPr lang="en-US"/>
            </a:br>
            <a:r>
              <a:rPr lang="en-US"/>
              <a:t>ConstraintLayout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Working with Guidelines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z="2400" smtClean="0"/>
              <a:t>Guidelines </a:t>
            </a:r>
            <a:r>
              <a:rPr lang="en-US" sz="2400"/>
              <a:t>are special elements available within the ConstraintLayout that provide an </a:t>
            </a:r>
            <a:r>
              <a:rPr lang="en-US" sz="2400" smtClean="0"/>
              <a:t>additional target </a:t>
            </a:r>
            <a:r>
              <a:rPr lang="en-US" sz="2400"/>
              <a:t>to which constraints may be connected </a:t>
            </a:r>
            <a:endParaRPr lang="en-US" sz="2400" smtClean="0"/>
          </a:p>
          <a:p>
            <a:pPr marL="457200" indent="-457200"/>
            <a:r>
              <a:rPr lang="en-US" b="1"/>
              <a:t>ConstraintLayout Advantages</a:t>
            </a:r>
            <a:r>
              <a:rPr lang="en-US" sz="2800"/>
              <a:t> </a:t>
            </a:r>
            <a:endParaRPr lang="en-US" sz="2800" smtClean="0"/>
          </a:p>
          <a:p>
            <a:pPr lvl="1"/>
            <a:r>
              <a:rPr lang="en-US" sz="2000" smtClean="0"/>
              <a:t>Flexibility </a:t>
            </a:r>
          </a:p>
          <a:p>
            <a:pPr lvl="1"/>
            <a:r>
              <a:rPr lang="en-US" sz="2000" smtClean="0"/>
              <a:t>Avoiding inherent problems </a:t>
            </a:r>
          </a:p>
          <a:p>
            <a:pPr lvl="1"/>
            <a:r>
              <a:rPr lang="en-US" sz="2000"/>
              <a:t>less complex </a:t>
            </a:r>
            <a:r>
              <a:rPr lang="en-US" sz="2000" smtClean="0"/>
              <a:t>design</a:t>
            </a:r>
          </a:p>
          <a:p>
            <a:pPr lvl="1"/>
            <a:r>
              <a:rPr lang="en-US" sz="2000"/>
              <a:t>performance at </a:t>
            </a:r>
            <a:r>
              <a:rPr lang="en-US" sz="2000" smtClean="0"/>
              <a:t>runtime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916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 Android Studio Layout Editor ConstraintLayout Tutorial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1752600"/>
            <a:ext cx="2447457" cy="4373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72483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Let’s design 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2418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3</a:t>
            </a:r>
            <a:endParaRPr lang="en-US" dirty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sz="2800" smtClean="0"/>
              <a:t>Understanding </a:t>
            </a:r>
            <a:r>
              <a:rPr lang="en-US" sz="2800"/>
              <a:t>Android Views, View </a:t>
            </a:r>
            <a:r>
              <a:rPr lang="en-US" sz="2800" smtClean="0"/>
              <a:t>Groups and Layouts</a:t>
            </a:r>
            <a:endParaRPr lang="en-US" sz="2800"/>
          </a:p>
          <a:p>
            <a:r>
              <a:rPr lang="en-US" sz="2800"/>
              <a:t>A Guide to the Android Studio Layout </a:t>
            </a:r>
            <a:r>
              <a:rPr lang="en-US" sz="2800" smtClean="0"/>
              <a:t>Editor Tool </a:t>
            </a:r>
          </a:p>
          <a:p>
            <a:r>
              <a:rPr lang="en-US" sz="2800"/>
              <a:t>A Guide to the Android </a:t>
            </a:r>
            <a:r>
              <a:rPr lang="en-US" sz="2800" smtClean="0"/>
              <a:t>ConstraintLayout</a:t>
            </a:r>
          </a:p>
          <a:p>
            <a:r>
              <a:rPr lang="en-US" sz="2800"/>
              <a:t>An Android Studio Layout </a:t>
            </a:r>
            <a:r>
              <a:rPr lang="en-US" sz="2800" smtClean="0"/>
              <a:t>Editor ConstraintLayout </a:t>
            </a:r>
            <a:r>
              <a:rPr lang="en-US" sz="2800"/>
              <a:t>Tutorial </a:t>
            </a:r>
            <a:br>
              <a:rPr lang="en-US" sz="2800"/>
            </a:br>
            <a:endParaRPr lang="en-US" sz="280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Android Views, View Groups and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73563"/>
          </a:xfrm>
        </p:spPr>
        <p:txBody>
          <a:bodyPr/>
          <a:lstStyle/>
          <a:p>
            <a:r>
              <a:rPr lang="en-US" b="1"/>
              <a:t>Designing for Different Android Devices</a:t>
            </a:r>
            <a:r>
              <a:rPr lang="en-US"/>
              <a:t> </a:t>
            </a:r>
            <a:endParaRPr lang="en-US" smtClean="0"/>
          </a:p>
          <a:p>
            <a:r>
              <a:rPr lang="en-US" b="1"/>
              <a:t>Views and View Groups</a:t>
            </a:r>
            <a:r>
              <a:rPr lang="en-US"/>
              <a:t> </a:t>
            </a:r>
            <a:endParaRPr lang="en-US" smtClean="0"/>
          </a:p>
          <a:p>
            <a:pPr marL="857250" lvl="1" indent="-457200">
              <a:buFontTx/>
              <a:buChar char="-"/>
            </a:pPr>
            <a:r>
              <a:rPr lang="en-US" smtClean="0"/>
              <a:t>Every </a:t>
            </a:r>
            <a:r>
              <a:rPr lang="en-US"/>
              <a:t>item in a user interface is a subclass of the </a:t>
            </a:r>
            <a:r>
              <a:rPr lang="en-US" i="1" smtClean="0"/>
              <a:t>android.view.View</a:t>
            </a:r>
          </a:p>
          <a:p>
            <a:pPr marL="857250" lvl="1" indent="-457200">
              <a:buFontTx/>
              <a:buChar char="-"/>
            </a:pPr>
            <a:r>
              <a:rPr lang="en-US"/>
              <a:t>A view can also be comprised of multiple other views </a:t>
            </a:r>
            <a:r>
              <a:rPr lang="en-US" smtClean="0"/>
              <a:t>Such views </a:t>
            </a:r>
            <a:r>
              <a:rPr lang="en-US"/>
              <a:t>are subclassed from the Android </a:t>
            </a:r>
            <a:r>
              <a:rPr lang="en-US" i="1"/>
              <a:t>ViewGroup </a:t>
            </a:r>
            <a:r>
              <a:rPr lang="en-US"/>
              <a:t>class (</a:t>
            </a:r>
            <a:r>
              <a:rPr lang="en-US" i="1"/>
              <a:t>android.view.ViewGroup</a:t>
            </a:r>
            <a:r>
              <a:rPr lang="en-US"/>
              <a:t>)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Android Views, View Groups and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Android Layout Managers</a:t>
            </a:r>
            <a:r>
              <a:rPr lang="en-US"/>
              <a:t> </a:t>
            </a:r>
            <a:endParaRPr lang="en-US" smtClean="0"/>
          </a:p>
          <a:p>
            <a:pPr lvl="1"/>
            <a:r>
              <a:rPr lang="en-US" sz="2400" smtClean="0"/>
              <a:t>ConstraintLayout </a:t>
            </a:r>
          </a:p>
          <a:p>
            <a:pPr lvl="1"/>
            <a:r>
              <a:rPr lang="en-US" sz="2400" smtClean="0"/>
              <a:t>LinearLayout </a:t>
            </a:r>
          </a:p>
          <a:p>
            <a:pPr lvl="1"/>
            <a:r>
              <a:rPr lang="en-US" sz="2400" smtClean="0"/>
              <a:t>TableLayout </a:t>
            </a:r>
          </a:p>
          <a:p>
            <a:pPr lvl="1"/>
            <a:r>
              <a:rPr lang="en-US" sz="2400" smtClean="0"/>
              <a:t>FrameLayout </a:t>
            </a:r>
          </a:p>
          <a:p>
            <a:pPr lvl="1"/>
            <a:r>
              <a:rPr lang="en-US" sz="2400" smtClean="0"/>
              <a:t>RelativeLayout </a:t>
            </a:r>
          </a:p>
          <a:p>
            <a:pPr lvl="1"/>
            <a:r>
              <a:rPr lang="en-US" sz="2400" smtClean="0"/>
              <a:t>AbsoluteLayout </a:t>
            </a:r>
          </a:p>
          <a:p>
            <a:pPr lvl="1"/>
            <a:r>
              <a:rPr lang="en-US" sz="2400" smtClean="0"/>
              <a:t>GridLayout </a:t>
            </a:r>
          </a:p>
          <a:p>
            <a:pPr lvl="1"/>
            <a:r>
              <a:rPr lang="en-US" sz="2400" smtClean="0"/>
              <a:t>CoordinatorLayout 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496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Android Views, View Groups and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View Hierarchy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" y="2977896"/>
            <a:ext cx="1664587" cy="259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802600"/>
            <a:ext cx="2331922" cy="2949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977896"/>
            <a:ext cx="3867393" cy="23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Studio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Layout </a:t>
            </a:r>
            <a:r>
              <a:rPr lang="en-US"/>
              <a:t>Editor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Android Studio Layout Editor</a:t>
            </a:r>
            <a:r>
              <a:rPr lang="en-US"/>
              <a:t> </a:t>
            </a:r>
            <a:endParaRPr lang="en-US" smtClean="0"/>
          </a:p>
          <a:p>
            <a:r>
              <a:rPr lang="en-US" b="1"/>
              <a:t>Design Mode</a:t>
            </a:r>
            <a:r>
              <a:rPr lang="en-US"/>
              <a:t> </a:t>
            </a:r>
            <a:endParaRPr lang="en-US" smtClean="0"/>
          </a:p>
          <a:p>
            <a:r>
              <a:rPr lang="en-US" b="1"/>
              <a:t>Text Mode</a:t>
            </a:r>
            <a:r>
              <a:rPr lang="en-US"/>
              <a:t> </a:t>
            </a:r>
            <a:endParaRPr lang="en-US" smtClean="0"/>
          </a:p>
          <a:p>
            <a:r>
              <a:rPr lang="en-US" b="1"/>
              <a:t>Setting Properties</a:t>
            </a:r>
            <a:r>
              <a:rPr lang="en-US"/>
              <a:t> 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ConstraintLayout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How ConstraintLayout Works</a:t>
            </a:r>
            <a:r>
              <a:rPr lang="en-US"/>
              <a:t> </a:t>
            </a:r>
            <a:r>
              <a:rPr lang="fr-FR"/>
              <a:t/>
            </a:r>
            <a:br>
              <a:rPr lang="fr-FR"/>
            </a:br>
            <a:r>
              <a:rPr lang="fr-FR" sz="2800"/>
              <a:t>· Constraints</a:t>
            </a:r>
            <a:br>
              <a:rPr lang="fr-FR" sz="2800"/>
            </a:br>
            <a:r>
              <a:rPr lang="fr-FR" sz="2800"/>
              <a:t>· Margins</a:t>
            </a:r>
            <a:br>
              <a:rPr lang="fr-FR" sz="2800"/>
            </a:br>
            <a:r>
              <a:rPr lang="fr-FR" sz="2800"/>
              <a:t>· Opposing Constraints</a:t>
            </a:r>
            <a:br>
              <a:rPr lang="fr-FR" sz="2800"/>
            </a:br>
            <a:r>
              <a:rPr lang="fr-FR" sz="2800"/>
              <a:t>· Constraint Bias</a:t>
            </a:r>
            <a:br>
              <a:rPr lang="fr-FR" sz="2800"/>
            </a:br>
            <a:r>
              <a:rPr lang="fr-FR" sz="2800"/>
              <a:t>· Chains</a:t>
            </a:r>
            <a:br>
              <a:rPr lang="fr-FR" sz="2800"/>
            </a:br>
            <a:r>
              <a:rPr lang="fr-FR" sz="2800"/>
              <a:t>· Chain Styles </a:t>
            </a:r>
            <a:br>
              <a:rPr lang="fr-FR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679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ConstraintLayout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310"/>
            <a:ext cx="8229600" cy="4373563"/>
          </a:xfrm>
        </p:spPr>
        <p:txBody>
          <a:bodyPr/>
          <a:lstStyle/>
          <a:p>
            <a:r>
              <a:rPr lang="fr-FR" b="1" smtClean="0"/>
              <a:t>Constraints</a:t>
            </a:r>
          </a:p>
          <a:p>
            <a:pPr marL="400050" lvl="1" indent="0">
              <a:buNone/>
            </a:pPr>
            <a:r>
              <a:rPr lang="en-US" sz="2400" smtClean="0"/>
              <a:t>Constraints are essentially sets of rules that dictate the way in which a widget is aligned and distanced in relation to other widgets </a:t>
            </a:r>
          </a:p>
          <a:p>
            <a:r>
              <a:rPr lang="fr-FR" sz="2800" b="1" smtClean="0"/>
              <a:t>Margins</a:t>
            </a:r>
          </a:p>
          <a:p>
            <a:pPr marL="0" indent="0">
              <a:buNone/>
            </a:pPr>
            <a:r>
              <a:rPr lang="en-US" sz="2400" smtClean="0"/>
              <a:t>	A </a:t>
            </a:r>
            <a:r>
              <a:rPr lang="en-US" sz="2400"/>
              <a:t>margin is a form of constraint that specifies a fixed </a:t>
            </a:r>
            <a:r>
              <a:rPr lang="en-US" sz="2400" smtClean="0"/>
              <a:t>distance</a:t>
            </a:r>
          </a:p>
          <a:p>
            <a:pPr marL="0" indent="0">
              <a:buNone/>
            </a:pPr>
            <a:r>
              <a:rPr lang="en-US" sz="2400"/>
              <a:t/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r>
              <a:rPr lang="en-US" sz="2800"/>
              <a:t/>
            </a:r>
            <a:br>
              <a:rPr lang="en-US" sz="2800"/>
            </a:br>
            <a:r>
              <a:rPr lang="fr-FR" sz="2800" smtClean="0"/>
              <a:t/>
            </a:r>
            <a:br>
              <a:rPr lang="fr-FR" sz="2800" smtClean="0"/>
            </a:b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508646"/>
            <a:ext cx="2971800" cy="18161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0" y="4447200"/>
            <a:ext cx="408958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&lt;TextView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"@+id/textView2"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android:layout_marginStart="8dp"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android:layout_marginTop="8dp"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android:layout_marginEnd="8dp"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android:layout_marginBottom="8dp"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"Activity 2"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"@color/colorAccent"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"30sp"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Guide to the Android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ConstraintLayout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800" b="1"/>
              <a:t>Opposing Constraints </a:t>
            </a:r>
            <a:endParaRPr lang="en-US" sz="2800" b="1" smtClean="0"/>
          </a:p>
          <a:p>
            <a:pPr marL="0" indent="0">
              <a:buNone/>
            </a:pPr>
            <a:r>
              <a:rPr lang="en-US"/>
              <a:t>Two constraints operating along the same axis on a single widget are referred to as </a:t>
            </a:r>
            <a:r>
              <a:rPr lang="en-US" i="1" smtClean="0"/>
              <a:t>opposing constraints</a:t>
            </a:r>
            <a:r>
              <a:rPr lang="en-US" sz="2800" smtClean="0"/>
              <a:t> </a:t>
            </a:r>
            <a:r>
              <a:rPr lang="en-US" sz="2800"/>
              <a:t/>
            </a:r>
            <a:br>
              <a:rPr lang="en-US" sz="2800"/>
            </a:br>
            <a:r>
              <a:rPr lang="fr-FR" sz="2800"/>
              <a:t/>
            </a:r>
            <a:br>
              <a:rPr lang="fr-FR" sz="2800"/>
            </a:b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73980"/>
            <a:ext cx="3733800" cy="25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319</Words>
  <Application>Microsoft Office PowerPoint</Application>
  <PresentationFormat>On-screen Show (4:3)</PresentationFormat>
  <Paragraphs>69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Understanding Android Views, View Groups and Layouts</vt:lpstr>
      <vt:lpstr>Understanding Android Views, View Groups and Layouts</vt:lpstr>
      <vt:lpstr>Understanding Android Views, View Groups and Layouts</vt:lpstr>
      <vt:lpstr>A Guide to the Android Studio  Layout Editor Tool</vt:lpstr>
      <vt:lpstr>A Guide to the Android  ConstraintLayout</vt:lpstr>
      <vt:lpstr>A Guide to the Android  ConstraintLayout</vt:lpstr>
      <vt:lpstr>A Guide to the Android  ConstraintLayout</vt:lpstr>
      <vt:lpstr>A Guide to the Android  ConstraintLayout</vt:lpstr>
      <vt:lpstr>A Guide to the Android  ConstraintLayout</vt:lpstr>
      <vt:lpstr>A Guide to the Android  ConstraintLayout</vt:lpstr>
      <vt:lpstr>An Android Studio Layout Editor ConstraintLayout Tutorial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990</cp:revision>
  <dcterms:created xsi:type="dcterms:W3CDTF">2010-09-14T03:27:51Z</dcterms:created>
  <dcterms:modified xsi:type="dcterms:W3CDTF">2018-12-05T01:47:38Z</dcterms:modified>
</cp:coreProperties>
</file>