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8"/>
  </p:notesMasterIdLst>
  <p:handoutMasterIdLst>
    <p:handoutMasterId r:id="rId29"/>
  </p:handoutMasterIdLst>
  <p:sldIdLst>
    <p:sldId id="264" r:id="rId3"/>
    <p:sldId id="331" r:id="rId4"/>
    <p:sldId id="382" r:id="rId5"/>
    <p:sldId id="383" r:id="rId6"/>
    <p:sldId id="384" r:id="rId7"/>
    <p:sldId id="385" r:id="rId8"/>
    <p:sldId id="386" r:id="rId9"/>
    <p:sldId id="387" r:id="rId10"/>
    <p:sldId id="388" r:id="rId11"/>
    <p:sldId id="400" r:id="rId12"/>
    <p:sldId id="401" r:id="rId13"/>
    <p:sldId id="389" r:id="rId14"/>
    <p:sldId id="394" r:id="rId15"/>
    <p:sldId id="390" r:id="rId16"/>
    <p:sldId id="391" r:id="rId17"/>
    <p:sldId id="392" r:id="rId18"/>
    <p:sldId id="402" r:id="rId19"/>
    <p:sldId id="393" r:id="rId20"/>
    <p:sldId id="395" r:id="rId21"/>
    <p:sldId id="396" r:id="rId22"/>
    <p:sldId id="397" r:id="rId23"/>
    <p:sldId id="398" r:id="rId24"/>
    <p:sldId id="399" r:id="rId25"/>
    <p:sldId id="381" r:id="rId26"/>
    <p:sldId id="280"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0064FF"/>
    <a:srgbClr val="FDE2CB"/>
    <a:srgbClr val="FCD6B6"/>
    <a:srgbClr val="FABA86"/>
    <a:srgbClr val="F9B073"/>
    <a:srgbClr val="B0CA7C"/>
    <a:srgbClr val="F9AB6B"/>
    <a:srgbClr val="FAB882"/>
    <a:srgbClr val="F9A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5865" autoAdjust="0"/>
  </p:normalViewPr>
  <p:slideViewPr>
    <p:cSldViewPr snapToObjects="1">
      <p:cViewPr varScale="1">
        <p:scale>
          <a:sx n="91" d="100"/>
          <a:sy n="91" d="100"/>
        </p:scale>
        <p:origin x="1138" y="77"/>
      </p:cViewPr>
      <p:guideLst>
        <p:guide orient="horz" pos="2160"/>
        <p:guide pos="2880"/>
      </p:guideLst>
    </p:cSldViewPr>
  </p:slideViewPr>
  <p:outlineViewPr>
    <p:cViewPr>
      <p:scale>
        <a:sx n="33" d="100"/>
        <a:sy n="33" d="100"/>
      </p:scale>
      <p:origin x="0" y="4206"/>
    </p:cViewPr>
  </p:outlineViewPr>
  <p:notesTextViewPr>
    <p:cViewPr>
      <p:scale>
        <a:sx n="100" d="100"/>
        <a:sy n="100" d="100"/>
      </p:scale>
      <p:origin x="0" y="0"/>
    </p:cViewPr>
  </p:notesTextViewPr>
  <p:notesViewPr>
    <p:cSldViewPr snapToObjects="1">
      <p:cViewPr varScale="1">
        <p:scale>
          <a:sx n="61" d="100"/>
          <a:sy n="61" d="100"/>
        </p:scale>
        <p:origin x="-168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EDA80-2945-4F5A-BE18-00EA5FD1BBB3}" type="datetimeFigureOut">
              <a:rPr lang="en-US" smtClean="0"/>
              <a:pPr/>
              <a:t>1/11/2019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A7A21C-CB19-4671-AED8-D20320CF7230}" type="slidenum">
              <a:rPr lang="en-US" smtClean="0"/>
              <a:pPr/>
              <a:t>‹#›</a:t>
            </a:fld>
            <a:endParaRPr lang="en-US"/>
          </a:p>
        </p:txBody>
      </p:sp>
    </p:spTree>
    <p:extLst>
      <p:ext uri="{BB962C8B-B14F-4D97-AF65-F5344CB8AC3E}">
        <p14:creationId xmlns:p14="http://schemas.microsoft.com/office/powerpoint/2010/main" val="32919836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D27008-8E94-4BE3-85A4-DBB55C91822D}" type="datetimeFigureOut">
              <a:rPr lang="en-US" smtClean="0"/>
              <a:pPr/>
              <a:t>1/11/2019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36913C-23B8-4992-AD31-197833DF19AE}" type="slidenum">
              <a:rPr lang="en-US" smtClean="0"/>
              <a:pPr/>
              <a:t>‹#›</a:t>
            </a:fld>
            <a:endParaRPr lang="en-US"/>
          </a:p>
        </p:txBody>
      </p:sp>
    </p:spTree>
    <p:extLst>
      <p:ext uri="{BB962C8B-B14F-4D97-AF65-F5344CB8AC3E}">
        <p14:creationId xmlns:p14="http://schemas.microsoft.com/office/powerpoint/2010/main" val="290789256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device-independent pixel</a:t>
            </a: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4</a:t>
            </a:fld>
            <a:endParaRPr lang="en-US"/>
          </a:p>
        </p:txBody>
      </p:sp>
    </p:spTree>
    <p:extLst>
      <p:ext uri="{BB962C8B-B14F-4D97-AF65-F5344CB8AC3E}">
        <p14:creationId xmlns:p14="http://schemas.microsoft.com/office/powerpoint/2010/main" val="83405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0" kern="1200" smtClean="0">
                <a:solidFill>
                  <a:schemeClr val="tx1"/>
                </a:solidFill>
                <a:effectLst/>
                <a:latin typeface="+mn-lt"/>
                <a:ea typeface="+mn-ea"/>
                <a:cs typeface="+mn-cs"/>
              </a:rPr>
              <a:t>onClickListener </a:t>
            </a:r>
            <a:r>
              <a:rPr lang="en-US" sz="1200" b="0" i="0" kern="1200" smtClean="0">
                <a:solidFill>
                  <a:schemeClr val="tx1"/>
                </a:solidFill>
                <a:effectLst/>
                <a:latin typeface="+mn-lt"/>
                <a:ea typeface="+mn-ea"/>
                <a:cs typeface="+mn-cs"/>
              </a:rPr>
              <a:t>– Used to detect click style events whereby the user touches and then releases an area of the device display occupied by a view. Corresponds to the </a:t>
            </a:r>
            <a:r>
              <a:rPr lang="en-US" sz="1200" b="0" i="1" kern="1200" smtClean="0">
                <a:solidFill>
                  <a:schemeClr val="tx1"/>
                </a:solidFill>
                <a:effectLst/>
                <a:latin typeface="+mn-lt"/>
                <a:ea typeface="+mn-ea"/>
                <a:cs typeface="+mn-cs"/>
              </a:rPr>
              <a:t>onClick() </a:t>
            </a:r>
            <a:r>
              <a:rPr lang="en-US" sz="1200" b="0" i="0" kern="1200" smtClean="0">
                <a:solidFill>
                  <a:schemeClr val="tx1"/>
                </a:solidFill>
                <a:effectLst/>
                <a:latin typeface="+mn-lt"/>
                <a:ea typeface="+mn-ea"/>
                <a:cs typeface="+mn-cs"/>
              </a:rPr>
              <a:t>callback method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which is passed a reference to the view that received the event as an argument. </a:t>
            </a:r>
          </a:p>
          <a:p>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onLongClickListener </a:t>
            </a:r>
            <a:r>
              <a:rPr lang="en-US" sz="1200" b="0" i="0" kern="1200" smtClean="0">
                <a:solidFill>
                  <a:schemeClr val="tx1"/>
                </a:solidFill>
                <a:effectLst/>
                <a:latin typeface="+mn-lt"/>
                <a:ea typeface="+mn-ea"/>
                <a:cs typeface="+mn-cs"/>
              </a:rPr>
              <a:t>– Used to detect when the user maintains the touch over a view for an extended period. Corresponds to the </a:t>
            </a:r>
            <a:r>
              <a:rPr lang="en-US" sz="1200" b="0" i="1" kern="1200" smtClean="0">
                <a:solidFill>
                  <a:schemeClr val="tx1"/>
                </a:solidFill>
                <a:effectLst/>
                <a:latin typeface="+mn-lt"/>
                <a:ea typeface="+mn-ea"/>
                <a:cs typeface="+mn-cs"/>
              </a:rPr>
              <a:t>onLongClick() </a:t>
            </a:r>
            <a:r>
              <a:rPr lang="en-US" sz="1200" b="0" i="0" kern="1200" smtClean="0">
                <a:solidFill>
                  <a:schemeClr val="tx1"/>
                </a:solidFill>
                <a:effectLst/>
                <a:latin typeface="+mn-lt"/>
                <a:ea typeface="+mn-ea"/>
                <a:cs typeface="+mn-cs"/>
              </a:rPr>
              <a:t>callback method which is passed as an argument the view that received the event.</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onTouchListener </a:t>
            </a:r>
            <a:r>
              <a:rPr lang="en-US" sz="1200" b="0" i="0" kern="1200" smtClean="0">
                <a:solidFill>
                  <a:schemeClr val="tx1"/>
                </a:solidFill>
                <a:effectLst/>
                <a:latin typeface="+mn-lt"/>
                <a:ea typeface="+mn-ea"/>
                <a:cs typeface="+mn-cs"/>
              </a:rPr>
              <a:t>– Used to detect any form of contact with the touch screen including individual or multiple touches and gesture motions. Corresponding with the </a:t>
            </a:r>
            <a:r>
              <a:rPr lang="en-US" sz="1200" b="0" i="1" kern="1200" smtClean="0">
                <a:solidFill>
                  <a:schemeClr val="tx1"/>
                </a:solidFill>
                <a:effectLst/>
                <a:latin typeface="+mn-lt"/>
                <a:ea typeface="+mn-ea"/>
                <a:cs typeface="+mn-cs"/>
              </a:rPr>
              <a:t>onTouch() </a:t>
            </a:r>
            <a:r>
              <a:rPr lang="en-US" sz="1200" b="0" i="0" kern="1200" smtClean="0">
                <a:solidFill>
                  <a:schemeClr val="tx1"/>
                </a:solidFill>
                <a:effectLst/>
                <a:latin typeface="+mn-lt"/>
                <a:ea typeface="+mn-ea"/>
                <a:cs typeface="+mn-cs"/>
              </a:rPr>
              <a:t>callback, this topic</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will be covered in greater detail in the chapter entitled </a:t>
            </a:r>
            <a:r>
              <a:rPr lang="en-US" sz="1200" b="0" i="1" kern="1200" smtClean="0">
                <a:solidFill>
                  <a:schemeClr val="tx1"/>
                </a:solidFill>
                <a:effectLst/>
                <a:latin typeface="+mn-lt"/>
                <a:ea typeface="+mn-ea"/>
                <a:cs typeface="+mn-cs"/>
              </a:rPr>
              <a:t>Android Touch and Multi-touch Event Handling</a:t>
            </a:r>
            <a:r>
              <a:rPr lang="en-US" sz="1200" b="0" i="0" kern="1200" smtClean="0">
                <a:solidFill>
                  <a:schemeClr val="tx1"/>
                </a:solidFill>
                <a:effectLst/>
                <a:latin typeface="+mn-lt"/>
                <a:ea typeface="+mn-ea"/>
                <a:cs typeface="+mn-cs"/>
              </a:rPr>
              <a:t>. The callback method is passed as arguments the view that received the event and a MotionEvent object.</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onCreateContextMenuListener </a:t>
            </a:r>
            <a:r>
              <a:rPr lang="en-US" sz="1200" b="0" i="0" kern="1200" smtClean="0">
                <a:solidFill>
                  <a:schemeClr val="tx1"/>
                </a:solidFill>
                <a:effectLst/>
                <a:latin typeface="+mn-lt"/>
                <a:ea typeface="+mn-ea"/>
                <a:cs typeface="+mn-cs"/>
              </a:rPr>
              <a:t>– Listens for the creation of a context menu as the result of a long click. Corresponds to the </a:t>
            </a:r>
            <a:r>
              <a:rPr lang="en-US" sz="1200" b="0" i="1" kern="1200" smtClean="0">
                <a:solidFill>
                  <a:schemeClr val="tx1"/>
                </a:solidFill>
                <a:effectLst/>
                <a:latin typeface="+mn-lt"/>
                <a:ea typeface="+mn-ea"/>
                <a:cs typeface="+mn-cs"/>
              </a:rPr>
              <a:t>onCreateContextMenu() </a:t>
            </a:r>
            <a:r>
              <a:rPr lang="en-US" sz="1200" b="0" i="0" kern="1200" smtClean="0">
                <a:solidFill>
                  <a:schemeClr val="tx1"/>
                </a:solidFill>
                <a:effectLst/>
                <a:latin typeface="+mn-lt"/>
                <a:ea typeface="+mn-ea"/>
                <a:cs typeface="+mn-cs"/>
              </a:rPr>
              <a:t>callback method. The callback is passed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the menu, the view that received the event and a menu context object. </a:t>
            </a:r>
          </a:p>
          <a:p>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onFocusChangeListener </a:t>
            </a:r>
            <a:r>
              <a:rPr lang="en-US" sz="1200" b="0" i="0" kern="1200" smtClean="0">
                <a:solidFill>
                  <a:schemeClr val="tx1"/>
                </a:solidFill>
                <a:effectLst/>
                <a:latin typeface="+mn-lt"/>
                <a:ea typeface="+mn-ea"/>
                <a:cs typeface="+mn-cs"/>
              </a:rPr>
              <a:t>– Detects when focus moves away from the current view as the result of interaction with a track-ball or navigation key. Corresponds to the </a:t>
            </a:r>
            <a:r>
              <a:rPr lang="en-US" sz="1200" b="0" i="1" kern="1200" smtClean="0">
                <a:solidFill>
                  <a:schemeClr val="tx1"/>
                </a:solidFill>
                <a:effectLst/>
                <a:latin typeface="+mn-lt"/>
                <a:ea typeface="+mn-ea"/>
                <a:cs typeface="+mn-cs"/>
              </a:rPr>
              <a:t>onFocusChange() </a:t>
            </a:r>
            <a:r>
              <a:rPr lang="en-US" sz="1200" b="0" i="0" kern="1200" smtClean="0">
                <a:solidFill>
                  <a:schemeClr val="tx1"/>
                </a:solidFill>
                <a:effectLst/>
                <a:latin typeface="+mn-lt"/>
                <a:ea typeface="+mn-ea"/>
                <a:cs typeface="+mn-cs"/>
              </a:rPr>
              <a:t>callback method which is passed the view that received the event and a Boolean value to indicate whether focus was gained or lost.</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onKeyListener </a:t>
            </a:r>
            <a:r>
              <a:rPr lang="en-US" sz="1200" b="0" i="0" kern="1200" smtClean="0">
                <a:solidFill>
                  <a:schemeClr val="tx1"/>
                </a:solidFill>
                <a:effectLst/>
                <a:latin typeface="+mn-lt"/>
                <a:ea typeface="+mn-ea"/>
                <a:cs typeface="+mn-cs"/>
              </a:rPr>
              <a:t>– Used to detect when a key on a device is pressed while a view has focus. Corresponds to the </a:t>
            </a:r>
            <a:r>
              <a:rPr lang="en-US" sz="1200" b="0" i="1" kern="1200" smtClean="0">
                <a:solidFill>
                  <a:schemeClr val="tx1"/>
                </a:solidFill>
                <a:effectLst/>
                <a:latin typeface="+mn-lt"/>
                <a:ea typeface="+mn-ea"/>
                <a:cs typeface="+mn-cs"/>
              </a:rPr>
              <a:t>onKey() </a:t>
            </a:r>
            <a:r>
              <a:rPr lang="en-US" sz="1200" b="0" i="0" kern="1200" smtClean="0">
                <a:solidFill>
                  <a:schemeClr val="tx1"/>
                </a:solidFill>
                <a:effectLst/>
                <a:latin typeface="+mn-lt"/>
                <a:ea typeface="+mn-ea"/>
                <a:cs typeface="+mn-cs"/>
              </a:rPr>
              <a:t>callback method. Passed as arguments are the view that received the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event, the KeyCode of the physical key that was pressed and a KeyEvent object.</a:t>
            </a:r>
            <a:r>
              <a:rPr lang="en-US" smtClean="0"/>
              <a:t> </a:t>
            </a:r>
            <a:endParaRPr lang="en-US" smtClean="0"/>
          </a:p>
          <a:p>
            <a:r>
              <a:rPr lang="en-US" smtClean="0"/>
              <a:t>https://developer.android.com/reference/android/view/View.OnKeyListener </a:t>
            </a:r>
            <a:r>
              <a:rPr lang="en-US" smtClean="0"/>
              <a:t/>
            </a:r>
            <a:br>
              <a:rPr lang="en-US" smtClean="0"/>
            </a:b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15</a:t>
            </a:fld>
            <a:endParaRPr lang="en-US"/>
          </a:p>
        </p:txBody>
      </p:sp>
    </p:spTree>
    <p:extLst>
      <p:ext uri="{BB962C8B-B14F-4D97-AF65-F5344CB8AC3E}">
        <p14:creationId xmlns:p14="http://schemas.microsoft.com/office/powerpoint/2010/main" val="68246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Implement a placeholder for a edit text</a:t>
            </a: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17</a:t>
            </a:fld>
            <a:endParaRPr lang="en-US"/>
          </a:p>
        </p:txBody>
      </p:sp>
    </p:spTree>
    <p:extLst>
      <p:ext uri="{BB962C8B-B14F-4D97-AF65-F5344CB8AC3E}">
        <p14:creationId xmlns:p14="http://schemas.microsoft.com/office/powerpoint/2010/main" val="1387526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purpose of this return value is to</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indicate to the Android runtime whether or not the callback has </a:t>
            </a:r>
            <a:r>
              <a:rPr lang="en-US" sz="1200" b="0" i="1" kern="1200" smtClean="0">
                <a:solidFill>
                  <a:schemeClr val="tx1"/>
                </a:solidFill>
                <a:effectLst/>
                <a:latin typeface="+mn-lt"/>
                <a:ea typeface="+mn-ea"/>
                <a:cs typeface="+mn-cs"/>
              </a:rPr>
              <a:t>consumed </a:t>
            </a:r>
            <a:r>
              <a:rPr lang="en-US" sz="1200" b="0" i="0" kern="1200" smtClean="0">
                <a:solidFill>
                  <a:schemeClr val="tx1"/>
                </a:solidFill>
                <a:effectLst/>
                <a:latin typeface="+mn-lt"/>
                <a:ea typeface="+mn-ea"/>
                <a:cs typeface="+mn-cs"/>
              </a:rPr>
              <a:t>the event. If the callback</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returns a </a:t>
            </a:r>
            <a:r>
              <a:rPr lang="en-US" sz="1200" b="0" i="1" kern="1200" smtClean="0">
                <a:solidFill>
                  <a:schemeClr val="tx1"/>
                </a:solidFill>
                <a:effectLst/>
                <a:latin typeface="+mn-lt"/>
                <a:ea typeface="+mn-ea"/>
                <a:cs typeface="+mn-cs"/>
              </a:rPr>
              <a:t>true </a:t>
            </a:r>
            <a:r>
              <a:rPr lang="en-US" sz="1200" b="0" i="0" kern="1200" smtClean="0">
                <a:solidFill>
                  <a:schemeClr val="tx1"/>
                </a:solidFill>
                <a:effectLst/>
                <a:latin typeface="+mn-lt"/>
                <a:ea typeface="+mn-ea"/>
                <a:cs typeface="+mn-cs"/>
              </a:rPr>
              <a:t>value, the event is discarded by the framework. If, on the other hand, the callback</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returns a </a:t>
            </a:r>
            <a:r>
              <a:rPr lang="en-US" sz="1200" b="0" i="1" kern="1200" smtClean="0">
                <a:solidFill>
                  <a:schemeClr val="tx1"/>
                </a:solidFill>
                <a:effectLst/>
                <a:latin typeface="+mn-lt"/>
                <a:ea typeface="+mn-ea"/>
                <a:cs typeface="+mn-cs"/>
              </a:rPr>
              <a:t>false </a:t>
            </a:r>
            <a:r>
              <a:rPr lang="en-US" sz="1200" b="0" i="0" kern="1200" smtClean="0">
                <a:solidFill>
                  <a:schemeClr val="tx1"/>
                </a:solidFill>
                <a:effectLst/>
                <a:latin typeface="+mn-lt"/>
                <a:ea typeface="+mn-ea"/>
                <a:cs typeface="+mn-cs"/>
              </a:rPr>
              <a:t>value the Android framework will consider the event still to be active and will</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consequently pass it along to the next matching event listener that is registered on the same view.</a:t>
            </a:r>
            <a:r>
              <a:rPr lang="en-US" smtClean="0"/>
              <a:t> </a:t>
            </a:r>
            <a:br>
              <a:rPr lang="en-US" smtClean="0"/>
            </a:b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18</a:t>
            </a:fld>
            <a:endParaRPr lang="en-US"/>
          </a:p>
        </p:txBody>
      </p:sp>
    </p:spTree>
    <p:extLst>
      <p:ext uri="{BB962C8B-B14F-4D97-AF65-F5344CB8AC3E}">
        <p14:creationId xmlns:p14="http://schemas.microsoft.com/office/powerpoint/2010/main" val="832188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Consider, for the purposes of an example, an app being developed in Android Studio which has already been launched on a device or emulator. If changes are made to resource settings or the code within a method, Instant Run will push the updated code and resources to the running app and dynamically “swap” the changes. The changes are then reflected in the running app without the need to build, deploy and relaunch the entire app. In many cases, this allows changes to be tested in a fraction of the time it would take without Instant Run.</a:t>
            </a:r>
            <a:r>
              <a:rPr lang="en-US" smtClean="0"/>
              <a:t> </a:t>
            </a:r>
            <a:br>
              <a:rPr lang="en-US" smtClean="0"/>
            </a:b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19</a:t>
            </a:fld>
            <a:endParaRPr lang="en-US"/>
          </a:p>
        </p:txBody>
      </p:sp>
    </p:spTree>
    <p:extLst>
      <p:ext uri="{BB962C8B-B14F-4D97-AF65-F5344CB8AC3E}">
        <p14:creationId xmlns:p14="http://schemas.microsoft.com/office/powerpoint/2010/main" val="86194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Hot Swapping </a:t>
            </a:r>
            <a:r>
              <a:rPr lang="en-US" sz="1200" b="0" i="0" kern="1200" smtClean="0">
                <a:solidFill>
                  <a:schemeClr val="tx1"/>
                </a:solidFill>
                <a:effectLst/>
                <a:latin typeface="+mn-lt"/>
                <a:ea typeface="+mn-ea"/>
                <a:cs typeface="+mn-cs"/>
              </a:rPr>
              <a:t>– Hot swapping occurs when the code within an existing method implementation is changed. The new method implementation is used next time it is called by the app. </a:t>
            </a:r>
            <a:r>
              <a:rPr lang="en-US" smtClean="0"/>
              <a:t/>
            </a:r>
            <a:br>
              <a:rPr lang="en-US" smtClean="0"/>
            </a:br>
            <a:r>
              <a:rPr lang="en-US" sz="1200" b="1" i="0" kern="1200" smtClean="0">
                <a:solidFill>
                  <a:schemeClr val="tx1"/>
                </a:solidFill>
                <a:effectLst/>
                <a:latin typeface="+mn-lt"/>
                <a:ea typeface="+mn-ea"/>
                <a:cs typeface="+mn-cs"/>
              </a:rPr>
              <a:t>Warm Swapping </a:t>
            </a:r>
            <a:r>
              <a:rPr lang="en-US" sz="1200" b="0" i="0" kern="1200" smtClean="0">
                <a:solidFill>
                  <a:schemeClr val="tx1"/>
                </a:solidFill>
                <a:effectLst/>
                <a:latin typeface="+mn-lt"/>
                <a:ea typeface="+mn-ea"/>
                <a:cs typeface="+mn-cs"/>
              </a:rPr>
              <a:t>– When a change is made to a resource file of the project,</a:t>
            </a:r>
            <a:r>
              <a:rPr lang="en-US" sz="1200" b="0" i="0" kern="1200" baseline="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an Instant Run warm swap is performed. A warm swap involves the restarting of the currently running activity.</a:t>
            </a:r>
            <a:r>
              <a:rPr lang="en-US" smtClean="0"/>
              <a:t> </a:t>
            </a:r>
          </a:p>
          <a:p>
            <a:r>
              <a:rPr lang="en-US" sz="1200" b="1" i="0" kern="1200" smtClean="0">
                <a:solidFill>
                  <a:schemeClr val="tx1"/>
                </a:solidFill>
                <a:effectLst/>
                <a:latin typeface="+mn-lt"/>
                <a:ea typeface="+mn-ea"/>
                <a:cs typeface="+mn-cs"/>
              </a:rPr>
              <a:t>Cold Swapping </a:t>
            </a:r>
            <a:r>
              <a:rPr lang="en-US" sz="1200" b="0" i="0" kern="1200" smtClean="0">
                <a:solidFill>
                  <a:schemeClr val="tx1"/>
                </a:solidFill>
                <a:effectLst/>
                <a:latin typeface="+mn-lt"/>
                <a:ea typeface="+mn-ea"/>
                <a:cs typeface="+mn-cs"/>
              </a:rPr>
              <a:t>– Structural code changes such as the addition of a new method, a change to the signature of an existing method or a change to the class hierarchy of the project triggers a cold</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swap in which the entire app is restarted. In some conditions, such as the addition of new image resources to the project, the application package file (APK) will also be reinstalled during the</a:t>
            </a:r>
            <a:br>
              <a:rPr lang="en-US" sz="1200" b="0" i="0" kern="1200" smtClean="0">
                <a:solidFill>
                  <a:schemeClr val="tx1"/>
                </a:solidFill>
                <a:effectLst/>
                <a:latin typeface="+mn-lt"/>
                <a:ea typeface="+mn-ea"/>
                <a:cs typeface="+mn-cs"/>
              </a:rPr>
            </a:br>
            <a:r>
              <a:rPr lang="en-US" sz="1200" b="0" i="0" kern="1200" smtClean="0">
                <a:solidFill>
                  <a:schemeClr val="tx1"/>
                </a:solidFill>
                <a:effectLst/>
                <a:latin typeface="+mn-lt"/>
                <a:ea typeface="+mn-ea"/>
                <a:cs typeface="+mn-cs"/>
              </a:rPr>
              <a:t>swap</a:t>
            </a:r>
            <a:r>
              <a:rPr lang="en-US" smtClean="0"/>
              <a:t> </a:t>
            </a:r>
            <a:br>
              <a:rPr lang="en-US" smtClean="0"/>
            </a:br>
            <a:r>
              <a:rPr lang="en-US" smtClean="0"/>
              <a:t/>
            </a:r>
            <a:br>
              <a:rPr lang="en-US" smtClean="0"/>
            </a:b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136913C-23B8-4992-AD31-197833DF19AE}" type="slidenum">
              <a:rPr lang="en-US" smtClean="0"/>
              <a:pPr/>
              <a:t>20</a:t>
            </a:fld>
            <a:endParaRPr lang="en-US"/>
          </a:p>
        </p:txBody>
      </p:sp>
    </p:spTree>
    <p:extLst>
      <p:ext uri="{BB962C8B-B14F-4D97-AF65-F5344CB8AC3E}">
        <p14:creationId xmlns:p14="http://schemas.microsoft.com/office/powerpoint/2010/main" val="392534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7892" name="Slide Number Placeholder 3"/>
          <p:cNvSpPr>
            <a:spLocks noGrp="1"/>
          </p:cNvSpPr>
          <p:nvPr>
            <p:ph type="sldNum" sz="quarter" idx="5"/>
          </p:nvPr>
        </p:nvSpPr>
        <p:spPr bwMode="auto">
          <a:noFill/>
          <a:ln>
            <a:miter lim="800000"/>
            <a:headEnd/>
            <a:tailEnd/>
          </a:ln>
        </p:spPr>
        <p:txBody>
          <a:bodyPr/>
          <a:lstStyle/>
          <a:p>
            <a:fld id="{46CD90B6-5C48-4F60-AA0F-B8B49C03E614}" type="slidenum">
              <a:rPr lang="en-US"/>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7081"/>
            <a:ext cx="4040188"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77989"/>
            <a:ext cx="4040188"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857081"/>
            <a:ext cx="4041775" cy="610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77989"/>
            <a:ext cx="4041775" cy="37704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491288"/>
            <a:ext cx="2133600" cy="365125"/>
          </a:xfrm>
          <a:prstGeom prst="rect">
            <a:avLst/>
          </a:prstGeom>
        </p:spPr>
        <p:txBody>
          <a:bodyPr/>
          <a:lstStyle>
            <a:lvl1pPr>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3008313" cy="10669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609600"/>
            <a:ext cx="5111750" cy="5516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76596"/>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8EC6FA-7C93-468E-A575-EDCD81EEFF70}"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752600"/>
            <a:ext cx="2057400" cy="4373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752600"/>
            <a:ext cx="6019800" cy="4373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a:xfrm>
            <a:off x="5257800" y="6491288"/>
            <a:ext cx="2895600" cy="365125"/>
          </a:xfrm>
          <a:prstGeom prst="rect">
            <a:avLst/>
          </a:prstGeom>
        </p:spPr>
        <p:txBody>
          <a:bodyPr/>
          <a:lstStyle>
            <a:lvl1pPr>
              <a:defRPr/>
            </a:lvl1pPr>
          </a:lstStyle>
          <a:p>
            <a:r>
              <a:rPr lang="en-US" dirty="0" smtClean="0"/>
              <a:t>© Copyright 2011 FPT Software</a:t>
            </a:r>
          </a:p>
        </p:txBody>
      </p:sp>
      <p:sp>
        <p:nvSpPr>
          <p:cNvPr id="6" name="Slide Number Placeholder 5"/>
          <p:cNvSpPr>
            <a:spLocks noGrp="1"/>
          </p:cNvSpPr>
          <p:nvPr>
            <p:ph type="sldNum" sz="quarter" idx="12"/>
          </p:nvPr>
        </p:nvSpPr>
        <p:spPr>
          <a:xfrm>
            <a:off x="8153400" y="6491288"/>
            <a:ext cx="533400" cy="365125"/>
          </a:xfrm>
          <a:prstGeom prst="rect">
            <a:avLst/>
          </a:prstGeom>
        </p:spPr>
        <p:txBody>
          <a:bodyPr/>
          <a:lstStyle>
            <a:lvl1pPr>
              <a:defRPr/>
            </a:lvl1pPr>
          </a:lstStyle>
          <a:p>
            <a:fld id="{CD91002D-DF87-4FB9-865C-A76CFCC7B82D}" type="slidenum">
              <a:rPr lang="en-US"/>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8EC6FA-7C93-468E-A575-EDCD81EEFF70}"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8EC6FA-7C93-468E-A575-EDCD81EEFF70}"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8EC6FA-7C93-468E-A575-EDCD81EEFF70}" type="datetimeFigureOut">
              <a:rPr lang="en-US" smtClean="0"/>
              <a:pPr/>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8EC6FA-7C93-468E-A575-EDCD81EEFF70}" type="datetimeFigureOut">
              <a:rPr lang="en-US" smtClean="0"/>
              <a:pPr/>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EC6FA-7C93-468E-A575-EDCD81EEFF70}" type="datetimeFigureOut">
              <a:rPr lang="en-US" smtClean="0"/>
              <a:pPr/>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EC6FA-7C93-468E-A575-EDCD81EEFF70}"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939A09-3475-4C1B-8F36-74BF0EBA84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EC6FA-7C93-468E-A575-EDCD81EEFF70}" type="datetimeFigureOut">
              <a:rPr lang="en-US" smtClean="0"/>
              <a:pPr/>
              <a:t>1/11/2019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39A09-3475-4C1B-8F36-74BF0EBA84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3" descr="nen 1"/>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0"/>
            <a:ext cx="9144000" cy="6856413"/>
          </a:xfrm>
          <a:prstGeom prst="rect">
            <a:avLst/>
          </a:prstGeom>
          <a:noFill/>
          <a:ln w="9525">
            <a:noFill/>
            <a:miter lim="800000"/>
            <a:headEnd/>
            <a:tailEnd/>
          </a:ln>
        </p:spPr>
      </p:pic>
      <p:pic>
        <p:nvPicPr>
          <p:cNvPr id="9" name="Picture 8" descr="mocup nam dai.wmf"/>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752627" y="6467412"/>
            <a:ext cx="6400800" cy="407855"/>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457200" y="1752600"/>
            <a:ext cx="82296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Footer Placeholder 4"/>
          <p:cNvSpPr txBox="1">
            <a:spLocks/>
          </p:cNvSpPr>
          <p:nvPr/>
        </p:nvSpPr>
        <p:spPr>
          <a:xfrm>
            <a:off x="5257800" y="6491288"/>
            <a:ext cx="28956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Arial" pitchFamily="34" charset="0"/>
                <a:ea typeface="+mn-ea"/>
                <a:cs typeface="Arial" pitchFamily="34" charset="0"/>
              </a:rPr>
              <a:t>© Copyright 2011 FPT Software</a:t>
            </a:r>
          </a:p>
        </p:txBody>
      </p:sp>
      <p:sp>
        <p:nvSpPr>
          <p:cNvPr id="8" name="Slide Number Placeholder 5"/>
          <p:cNvSpPr txBox="1">
            <a:spLocks/>
          </p:cNvSpPr>
          <p:nvPr/>
        </p:nvSpPr>
        <p:spPr>
          <a:xfrm>
            <a:off x="8153400" y="6491288"/>
            <a:ext cx="5334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latin typeface="Arial" pitchFamily="34" charset="0"/>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4F1FFC-C151-4ABD-8AD1-CE75123F0C80}" type="slidenum">
              <a:rPr kumimoji="0" lang="en-US"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0" name="Rectangle 9"/>
          <p:cNvSpPr/>
          <p:nvPr/>
        </p:nvSpPr>
        <p:spPr>
          <a:xfrm>
            <a:off x="0" y="1219200"/>
            <a:ext cx="9144000" cy="518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49" r:id="rId12"/>
  </p:sldLayoutIdLst>
  <p:hf hdr="0" dt="0"/>
  <p:txStyles>
    <p:titleStyle>
      <a:lvl1pPr algn="r" defTabSz="457200" rtl="0" eaLnBrk="1" fontAlgn="base" hangingPunct="1">
        <a:spcBef>
          <a:spcPct val="0"/>
        </a:spcBef>
        <a:spcAft>
          <a:spcPct val="0"/>
        </a:spcAft>
        <a:defRPr sz="3800" kern="1200">
          <a:solidFill>
            <a:schemeClr val="tx1"/>
          </a:solidFill>
          <a:latin typeface="+mj-lt"/>
          <a:ea typeface="ＭＳ Ｐゴシック" pitchFamily="34" charset="-128"/>
          <a:cs typeface="Arial" pitchFamily="34" charset="0"/>
        </a:defRPr>
      </a:lvl1pPr>
      <a:lvl2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2pPr>
      <a:lvl3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3pPr>
      <a:lvl4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4pPr>
      <a:lvl5pPr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ＭＳ Ｐゴシック" pitchFamily="34" charset="-128"/>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j-lt"/>
          <a:ea typeface="ＭＳ Ｐゴシック" pitchFamily="34" charset="-128"/>
          <a:cs typeface="Arial" pitchFamily="34"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j-lt"/>
          <a:ea typeface="ＭＳ Ｐゴシック" pitchFamily="34" charset="-128"/>
          <a:cs typeface="Arial" pitchFamily="34"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j-lt"/>
          <a:ea typeface="ＭＳ Ｐゴシック" pitchFamily="34" charset="-128"/>
          <a:cs typeface="Arial" pitchFamily="34"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j-lt"/>
          <a:ea typeface="ＭＳ Ｐゴシック"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mocup nam 1.w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
            <a:ext cx="7433926" cy="4800599"/>
          </a:xfrm>
          <a:prstGeom prst="rect">
            <a:avLst/>
          </a:prstGeom>
        </p:spPr>
      </p:pic>
      <p:sp>
        <p:nvSpPr>
          <p:cNvPr id="10" name="Text Box 5"/>
          <p:cNvSpPr txBox="1">
            <a:spLocks noChangeArrowheads="1"/>
          </p:cNvSpPr>
          <p:nvPr/>
        </p:nvSpPr>
        <p:spPr bwMode="auto">
          <a:xfrm>
            <a:off x="152400" y="77108"/>
            <a:ext cx="6181725" cy="586957"/>
          </a:xfrm>
          <a:prstGeom prst="rect">
            <a:avLst/>
          </a:prstGeom>
          <a:noFill/>
          <a:ln w="9525">
            <a:noFill/>
            <a:round/>
            <a:headEnd/>
            <a:tailEnd/>
          </a:ln>
        </p:spPr>
        <p:txBody>
          <a:bodyPr wrap="square" lIns="90000" tIns="46800" rIns="90000" bIns="46800">
            <a:spAutoFit/>
          </a:bodyPr>
          <a:lstStyle/>
          <a:p>
            <a:pPr>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smtClean="0">
                <a:solidFill>
                  <a:schemeClr val="bg1"/>
                </a:solidFill>
                <a:latin typeface="+mj-lt"/>
                <a:cs typeface="Arial" pitchFamily="34" charset="0"/>
              </a:rPr>
              <a:t>FPT University</a:t>
            </a:r>
            <a:endParaRPr lang="en-US" sz="3200" dirty="0">
              <a:solidFill>
                <a:schemeClr val="bg1"/>
              </a:solidFill>
              <a:latin typeface="+mj-lt"/>
              <a:cs typeface="Arial" pitchFamily="34" charset="0"/>
            </a:endParaRPr>
          </a:p>
        </p:txBody>
      </p:sp>
      <p:sp>
        <p:nvSpPr>
          <p:cNvPr id="11" name="Text Box 5"/>
          <p:cNvSpPr txBox="1">
            <a:spLocks noChangeArrowheads="1"/>
          </p:cNvSpPr>
          <p:nvPr/>
        </p:nvSpPr>
        <p:spPr bwMode="auto">
          <a:xfrm>
            <a:off x="167640" y="1675934"/>
            <a:ext cx="7052926" cy="1448731"/>
          </a:xfrm>
          <a:prstGeom prst="rect">
            <a:avLst/>
          </a:prstGeom>
          <a:noFill/>
          <a:ln w="9525">
            <a:noFill/>
            <a:round/>
            <a:headEnd/>
            <a:tailEnd/>
          </a:ln>
        </p:spPr>
        <p:txBody>
          <a:bodyPr wrap="square" lIns="90000" tIns="46800" rIns="90000" bIns="46800">
            <a:spAutoFit/>
          </a:bodyPr>
          <a:lstStyle/>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Android programMing</a:t>
            </a:r>
          </a:p>
          <a:p>
            <a:pPr fontAlgn="auto">
              <a:spcBef>
                <a:spcPts val="0"/>
              </a:spcBef>
              <a:spcAft>
                <a:spcPts val="0"/>
              </a:spcAft>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cap="all" smtClean="0">
                <a:solidFill>
                  <a:schemeClr val="bg1"/>
                </a:solidFill>
                <a:latin typeface="+mj-lt"/>
                <a:cs typeface="Arial" pitchFamily="34" charset="0"/>
              </a:rPr>
              <a:t>Lesson 4</a:t>
            </a:r>
            <a:endParaRPr lang="en-US" sz="4400" b="1" cap="all" dirty="0">
              <a:solidFill>
                <a:schemeClr val="bg1"/>
              </a:solidFill>
              <a:latin typeface="+mj-lt"/>
              <a:cs typeface="Arial" pitchFamily="34" charset="0"/>
            </a:endParaRPr>
          </a:p>
        </p:txBody>
      </p:sp>
      <p:sp>
        <p:nvSpPr>
          <p:cNvPr id="12" name="Text Box 10"/>
          <p:cNvSpPr txBox="1">
            <a:spLocks noChangeArrowheads="1"/>
          </p:cNvSpPr>
          <p:nvPr/>
        </p:nvSpPr>
        <p:spPr bwMode="auto">
          <a:xfrm>
            <a:off x="3505200" y="4217792"/>
            <a:ext cx="2362200" cy="851131"/>
          </a:xfrm>
          <a:prstGeom prst="rect">
            <a:avLst/>
          </a:prstGeom>
          <a:noFill/>
          <a:ln w="9525">
            <a:noFill/>
            <a:round/>
            <a:headEnd/>
            <a:tailEnd/>
          </a:ln>
        </p:spPr>
        <p:txBody>
          <a:bodyPr wrap="square" lIns="90000" tIns="46800" rIns="90000" bIns="46800">
            <a:spAutoFit/>
          </a:bodyPr>
          <a:lstStyle/>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smtClean="0">
                <a:solidFill>
                  <a:schemeClr val="bg1"/>
                </a:solidFill>
                <a:latin typeface="+mj-lt"/>
                <a:cs typeface="Arial" pitchFamily="34" charset="0"/>
              </a:rPr>
              <a:t>Version 1.0</a:t>
            </a:r>
          </a:p>
          <a:p>
            <a:pPr>
              <a:spcBef>
                <a:spcPts val="1063"/>
              </a:spcBef>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chemeClr val="bg1"/>
              </a:solidFill>
              <a:latin typeface="+mj-lt"/>
              <a:cs typeface="Arial" pitchFamily="34" charset="0"/>
            </a:endParaRPr>
          </a:p>
        </p:txBody>
      </p:sp>
      <p:pic>
        <p:nvPicPr>
          <p:cNvPr id="20" name="Picture 19" descr="logo FPT.w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81800" y="5105400"/>
            <a:ext cx="1676400" cy="1007962"/>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Constraints </a:t>
            </a:r>
            <a:br>
              <a:rPr lang="en-US"/>
            </a:br>
            <a:r>
              <a:rPr lang="en-US"/>
              <a:t>using Constraint Sets</a:t>
            </a:r>
            <a:br>
              <a:rPr lang="en-US"/>
            </a:br>
            <a:endParaRPr lang="en-US"/>
          </a:p>
        </p:txBody>
      </p:sp>
      <p:sp>
        <p:nvSpPr>
          <p:cNvPr id="3" name="Content Placeholder 2"/>
          <p:cNvSpPr>
            <a:spLocks noGrp="1"/>
          </p:cNvSpPr>
          <p:nvPr>
            <p:ph idx="1"/>
          </p:nvPr>
        </p:nvSpPr>
        <p:spPr/>
        <p:txBody>
          <a:bodyPr/>
          <a:lstStyle/>
          <a:p>
            <a:r>
              <a:rPr lang="en-US" smtClean="0"/>
              <a:t>Set Width and Heigh</a:t>
            </a:r>
            <a:endParaRPr lang="en-US"/>
          </a:p>
        </p:txBody>
      </p:sp>
      <p:sp>
        <p:nvSpPr>
          <p:cNvPr id="4" name="Rectangle 1"/>
          <p:cNvSpPr>
            <a:spLocks noChangeArrowheads="1"/>
          </p:cNvSpPr>
          <p:nvPr/>
        </p:nvSpPr>
        <p:spPr bwMode="auto">
          <a:xfrm>
            <a:off x="1295400" y="3077290"/>
            <a:ext cx="70866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constraintSet.constrainWidth(button.getId(), ConstraintSet.</a:t>
            </a:r>
            <a:r>
              <a:rPr kumimoji="0" lang="en-US" altLang="en-US" sz="20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WRAP_CONTENT</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constraintSet.constrainHeight(button.getId(), ConstraintSet.</a:t>
            </a:r>
            <a:r>
              <a:rPr kumimoji="0" lang="en-US" altLang="en-US" sz="20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WRAP_CONTENT</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82356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Constraints </a:t>
            </a:r>
            <a:br>
              <a:rPr lang="en-US"/>
            </a:br>
            <a:r>
              <a:rPr lang="en-US"/>
              <a:t>using </a:t>
            </a:r>
            <a:r>
              <a:rPr lang="en-US"/>
              <a:t>Constraint </a:t>
            </a:r>
            <a:r>
              <a:rPr lang="en-US" smtClean="0"/>
              <a:t>Sets</a:t>
            </a:r>
            <a:endParaRPr lang="en-US"/>
          </a:p>
        </p:txBody>
      </p:sp>
      <p:sp>
        <p:nvSpPr>
          <p:cNvPr id="3" name="Content Placeholder 2"/>
          <p:cNvSpPr>
            <a:spLocks noGrp="1"/>
          </p:cNvSpPr>
          <p:nvPr>
            <p:ph idx="1"/>
          </p:nvPr>
        </p:nvSpPr>
        <p:spPr/>
        <p:txBody>
          <a:bodyPr/>
          <a:lstStyle/>
          <a:p>
            <a:r>
              <a:rPr lang="en-US" smtClean="0"/>
              <a:t>Set margin</a:t>
            </a:r>
          </a:p>
          <a:p>
            <a:endParaRPr lang="en-US"/>
          </a:p>
          <a:p>
            <a:endParaRPr lang="en-US" smtClean="0"/>
          </a:p>
          <a:p>
            <a:endParaRPr lang="en-US"/>
          </a:p>
          <a:p>
            <a:r>
              <a:rPr lang="en-US" smtClean="0"/>
              <a:t>Bias constraint</a:t>
            </a:r>
          </a:p>
          <a:p>
            <a:endParaRPr lang="en-US"/>
          </a:p>
        </p:txBody>
      </p:sp>
      <p:sp>
        <p:nvSpPr>
          <p:cNvPr id="4" name="Rectangle 1"/>
          <p:cNvSpPr>
            <a:spLocks noChangeArrowheads="1"/>
          </p:cNvSpPr>
          <p:nvPr/>
        </p:nvSpPr>
        <p:spPr bwMode="auto">
          <a:xfrm>
            <a:off x="609600" y="2619338"/>
            <a:ext cx="8180445"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constraintSet.connect(button.getId(), ConstraintSet.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LEFT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ConstraintSet.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PARENT_ID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ConstraintSet.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LEFT</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200</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constraintSet.connect(button.getId(), ConstraintSet.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TOP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ConstraintSet.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PARENT_ID</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ConstraintSet.</a:t>
            </a:r>
            <a:r>
              <a:rPr kumimoji="0" lang="en-US" altLang="en-US"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TOP</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200</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endParaRPr>
          </a:p>
        </p:txBody>
      </p:sp>
      <p:sp>
        <p:nvSpPr>
          <p:cNvPr id="5" name="Rectangle 4"/>
          <p:cNvSpPr/>
          <p:nvPr/>
        </p:nvSpPr>
        <p:spPr>
          <a:xfrm>
            <a:off x="672277" y="5021367"/>
            <a:ext cx="7799445" cy="646331"/>
          </a:xfrm>
          <a:prstGeom prst="rect">
            <a:avLst/>
          </a:prstGeom>
        </p:spPr>
        <p:txBody>
          <a:bodyPr wrap="square">
            <a:spAutoFit/>
          </a:bodyPr>
          <a:lstStyle/>
          <a:p>
            <a:pPr lvl="0" defTabSz="914400" eaLnBrk="0" hangingPunct="0"/>
            <a:r>
              <a:rPr lang="en-US" altLang="en-US">
                <a:solidFill>
                  <a:srgbClr val="000000"/>
                </a:solidFill>
                <a:latin typeface="Courier New" panose="02070309020205020404" pitchFamily="49" charset="0"/>
                <a:cs typeface="Courier New" panose="02070309020205020404" pitchFamily="49" charset="0"/>
              </a:rPr>
              <a:t>constraintSet.setHorizontalBias(button.getId(), </a:t>
            </a:r>
            <a:r>
              <a:rPr lang="en-US" altLang="en-US">
                <a:solidFill>
                  <a:srgbClr val="0000FF"/>
                </a:solidFill>
                <a:latin typeface="Courier New" panose="02070309020205020404" pitchFamily="49" charset="0"/>
                <a:cs typeface="Courier New" panose="02070309020205020404" pitchFamily="49" charset="0"/>
              </a:rPr>
              <a:t>0.25f</a:t>
            </a:r>
            <a:r>
              <a:rPr lang="en-US" altLang="en-US">
                <a:solidFill>
                  <a:srgbClr val="000000"/>
                </a:solidFill>
                <a:latin typeface="Courier New" panose="02070309020205020404" pitchFamily="49" charset="0"/>
                <a:cs typeface="Courier New" panose="02070309020205020404" pitchFamily="49" charset="0"/>
              </a:rPr>
              <a:t>);</a:t>
            </a:r>
            <a:br>
              <a:rPr lang="en-US" altLang="en-US">
                <a:solidFill>
                  <a:srgbClr val="000000"/>
                </a:solidFill>
                <a:latin typeface="Courier New" panose="02070309020205020404" pitchFamily="49" charset="0"/>
                <a:cs typeface="Courier New" panose="02070309020205020404" pitchFamily="49" charset="0"/>
              </a:rPr>
            </a:br>
            <a:r>
              <a:rPr lang="en-US" altLang="en-US">
                <a:solidFill>
                  <a:srgbClr val="000000"/>
                </a:solidFill>
                <a:latin typeface="Courier New" panose="02070309020205020404" pitchFamily="49" charset="0"/>
                <a:cs typeface="Courier New" panose="02070309020205020404" pitchFamily="49" charset="0"/>
              </a:rPr>
              <a:t>constraintSet.setVerticalBias(button.getId(), </a:t>
            </a:r>
            <a:r>
              <a:rPr lang="en-US" altLang="en-US">
                <a:solidFill>
                  <a:srgbClr val="0000FF"/>
                </a:solidFill>
                <a:latin typeface="Courier New" panose="02070309020205020404" pitchFamily="49" charset="0"/>
                <a:cs typeface="Courier New" panose="02070309020205020404" pitchFamily="49" charset="0"/>
              </a:rPr>
              <a:t>0.25f</a:t>
            </a:r>
            <a:r>
              <a:rPr lang="en-US" altLang="en-US">
                <a:solidFill>
                  <a:srgbClr val="000000"/>
                </a:solidFill>
                <a:latin typeface="Courier New" panose="02070309020205020404" pitchFamily="49" charset="0"/>
                <a:cs typeface="Courier New" panose="02070309020205020404" pitchFamily="49" charset="0"/>
              </a:rPr>
              <a:t>);</a:t>
            </a:r>
            <a:endParaRPr lang="en-US" altLang="en-US"/>
          </a:p>
        </p:txBody>
      </p:sp>
    </p:spTree>
    <p:extLst>
      <p:ext uri="{BB962C8B-B14F-4D97-AF65-F5344CB8AC3E}">
        <p14:creationId xmlns:p14="http://schemas.microsoft.com/office/powerpoint/2010/main" val="1081766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Overview and Example of </a:t>
            </a:r>
            <a:r>
              <a:rPr lang="en-US" smtClean="0"/>
              <a:t/>
            </a:r>
            <a:br>
              <a:rPr lang="en-US" smtClean="0"/>
            </a:br>
            <a:r>
              <a:rPr lang="en-US" smtClean="0"/>
              <a:t>Android Event Handling</a:t>
            </a:r>
            <a:endParaRPr lang="en-US"/>
          </a:p>
        </p:txBody>
      </p:sp>
      <p:sp>
        <p:nvSpPr>
          <p:cNvPr id="3" name="Content Placeholder 2"/>
          <p:cNvSpPr>
            <a:spLocks noGrp="1"/>
          </p:cNvSpPr>
          <p:nvPr>
            <p:ph idx="1"/>
          </p:nvPr>
        </p:nvSpPr>
        <p:spPr/>
        <p:txBody>
          <a:bodyPr/>
          <a:lstStyle/>
          <a:p>
            <a:r>
              <a:rPr lang="en-US" b="1"/>
              <a:t>Understanding Android Events</a:t>
            </a:r>
            <a:r>
              <a:rPr lang="en-US"/>
              <a:t> </a:t>
            </a:r>
            <a:endParaRPr lang="en-US" smtClean="0"/>
          </a:p>
          <a:p>
            <a:pPr lvl="1"/>
            <a:r>
              <a:rPr lang="en-US" smtClean="0"/>
              <a:t>Generated </a:t>
            </a:r>
            <a:r>
              <a:rPr lang="en-US"/>
              <a:t>in response to </a:t>
            </a:r>
            <a:r>
              <a:rPr lang="en-US" smtClean="0"/>
              <a:t>an external action</a:t>
            </a:r>
          </a:p>
          <a:p>
            <a:pPr lvl="1"/>
            <a:r>
              <a:rPr lang="en-US"/>
              <a:t>Android framework maintains an </a:t>
            </a:r>
            <a:r>
              <a:rPr lang="en-US" b="1" i="1"/>
              <a:t>event queue </a:t>
            </a:r>
            <a:r>
              <a:rPr lang="en-US"/>
              <a:t>into which events are placed as they occur </a:t>
            </a:r>
            <a:endParaRPr lang="en-US" smtClean="0"/>
          </a:p>
          <a:p>
            <a:pPr lvl="1"/>
            <a:r>
              <a:rPr lang="en-US"/>
              <a:t>In order </a:t>
            </a:r>
            <a:r>
              <a:rPr lang="en-US" smtClean="0"/>
              <a:t>to </a:t>
            </a:r>
            <a:r>
              <a:rPr lang="en-US"/>
              <a:t>handle the </a:t>
            </a:r>
            <a:r>
              <a:rPr lang="en-US" smtClean="0"/>
              <a:t>event, </a:t>
            </a:r>
            <a:r>
              <a:rPr lang="en-US"/>
              <a:t>the view must have in place an </a:t>
            </a:r>
            <a:r>
              <a:rPr lang="en-US" b="1" i="1" smtClean="0"/>
              <a:t>event listener</a:t>
            </a:r>
            <a:r>
              <a:rPr lang="en-US" b="1" smtClean="0"/>
              <a:t> </a:t>
            </a:r>
            <a:r>
              <a:rPr lang="en-US"/>
              <a:t/>
            </a:r>
            <a:br>
              <a:rPr lang="en-US"/>
            </a:br>
            <a:r>
              <a:rPr lang="en-US"/>
              <a:t/>
            </a:r>
            <a:br>
              <a:rPr lang="en-US"/>
            </a:br>
            <a:r>
              <a:rPr lang="en-US"/>
              <a:t/>
            </a:r>
            <a:br>
              <a:rPr lang="en-US"/>
            </a:br>
            <a:r>
              <a:rPr lang="en-US"/>
              <a:t/>
            </a:r>
            <a:br>
              <a:rPr lang="en-US"/>
            </a:br>
            <a:endParaRPr lang="en-US"/>
          </a:p>
        </p:txBody>
      </p:sp>
    </p:spTree>
    <p:extLst>
      <p:ext uri="{BB962C8B-B14F-4D97-AF65-F5344CB8AC3E}">
        <p14:creationId xmlns:p14="http://schemas.microsoft.com/office/powerpoint/2010/main" val="283060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Overview and Example of </a:t>
            </a:r>
            <a:br>
              <a:rPr lang="en-US"/>
            </a:br>
            <a:r>
              <a:rPr lang="en-US"/>
              <a:t>Android Event Handling</a:t>
            </a:r>
          </a:p>
        </p:txBody>
      </p:sp>
      <p:sp>
        <p:nvSpPr>
          <p:cNvPr id="3" name="Content Placeholder 2"/>
          <p:cNvSpPr>
            <a:spLocks noGrp="1"/>
          </p:cNvSpPr>
          <p:nvPr>
            <p:ph idx="1"/>
          </p:nvPr>
        </p:nvSpPr>
        <p:spPr/>
        <p:txBody>
          <a:bodyPr/>
          <a:lstStyle/>
          <a:p>
            <a:r>
              <a:rPr lang="en-US" b="1"/>
              <a:t>Using callback </a:t>
            </a:r>
            <a:r>
              <a:rPr lang="en-US" b="1" smtClean="0"/>
              <a:t>declaration</a:t>
            </a:r>
          </a:p>
          <a:p>
            <a:endParaRPr lang="en-US"/>
          </a:p>
        </p:txBody>
      </p:sp>
      <p:sp>
        <p:nvSpPr>
          <p:cNvPr id="4" name="Rectangle 1"/>
          <p:cNvSpPr>
            <a:spLocks noChangeArrowheads="1"/>
          </p:cNvSpPr>
          <p:nvPr/>
        </p:nvSpPr>
        <p:spPr bwMode="auto">
          <a:xfrm>
            <a:off x="533400" y="3200400"/>
            <a:ext cx="831830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button.setOnClickListener(</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Button.OnClickListener()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onClick(View v)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//-------------------TO DO ------------------------</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r>
            <a:b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70574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Overview and Example of </a:t>
            </a:r>
            <a:r>
              <a:rPr lang="en-US" smtClean="0"/>
              <a:t/>
            </a:r>
            <a:br>
              <a:rPr lang="en-US" smtClean="0"/>
            </a:br>
            <a:r>
              <a:rPr lang="en-US" smtClean="0"/>
              <a:t>Android Event Handling</a:t>
            </a:r>
            <a:endParaRPr lang="en-US"/>
          </a:p>
        </p:txBody>
      </p:sp>
      <p:sp>
        <p:nvSpPr>
          <p:cNvPr id="3" name="Content Placeholder 2"/>
          <p:cNvSpPr>
            <a:spLocks noGrp="1"/>
          </p:cNvSpPr>
          <p:nvPr>
            <p:ph idx="1"/>
          </p:nvPr>
        </p:nvSpPr>
        <p:spPr/>
        <p:txBody>
          <a:bodyPr/>
          <a:lstStyle/>
          <a:p>
            <a:r>
              <a:rPr lang="en-US" b="1"/>
              <a:t>Using the </a:t>
            </a:r>
            <a:r>
              <a:rPr lang="en-US" b="1" i="1"/>
              <a:t>android:onClick </a:t>
            </a:r>
            <a:r>
              <a:rPr lang="en-US" b="1"/>
              <a:t>Resource</a:t>
            </a:r>
            <a:r>
              <a:rPr lang="en-US"/>
              <a:t> </a:t>
            </a:r>
            <a:br>
              <a:rPr lang="en-US"/>
            </a:br>
            <a:endParaRPr lang="en-US"/>
          </a:p>
        </p:txBody>
      </p:sp>
      <p:sp>
        <p:nvSpPr>
          <p:cNvPr id="5" name="Rectangle 1"/>
          <p:cNvSpPr>
            <a:spLocks noChangeArrowheads="1"/>
          </p:cNvSpPr>
          <p:nvPr/>
        </p:nvSpPr>
        <p:spPr bwMode="auto">
          <a:xfrm>
            <a:off x="990600" y="3048000"/>
            <a:ext cx="755847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"@+id/button1"</a:t>
            </a:r>
            <a:b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:onClick=</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"buttonClick"</a:t>
            </a:r>
            <a:b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2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"Click me</a:t>
            </a:r>
            <a:r>
              <a:rPr kumimoji="0" lang="en-US" altLang="en-US" sz="2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40100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Overview and Example of </a:t>
            </a:r>
            <a:r>
              <a:rPr lang="en-US" smtClean="0"/>
              <a:t/>
            </a:r>
            <a:br>
              <a:rPr lang="en-US" smtClean="0"/>
            </a:br>
            <a:r>
              <a:rPr lang="en-US" smtClean="0"/>
              <a:t>Android Event Handling</a:t>
            </a:r>
            <a:endParaRPr lang="en-US"/>
          </a:p>
        </p:txBody>
      </p:sp>
      <p:sp>
        <p:nvSpPr>
          <p:cNvPr id="3" name="Content Placeholder 2"/>
          <p:cNvSpPr>
            <a:spLocks noGrp="1"/>
          </p:cNvSpPr>
          <p:nvPr>
            <p:ph idx="1"/>
          </p:nvPr>
        </p:nvSpPr>
        <p:spPr/>
        <p:txBody>
          <a:bodyPr/>
          <a:lstStyle/>
          <a:p>
            <a:r>
              <a:rPr lang="en-US" b="1"/>
              <a:t>Event Listeners and Callback </a:t>
            </a:r>
            <a:r>
              <a:rPr lang="en-US" b="1" smtClean="0"/>
              <a:t>Methods</a:t>
            </a:r>
            <a:endParaRPr lang="en-US" smtClean="0"/>
          </a:p>
          <a:p>
            <a:pPr lvl="1"/>
            <a:r>
              <a:rPr lang="en-US" smtClean="0">
                <a:latin typeface="Courier New" panose="02070309020205020404" pitchFamily="49" charset="0"/>
                <a:cs typeface="Courier New" panose="02070309020205020404" pitchFamily="49" charset="0"/>
              </a:rPr>
              <a:t>onClickListener()</a:t>
            </a:r>
          </a:p>
          <a:p>
            <a:pPr lvl="1"/>
            <a:r>
              <a:rPr lang="en-US" smtClean="0">
                <a:latin typeface="Courier New" panose="02070309020205020404" pitchFamily="49" charset="0"/>
                <a:cs typeface="Courier New" panose="02070309020205020404" pitchFamily="49" charset="0"/>
              </a:rPr>
              <a:t>onLongClickListener()</a:t>
            </a:r>
          </a:p>
          <a:p>
            <a:pPr lvl="1"/>
            <a:r>
              <a:rPr lang="en-US" smtClean="0">
                <a:latin typeface="Courier New" panose="02070309020205020404" pitchFamily="49" charset="0"/>
                <a:cs typeface="Courier New" panose="02070309020205020404" pitchFamily="49" charset="0"/>
              </a:rPr>
              <a:t>onTouchListener</a:t>
            </a:r>
            <a:r>
              <a:rPr lang="en-US" smtClean="0">
                <a:latin typeface="Courier New" panose="02070309020205020404" pitchFamily="49" charset="0"/>
                <a:cs typeface="Courier New" panose="02070309020205020404" pitchFamily="49" charset="0"/>
              </a:rPr>
              <a:t>()</a:t>
            </a:r>
          </a:p>
          <a:p>
            <a:pPr lvl="1"/>
            <a:r>
              <a:rPr lang="en-US" smtClean="0">
                <a:latin typeface="Courier New" panose="02070309020205020404" pitchFamily="49" charset="0"/>
                <a:cs typeface="Courier New" panose="02070309020205020404" pitchFamily="49" charset="0"/>
              </a:rPr>
              <a:t>onFocusChangeListener()</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5154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Overview and Example of </a:t>
            </a:r>
            <a:r>
              <a:rPr lang="en-US" smtClean="0"/>
              <a:t/>
            </a:r>
            <a:br>
              <a:rPr lang="en-US" smtClean="0"/>
            </a:br>
            <a:r>
              <a:rPr lang="en-US" smtClean="0"/>
              <a:t>Android Event Handling</a:t>
            </a:r>
            <a:endParaRPr lang="en-US"/>
          </a:p>
        </p:txBody>
      </p:sp>
      <p:sp>
        <p:nvSpPr>
          <p:cNvPr id="3" name="Content Placeholder 2"/>
          <p:cNvSpPr>
            <a:spLocks noGrp="1"/>
          </p:cNvSpPr>
          <p:nvPr>
            <p:ph idx="1"/>
          </p:nvPr>
        </p:nvSpPr>
        <p:spPr/>
        <p:txBody>
          <a:bodyPr/>
          <a:lstStyle/>
          <a:p>
            <a:r>
              <a:rPr lang="en-US" b="1"/>
              <a:t>An Event Handling Example</a:t>
            </a:r>
            <a:r>
              <a:rPr lang="en-US"/>
              <a:t> </a:t>
            </a:r>
            <a:br>
              <a:rPr lang="en-US"/>
            </a:br>
            <a:endParaRPr lang="en-US" b="1"/>
          </a:p>
        </p:txBody>
      </p:sp>
      <p:pic>
        <p:nvPicPr>
          <p:cNvPr id="8194" name="Picture 2" descr="Image result for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7086600" cy="39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448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Overview and Example of </a:t>
            </a:r>
            <a:br>
              <a:rPr lang="en-US"/>
            </a:br>
            <a:r>
              <a:rPr lang="en-US"/>
              <a:t>Android Event Handling</a:t>
            </a:r>
          </a:p>
        </p:txBody>
      </p:sp>
      <p:sp>
        <p:nvSpPr>
          <p:cNvPr id="3" name="Content Placeholder 2"/>
          <p:cNvSpPr>
            <a:spLocks noGrp="1"/>
          </p:cNvSpPr>
          <p:nvPr>
            <p:ph idx="1"/>
          </p:nvPr>
        </p:nvSpPr>
        <p:spPr/>
        <p:txBody>
          <a:bodyPr/>
          <a:lstStyle/>
          <a:p>
            <a:r>
              <a:rPr lang="en-US">
                <a:latin typeface="Courier New" panose="02070309020205020404" pitchFamily="49" charset="0"/>
                <a:cs typeface="Courier New" panose="02070309020205020404" pitchFamily="49" charset="0"/>
              </a:rPr>
              <a:t>onFocusChangeListener()</a:t>
            </a:r>
            <a:endParaRPr lang="en-US"/>
          </a:p>
        </p:txBody>
      </p:sp>
      <p:sp>
        <p:nvSpPr>
          <p:cNvPr id="4" name="Rectangle 1"/>
          <p:cNvSpPr>
            <a:spLocks noChangeArrowheads="1"/>
          </p:cNvSpPr>
          <p:nvPr/>
        </p:nvSpPr>
        <p:spPr bwMode="auto">
          <a:xfrm>
            <a:off x="559523" y="2514600"/>
            <a:ext cx="8024954"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final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EditText editText = findViewById(R.id.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editText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editText.setOnFocusChangeListener(</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View.OnFocusChangeListener()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onFocusChange(View v,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boolean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hasFocus)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(hasFocus){</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(((EditText) v).getText().toString().equals(</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v).setTextColor(Color.</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argb</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255</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v).setText(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(((EditText) v).getText().toString().isEmpty()){</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v).setText(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"Name"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 v).setTextColor(Color.</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argb</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255</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781381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Overview and Example of </a:t>
            </a:r>
            <a:r>
              <a:rPr lang="en-US" smtClean="0"/>
              <a:t/>
            </a:r>
            <a:br>
              <a:rPr lang="en-US" smtClean="0"/>
            </a:br>
            <a:r>
              <a:rPr lang="en-US" smtClean="0"/>
              <a:t>Android Event Handling</a:t>
            </a:r>
            <a:endParaRPr lang="en-US"/>
          </a:p>
        </p:txBody>
      </p:sp>
      <p:sp>
        <p:nvSpPr>
          <p:cNvPr id="3" name="Content Placeholder 2"/>
          <p:cNvSpPr>
            <a:spLocks noGrp="1"/>
          </p:cNvSpPr>
          <p:nvPr>
            <p:ph idx="1"/>
          </p:nvPr>
        </p:nvSpPr>
        <p:spPr>
          <a:xfrm>
            <a:off x="457200" y="1417638"/>
            <a:ext cx="8229600" cy="4373563"/>
          </a:xfrm>
        </p:spPr>
        <p:txBody>
          <a:bodyPr/>
          <a:lstStyle/>
          <a:p>
            <a:r>
              <a:rPr lang="en-US" b="1"/>
              <a:t>Consuming Events</a:t>
            </a:r>
            <a:r>
              <a:rPr lang="en-US"/>
              <a:t> </a:t>
            </a:r>
            <a:br>
              <a:rPr lang="en-US"/>
            </a:br>
            <a:r>
              <a:rPr lang="en-US" smtClean="0"/>
              <a:t>How android system manage if one view register two event?</a:t>
            </a:r>
            <a:endParaRPr lang="en-US"/>
          </a:p>
        </p:txBody>
      </p:sp>
      <p:sp>
        <p:nvSpPr>
          <p:cNvPr id="5" name="Rectangle 1"/>
          <p:cNvSpPr>
            <a:spLocks noChangeArrowheads="1"/>
          </p:cNvSpPr>
          <p:nvPr/>
        </p:nvSpPr>
        <p:spPr bwMode="auto">
          <a:xfrm>
            <a:off x="685800" y="2494503"/>
            <a:ext cx="84582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button.setOnClickListener(</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Button.OnClickListener()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onClick(View v)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TextView editText = findViewById(R.id.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editText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TextView text = findViewById(R.id.textView);</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text.setText(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editText.getText());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Toast.makeText(MainActivity.</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"Hello "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editText.getText(), Toast.</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LENGTH_LONG</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).show();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button.setOnLongClickListener(</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Button.OnLongClickListener()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boolean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onLongClick(View v)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TextView statusText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(TextView)findViewById(R.id.</a:t>
            </a:r>
            <a:r>
              <a:rPr kumimoji="0" lang="en-US" altLang="en-US" sz="14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editText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statusText.setText(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"Long button click"</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return true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200544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Guide to using Instant Run in </a:t>
            </a:r>
            <a:r>
              <a:rPr lang="en-US" smtClean="0"/>
              <a:t/>
            </a:r>
            <a:br>
              <a:rPr lang="en-US" smtClean="0"/>
            </a:br>
            <a:r>
              <a:rPr lang="en-US" smtClean="0"/>
              <a:t>Android Studio</a:t>
            </a:r>
            <a:r>
              <a:rPr lang="en-US" sz="3600" smtClean="0"/>
              <a:t> </a:t>
            </a:r>
            <a:r>
              <a:rPr lang="en-US" sz="3600"/>
              <a:t/>
            </a:r>
            <a:br>
              <a:rPr lang="en-US" sz="3600"/>
            </a:br>
            <a:r>
              <a:rPr lang="en-US" sz="3600"/>
              <a:t/>
            </a:r>
            <a:br>
              <a:rPr lang="en-US" sz="3600"/>
            </a:br>
            <a:endParaRPr lang="en-US"/>
          </a:p>
        </p:txBody>
      </p:sp>
      <p:sp>
        <p:nvSpPr>
          <p:cNvPr id="3" name="Content Placeholder 2"/>
          <p:cNvSpPr>
            <a:spLocks noGrp="1"/>
          </p:cNvSpPr>
          <p:nvPr>
            <p:ph idx="1"/>
          </p:nvPr>
        </p:nvSpPr>
        <p:spPr/>
        <p:txBody>
          <a:bodyPr/>
          <a:lstStyle/>
          <a:p>
            <a:r>
              <a:rPr lang="en-US" b="1"/>
              <a:t>Introducing Instant Run</a:t>
            </a:r>
            <a:r>
              <a:rPr lang="en-US"/>
              <a:t> </a:t>
            </a:r>
            <a:endParaRPr lang="en-US" smtClean="0"/>
          </a:p>
          <a:p>
            <a:pPr marL="400050" lvl="1" indent="0">
              <a:buNone/>
            </a:pPr>
            <a:r>
              <a:rPr lang="en-US" sz="2400" smtClean="0"/>
              <a:t>Instant </a:t>
            </a:r>
            <a:r>
              <a:rPr lang="en-US" sz="2400"/>
              <a:t>Run allows code and resource changes within a project to be reflected nearly instantaneously within the app while it is already running on a device or emulator session.</a:t>
            </a:r>
          </a:p>
        </p:txBody>
      </p:sp>
      <p:pic>
        <p:nvPicPr>
          <p:cNvPr id="4" name="Picture 3"/>
          <p:cNvPicPr>
            <a:picLocks noChangeAspect="1"/>
          </p:cNvPicPr>
          <p:nvPr/>
        </p:nvPicPr>
        <p:blipFill>
          <a:blip r:embed="rId3"/>
          <a:stretch>
            <a:fillRect/>
          </a:stretch>
        </p:blipFill>
        <p:spPr>
          <a:xfrm>
            <a:off x="1981200" y="3733800"/>
            <a:ext cx="5562600" cy="2658853"/>
          </a:xfrm>
          <a:prstGeom prst="rect">
            <a:avLst/>
          </a:prstGeom>
        </p:spPr>
      </p:pic>
    </p:spTree>
    <p:extLst>
      <p:ext uri="{BB962C8B-B14F-4D97-AF65-F5344CB8AC3E}">
        <p14:creationId xmlns:p14="http://schemas.microsoft.com/office/powerpoint/2010/main" val="3215114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524000"/>
            <a:ext cx="8382000" cy="4373563"/>
          </a:xfrm>
        </p:spPr>
        <p:txBody>
          <a:bodyPr>
            <a:normAutofit/>
          </a:bodyPr>
          <a:lstStyle/>
          <a:p>
            <a:r>
              <a:rPr lang="en-US"/>
              <a:t>Manually Creating an XML Layout</a:t>
            </a:r>
            <a:r>
              <a:rPr lang="en-US" sz="2800"/>
              <a:t> </a:t>
            </a:r>
            <a:endParaRPr lang="en-US" sz="2800" smtClean="0"/>
          </a:p>
          <a:p>
            <a:r>
              <a:rPr lang="en-US"/>
              <a:t>Managing Constraints using Constraint Sets</a:t>
            </a:r>
            <a:r>
              <a:rPr lang="en-US" sz="2800"/>
              <a:t> </a:t>
            </a:r>
            <a:r>
              <a:rPr lang="en-US" sz="2800" smtClean="0"/>
              <a:t> </a:t>
            </a:r>
          </a:p>
          <a:p>
            <a:r>
              <a:rPr lang="en-US"/>
              <a:t>An Overview and Example of Android Event</a:t>
            </a:r>
            <a:br>
              <a:rPr lang="en-US"/>
            </a:br>
            <a:r>
              <a:rPr lang="en-US"/>
              <a:t>Handling</a:t>
            </a:r>
            <a:r>
              <a:rPr lang="en-US" sz="2800"/>
              <a:t> </a:t>
            </a:r>
            <a:endParaRPr lang="en-US" sz="2800" smtClean="0"/>
          </a:p>
          <a:p>
            <a:r>
              <a:rPr lang="en-US"/>
              <a:t>A Guide to using Instant Run in Android</a:t>
            </a:r>
            <a:br>
              <a:rPr lang="en-US"/>
            </a:br>
            <a:r>
              <a:rPr lang="en-US"/>
              <a:t>Studio</a:t>
            </a:r>
            <a:r>
              <a:rPr lang="en-US" sz="2800"/>
              <a:t> </a:t>
            </a:r>
            <a:br>
              <a:rPr lang="en-US" sz="2800"/>
            </a:br>
            <a:endParaRPr lang="en-US" sz="2800" dirty="0" smtClean="0"/>
          </a:p>
        </p:txBody>
      </p:sp>
    </p:spTree>
    <p:extLst>
      <p:ext uri="{BB962C8B-B14F-4D97-AF65-F5344CB8AC3E}">
        <p14:creationId xmlns:p14="http://schemas.microsoft.com/office/powerpoint/2010/main" val="47060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Guide to using Instant Run in </a:t>
            </a:r>
            <a:r>
              <a:rPr lang="en-US" smtClean="0"/>
              <a:t/>
            </a:r>
            <a:br>
              <a:rPr lang="en-US" smtClean="0"/>
            </a:br>
            <a:r>
              <a:rPr lang="en-US" smtClean="0"/>
              <a:t>Android Studio</a:t>
            </a:r>
            <a:r>
              <a:rPr lang="en-US" sz="3600" smtClean="0"/>
              <a:t> </a:t>
            </a:r>
            <a:r>
              <a:rPr lang="en-US" sz="3600"/>
              <a:t/>
            </a:r>
            <a:br>
              <a:rPr lang="en-US" sz="3600"/>
            </a:br>
            <a:r>
              <a:rPr lang="en-US" sz="3600"/>
              <a:t/>
            </a:r>
            <a:br>
              <a:rPr lang="en-US" sz="3600"/>
            </a:br>
            <a:endParaRPr lang="en-US"/>
          </a:p>
        </p:txBody>
      </p:sp>
      <p:sp>
        <p:nvSpPr>
          <p:cNvPr id="3" name="Content Placeholder 2"/>
          <p:cNvSpPr>
            <a:spLocks noGrp="1"/>
          </p:cNvSpPr>
          <p:nvPr>
            <p:ph idx="1"/>
          </p:nvPr>
        </p:nvSpPr>
        <p:spPr/>
        <p:txBody>
          <a:bodyPr/>
          <a:lstStyle/>
          <a:p>
            <a:r>
              <a:rPr lang="en-US" b="1"/>
              <a:t>Understanding Instant Run Swapping </a:t>
            </a:r>
            <a:r>
              <a:rPr lang="en-US" b="1" smtClean="0"/>
              <a:t>Levels</a:t>
            </a:r>
            <a:endParaRPr lang="en-US" smtClean="0"/>
          </a:p>
          <a:p>
            <a:pPr lvl="1"/>
            <a:r>
              <a:rPr lang="en-US" smtClean="0"/>
              <a:t>Hot Swapping </a:t>
            </a:r>
          </a:p>
          <a:p>
            <a:pPr lvl="1"/>
            <a:r>
              <a:rPr lang="en-US" smtClean="0"/>
              <a:t>Warm Swapping </a:t>
            </a:r>
          </a:p>
          <a:p>
            <a:pPr lvl="1"/>
            <a:r>
              <a:rPr lang="en-US" smtClean="0"/>
              <a:t>Cold Swapping </a:t>
            </a:r>
            <a:br>
              <a:rPr lang="en-US" smtClean="0"/>
            </a:br>
            <a:endParaRPr lang="en-US"/>
          </a:p>
        </p:txBody>
      </p:sp>
    </p:spTree>
    <p:extLst>
      <p:ext uri="{BB962C8B-B14F-4D97-AF65-F5344CB8AC3E}">
        <p14:creationId xmlns:p14="http://schemas.microsoft.com/office/powerpoint/2010/main" val="2679525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Guide to using Instant Run in </a:t>
            </a:r>
            <a:r>
              <a:rPr lang="en-US" smtClean="0"/>
              <a:t/>
            </a:r>
            <a:br>
              <a:rPr lang="en-US" smtClean="0"/>
            </a:br>
            <a:r>
              <a:rPr lang="en-US" smtClean="0"/>
              <a:t>Android Studio</a:t>
            </a:r>
            <a:r>
              <a:rPr lang="en-US" sz="3600" smtClean="0"/>
              <a:t> </a:t>
            </a:r>
            <a:r>
              <a:rPr lang="en-US" sz="3600"/>
              <a:t/>
            </a:r>
            <a:br>
              <a:rPr lang="en-US" sz="3600"/>
            </a:br>
            <a:r>
              <a:rPr lang="en-US" sz="3600"/>
              <a:t/>
            </a:r>
            <a:br>
              <a:rPr lang="en-US" sz="3600"/>
            </a:br>
            <a:endParaRPr lang="en-US"/>
          </a:p>
        </p:txBody>
      </p:sp>
      <p:sp>
        <p:nvSpPr>
          <p:cNvPr id="3" name="Content Placeholder 2"/>
          <p:cNvSpPr>
            <a:spLocks noGrp="1"/>
          </p:cNvSpPr>
          <p:nvPr>
            <p:ph idx="1"/>
          </p:nvPr>
        </p:nvSpPr>
        <p:spPr>
          <a:xfrm>
            <a:off x="473242" y="1417638"/>
            <a:ext cx="8229600" cy="4373563"/>
          </a:xfrm>
        </p:spPr>
        <p:txBody>
          <a:bodyPr/>
          <a:lstStyle/>
          <a:p>
            <a:r>
              <a:rPr lang="en-US" b="1"/>
              <a:t>Enabling and Disabling Instant Run</a:t>
            </a:r>
            <a:r>
              <a:rPr lang="en-US"/>
              <a:t> </a:t>
            </a:r>
            <a:br>
              <a:rPr lang="en-US"/>
            </a:br>
            <a:endParaRPr lang="en-US"/>
          </a:p>
        </p:txBody>
      </p:sp>
      <p:pic>
        <p:nvPicPr>
          <p:cNvPr id="4" name="Picture 3"/>
          <p:cNvPicPr>
            <a:picLocks noChangeAspect="1"/>
          </p:cNvPicPr>
          <p:nvPr/>
        </p:nvPicPr>
        <p:blipFill>
          <a:blip r:embed="rId2"/>
          <a:stretch>
            <a:fillRect/>
          </a:stretch>
        </p:blipFill>
        <p:spPr>
          <a:xfrm>
            <a:off x="1676401" y="2001207"/>
            <a:ext cx="6248399" cy="4383718"/>
          </a:xfrm>
          <a:prstGeom prst="rect">
            <a:avLst/>
          </a:prstGeom>
        </p:spPr>
      </p:pic>
    </p:spTree>
    <p:extLst>
      <p:ext uri="{BB962C8B-B14F-4D97-AF65-F5344CB8AC3E}">
        <p14:creationId xmlns:p14="http://schemas.microsoft.com/office/powerpoint/2010/main" val="621662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Guide to using Instant Run in </a:t>
            </a:r>
            <a:r>
              <a:rPr lang="en-US" smtClean="0"/>
              <a:t/>
            </a:r>
            <a:br>
              <a:rPr lang="en-US" smtClean="0"/>
            </a:br>
            <a:r>
              <a:rPr lang="en-US" smtClean="0"/>
              <a:t>Android Studio</a:t>
            </a:r>
            <a:r>
              <a:rPr lang="en-US" sz="3600" smtClean="0"/>
              <a:t> </a:t>
            </a:r>
            <a:r>
              <a:rPr lang="en-US" sz="3600"/>
              <a:t/>
            </a:r>
            <a:br>
              <a:rPr lang="en-US" sz="3600"/>
            </a:br>
            <a:r>
              <a:rPr lang="en-US" sz="3600"/>
              <a:t/>
            </a:r>
            <a:br>
              <a:rPr lang="en-US" sz="3600"/>
            </a:br>
            <a:endParaRPr lang="en-US"/>
          </a:p>
        </p:txBody>
      </p:sp>
      <p:sp>
        <p:nvSpPr>
          <p:cNvPr id="3" name="Content Placeholder 2"/>
          <p:cNvSpPr>
            <a:spLocks noGrp="1"/>
          </p:cNvSpPr>
          <p:nvPr>
            <p:ph idx="1"/>
          </p:nvPr>
        </p:nvSpPr>
        <p:spPr/>
        <p:txBody>
          <a:bodyPr/>
          <a:lstStyle/>
          <a:p>
            <a:r>
              <a:rPr lang="en-US" b="1"/>
              <a:t>Using Instant Run</a:t>
            </a:r>
            <a:r>
              <a:rPr lang="en-US"/>
              <a:t> </a:t>
            </a:r>
            <a:endParaRPr lang="en-US" smtClean="0"/>
          </a:p>
          <a:p>
            <a:pPr lvl="1"/>
            <a:r>
              <a:rPr lang="en-US" smtClean="0"/>
              <a:t>Normal </a:t>
            </a:r>
            <a:r>
              <a:rPr lang="en-US"/>
              <a:t>launch </a:t>
            </a:r>
            <a:r>
              <a:rPr lang="en-US" smtClean="0"/>
              <a:t>at 1</a:t>
            </a:r>
            <a:r>
              <a:rPr lang="en-US" baseline="30000" smtClean="0"/>
              <a:t>st</a:t>
            </a:r>
            <a:r>
              <a:rPr lang="en-US" smtClean="0"/>
              <a:t> time</a:t>
            </a:r>
          </a:p>
          <a:p>
            <a:pPr lvl="1"/>
            <a:r>
              <a:rPr lang="en-US"/>
              <a:t>After the app has launched and is running, Android Studio will indicate the availability of Instant </a:t>
            </a:r>
            <a:r>
              <a:rPr lang="en-US" smtClean="0"/>
              <a:t>Run by </a:t>
            </a:r>
            <a:r>
              <a:rPr lang="en-US"/>
              <a:t>enabling the </a:t>
            </a:r>
            <a:r>
              <a:rPr lang="en-US" i="1"/>
              <a:t>Apply Changes</a:t>
            </a:r>
            <a:r>
              <a:rPr lang="en-US"/>
              <a:t> </a:t>
            </a:r>
            <a:br>
              <a:rPr lang="en-US"/>
            </a:br>
            <a:endParaRPr lang="en-US"/>
          </a:p>
        </p:txBody>
      </p:sp>
      <p:pic>
        <p:nvPicPr>
          <p:cNvPr id="5" name="Picture 4"/>
          <p:cNvPicPr>
            <a:picLocks noChangeAspect="1"/>
          </p:cNvPicPr>
          <p:nvPr/>
        </p:nvPicPr>
        <p:blipFill>
          <a:blip r:embed="rId2"/>
          <a:stretch>
            <a:fillRect/>
          </a:stretch>
        </p:blipFill>
        <p:spPr>
          <a:xfrm>
            <a:off x="5257800" y="2286000"/>
            <a:ext cx="1643743" cy="585701"/>
          </a:xfrm>
          <a:prstGeom prst="rect">
            <a:avLst/>
          </a:prstGeom>
        </p:spPr>
      </p:pic>
      <p:grpSp>
        <p:nvGrpSpPr>
          <p:cNvPr id="7" name="Group 6"/>
          <p:cNvGrpSpPr/>
          <p:nvPr/>
        </p:nvGrpSpPr>
        <p:grpSpPr>
          <a:xfrm>
            <a:off x="3429000" y="4419600"/>
            <a:ext cx="1659785" cy="678192"/>
            <a:chOff x="3429000" y="4419600"/>
            <a:chExt cx="1659785" cy="678192"/>
          </a:xfrm>
        </p:grpSpPr>
        <p:pic>
          <p:nvPicPr>
            <p:cNvPr id="4" name="Picture 3"/>
            <p:cNvPicPr>
              <a:picLocks noChangeAspect="1"/>
            </p:cNvPicPr>
            <p:nvPr/>
          </p:nvPicPr>
          <p:blipFill>
            <a:blip r:embed="rId3"/>
            <a:stretch>
              <a:fillRect/>
            </a:stretch>
          </p:blipFill>
          <p:spPr>
            <a:xfrm>
              <a:off x="3429000" y="4419600"/>
              <a:ext cx="1659785" cy="678192"/>
            </a:xfrm>
            <a:prstGeom prst="rect">
              <a:avLst/>
            </a:prstGeom>
          </p:spPr>
        </p:pic>
        <p:sp>
          <p:nvSpPr>
            <p:cNvPr id="6" name="Oval 5"/>
            <p:cNvSpPr/>
            <p:nvPr/>
          </p:nvSpPr>
          <p:spPr>
            <a:xfrm>
              <a:off x="3902242" y="4451684"/>
              <a:ext cx="609600" cy="6096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3352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Guide to using Instant Run in </a:t>
            </a:r>
            <a:r>
              <a:rPr lang="en-US" smtClean="0"/>
              <a:t/>
            </a:r>
            <a:br>
              <a:rPr lang="en-US" smtClean="0"/>
            </a:br>
            <a:r>
              <a:rPr lang="en-US" smtClean="0"/>
              <a:t>Android Studio</a:t>
            </a:r>
            <a:r>
              <a:rPr lang="en-US" sz="3600" smtClean="0"/>
              <a:t> </a:t>
            </a:r>
            <a:r>
              <a:rPr lang="en-US" sz="3600"/>
              <a:t/>
            </a:r>
            <a:br>
              <a:rPr lang="en-US" sz="3600"/>
            </a:br>
            <a:r>
              <a:rPr lang="en-US" sz="3600"/>
              <a:t/>
            </a:r>
            <a:br>
              <a:rPr lang="en-US" sz="3600"/>
            </a:br>
            <a:endParaRPr lang="en-US"/>
          </a:p>
        </p:txBody>
      </p:sp>
      <p:sp>
        <p:nvSpPr>
          <p:cNvPr id="3" name="Content Placeholder 2"/>
          <p:cNvSpPr>
            <a:spLocks noGrp="1"/>
          </p:cNvSpPr>
          <p:nvPr>
            <p:ph idx="1"/>
          </p:nvPr>
        </p:nvSpPr>
        <p:spPr/>
        <p:txBody>
          <a:bodyPr/>
          <a:lstStyle/>
          <a:p>
            <a:r>
              <a:rPr lang="en-US" b="1"/>
              <a:t>Triggering an Instant Run Hot Swap</a:t>
            </a:r>
            <a:r>
              <a:rPr lang="en-US"/>
              <a:t> </a:t>
            </a:r>
            <a:endParaRPr lang="en-US" smtClean="0"/>
          </a:p>
          <a:p>
            <a:r>
              <a:rPr lang="en-US" b="1"/>
              <a:t>Triggering an Instant Run Warm Swap</a:t>
            </a:r>
            <a:r>
              <a:rPr lang="en-US"/>
              <a:t> </a:t>
            </a:r>
            <a:endParaRPr lang="en-US" b="1" smtClean="0"/>
          </a:p>
          <a:p>
            <a:r>
              <a:rPr lang="en-US" b="1" smtClean="0"/>
              <a:t>Triggering </a:t>
            </a:r>
            <a:r>
              <a:rPr lang="en-US" b="1"/>
              <a:t>an Instant Run Cold Swap</a:t>
            </a:r>
            <a:r>
              <a:rPr lang="en-US"/>
              <a:t> </a:t>
            </a:r>
            <a:br>
              <a:rPr lang="en-US"/>
            </a:br>
            <a:endParaRPr lang="en-US"/>
          </a:p>
        </p:txBody>
      </p:sp>
    </p:spTree>
    <p:extLst>
      <p:ext uri="{BB962C8B-B14F-4D97-AF65-F5344CB8AC3E}">
        <p14:creationId xmlns:p14="http://schemas.microsoft.com/office/powerpoint/2010/main" val="1082897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End of </a:t>
            </a:r>
            <a:r>
              <a:rPr lang="en-US" smtClean="0"/>
              <a:t>Lesson 4</a:t>
            </a:r>
            <a:endParaRPr lang="en-US" dirty="0"/>
          </a:p>
        </p:txBody>
      </p:sp>
      <p:pic>
        <p:nvPicPr>
          <p:cNvPr id="4" name="Picture 3" descr="question.jpg"/>
          <p:cNvPicPr>
            <a:picLocks noChangeAspect="1"/>
          </p:cNvPicPr>
          <p:nvPr/>
        </p:nvPicPr>
        <p:blipFill>
          <a:blip r:embed="rId2"/>
          <a:stretch>
            <a:fillRect/>
          </a:stretch>
        </p:blipFill>
        <p:spPr>
          <a:xfrm>
            <a:off x="3733800" y="3505200"/>
            <a:ext cx="2152650" cy="21240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28600" y="2362200"/>
            <a:ext cx="8610600" cy="3535363"/>
          </a:xfrm>
        </p:spPr>
        <p:txBody>
          <a:bodyPr/>
          <a:lstStyle/>
          <a:p>
            <a:pPr algn="ctr" eaLnBrk="1" hangingPunct="1">
              <a:buFont typeface="Arial" pitchFamily="34" charset="0"/>
              <a:buNone/>
            </a:pPr>
            <a:r>
              <a:rPr lang="en-US" altLang="ja-JP" sz="4500" dirty="0" smtClean="0">
                <a:solidFill>
                  <a:srgbClr val="E77817"/>
                </a:solidFill>
              </a:rPr>
              <a:t>Thank you!</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Manually Creating an XML Layout</a:t>
            </a:r>
          </a:p>
        </p:txBody>
      </p:sp>
      <p:sp>
        <p:nvSpPr>
          <p:cNvPr id="3" name="Content Placeholder 2"/>
          <p:cNvSpPr>
            <a:spLocks noGrp="1"/>
          </p:cNvSpPr>
          <p:nvPr>
            <p:ph idx="1"/>
          </p:nvPr>
        </p:nvSpPr>
        <p:spPr/>
        <p:txBody>
          <a:bodyPr/>
          <a:lstStyle/>
          <a:p>
            <a:r>
              <a:rPr lang="en-US" b="1"/>
              <a:t>Manually Creating an XML Layout</a:t>
            </a:r>
            <a:r>
              <a:rPr lang="en-US"/>
              <a:t> </a:t>
            </a:r>
            <a:br>
              <a:rPr lang="en-US"/>
            </a:br>
            <a:endParaRPr lang="en-US"/>
          </a:p>
        </p:txBody>
      </p:sp>
      <p:sp>
        <p:nvSpPr>
          <p:cNvPr id="6" name="Rectangle 2"/>
          <p:cNvSpPr>
            <a:spLocks noChangeArrowheads="1"/>
          </p:cNvSpPr>
          <p:nvPr/>
        </p:nvSpPr>
        <p:spPr bwMode="auto">
          <a:xfrm>
            <a:off x="1103152" y="2743200"/>
            <a:ext cx="762000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android.support.constraint.ConstraintLayout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"http://schemas.android.com/apk/res/android"</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"http://schemas.android.com/apk/res-auto"</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"http://schemas.android.com/tools"</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"match_parent"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"match_parent"</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:paddingLeft=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"16dp"</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:paddingRight=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"16dp"</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:paddingTop=</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"16dp"</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:paddingBottom=</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"16dp"</a:t>
            </a:r>
            <a:b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4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".Main3Activity"</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android.support.constraint.ConstraintLayout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37771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Manually Creating an XML Layout</a:t>
            </a:r>
          </a:p>
        </p:txBody>
      </p:sp>
      <p:sp>
        <p:nvSpPr>
          <p:cNvPr id="3" name="Content Placeholder 2"/>
          <p:cNvSpPr>
            <a:spLocks noGrp="1"/>
          </p:cNvSpPr>
          <p:nvPr>
            <p:ph idx="1"/>
          </p:nvPr>
        </p:nvSpPr>
        <p:spPr>
          <a:xfrm>
            <a:off x="457200" y="1752600"/>
            <a:ext cx="8382000" cy="4373563"/>
          </a:xfrm>
        </p:spPr>
        <p:txBody>
          <a:bodyPr/>
          <a:lstStyle/>
          <a:p>
            <a:r>
              <a:rPr lang="en-US" sz="2000" b="1"/>
              <a:t>in </a:t>
            </a:r>
            <a:r>
              <a:rPr lang="en-US" sz="2000"/>
              <a:t>– </a:t>
            </a:r>
            <a:r>
              <a:rPr lang="en-US" sz="2000" smtClean="0"/>
              <a:t>Inches</a:t>
            </a:r>
          </a:p>
          <a:p>
            <a:r>
              <a:rPr lang="en-US" sz="2000" b="1" smtClean="0"/>
              <a:t>mm </a:t>
            </a:r>
            <a:r>
              <a:rPr lang="en-US" sz="2000"/>
              <a:t>– </a:t>
            </a:r>
            <a:r>
              <a:rPr lang="en-US" sz="2000" smtClean="0"/>
              <a:t>Millimeters</a:t>
            </a:r>
          </a:p>
          <a:p>
            <a:r>
              <a:rPr lang="en-US" sz="2000" b="1" smtClean="0"/>
              <a:t>pt </a:t>
            </a:r>
            <a:r>
              <a:rPr lang="en-US" sz="2000"/>
              <a:t>– Points (1/72 of an inch</a:t>
            </a:r>
            <a:r>
              <a:rPr lang="en-US" sz="2000" smtClean="0"/>
              <a:t>)</a:t>
            </a:r>
          </a:p>
          <a:p>
            <a:r>
              <a:rPr lang="en-US" sz="2000" b="1" smtClean="0"/>
              <a:t>dp </a:t>
            </a:r>
            <a:r>
              <a:rPr lang="en-US" sz="2000"/>
              <a:t>– Density-independent pixels. An abstract unit of measurement based on the physical density </a:t>
            </a:r>
            <a:r>
              <a:rPr lang="en-US" sz="2000" smtClean="0"/>
              <a:t>of the </a:t>
            </a:r>
            <a:r>
              <a:rPr lang="en-US" sz="2000"/>
              <a:t>device display relative to a 160dpi display baseline</a:t>
            </a:r>
            <a:r>
              <a:rPr lang="en-US" sz="2000" smtClean="0"/>
              <a:t>.</a:t>
            </a:r>
          </a:p>
          <a:p>
            <a:r>
              <a:rPr lang="en-US" sz="2000" b="1" smtClean="0"/>
              <a:t>sp </a:t>
            </a:r>
            <a:r>
              <a:rPr lang="en-US" sz="2000"/>
              <a:t>– Scale-independent pixels. Similar to dp but scaled based on the user’s font preference</a:t>
            </a:r>
            <a:r>
              <a:rPr lang="en-US" sz="2000" smtClean="0"/>
              <a:t>.</a:t>
            </a:r>
          </a:p>
          <a:p>
            <a:r>
              <a:rPr lang="en-US" sz="2000" b="1" smtClean="0"/>
              <a:t>px </a:t>
            </a:r>
            <a:r>
              <a:rPr lang="en-US" sz="2000"/>
              <a:t>– Actual screen pixels. Use is not recommended since different displays will have </a:t>
            </a:r>
            <a:r>
              <a:rPr lang="en-US" sz="2000" smtClean="0"/>
              <a:t>different pixels </a:t>
            </a:r>
            <a:r>
              <a:rPr lang="en-US" sz="2000"/>
              <a:t>per inch. Use </a:t>
            </a:r>
            <a:r>
              <a:rPr lang="en-US" sz="2000" i="1"/>
              <a:t>dp </a:t>
            </a:r>
            <a:r>
              <a:rPr lang="en-US" sz="2000"/>
              <a:t>in preference to this unit. </a:t>
            </a:r>
            <a:br>
              <a:rPr lang="en-US" sz="2000"/>
            </a:br>
            <a:endParaRPr lang="en-US" sz="2000"/>
          </a:p>
        </p:txBody>
      </p:sp>
    </p:spTree>
    <p:extLst>
      <p:ext uri="{BB962C8B-B14F-4D97-AF65-F5344CB8AC3E}">
        <p14:creationId xmlns:p14="http://schemas.microsoft.com/office/powerpoint/2010/main" val="251618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Manually Creating an XML Layout</a:t>
            </a:r>
          </a:p>
        </p:txBody>
      </p:sp>
      <p:sp>
        <p:nvSpPr>
          <p:cNvPr id="3" name="Rectangle 1"/>
          <p:cNvSpPr>
            <a:spLocks noChangeArrowheads="1"/>
          </p:cNvSpPr>
          <p:nvPr/>
        </p:nvSpPr>
        <p:spPr bwMode="auto">
          <a:xfrm>
            <a:off x="619636" y="1417638"/>
            <a:ext cx="7904728"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TextView</a:t>
            </a:r>
            <a:b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"@+id/textView4"</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:layout_marginStart=</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"8dp"</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"8dp"</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:layout_marginEnd=</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"8dp"</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:layout_marginBottom=</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"8dp"</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"Price : 1000$"</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:textSize=</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"30sp"</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:layout_constraintBottom_toBottomOf=</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:layout_constraintEnd_toEndOf=</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:layout_constraintHorizontal_bias=</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"0.086"</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:layout_constraintStart_toEndOf=</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"@+id/imageView4"</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:layout_constraintVertical_bias=</a:t>
            </a:r>
            <a:r>
              <a:rPr kumimoji="0" lang="en-US" altLang="en-US"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"0.109" </a:t>
            </a:r>
            <a: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51014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Manually Creating an XML Layout</a:t>
            </a:r>
          </a:p>
        </p:txBody>
      </p:sp>
      <p:sp>
        <p:nvSpPr>
          <p:cNvPr id="3" name="Rectangle 1"/>
          <p:cNvSpPr>
            <a:spLocks noChangeArrowheads="1"/>
          </p:cNvSpPr>
          <p:nvPr/>
        </p:nvSpPr>
        <p:spPr bwMode="auto">
          <a:xfrm>
            <a:off x="1447800" y="2209800"/>
            <a:ext cx="647965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Button</a:t>
            </a:r>
            <a:b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:id=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"@+id/button"</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"wrap_content"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:layout_marginStart=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"8dp"</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:layout_marginTop=</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"8dp"</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:layout_marginEnd=</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"8dp"</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:layout_marginBottom=</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"8dp"</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"Button"</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:layout_constraintBottom_toBottomOf=</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:layout_constraintEnd_toEndOf=</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:layout_constraintStart_toStartOf=</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"parent"</a:t>
            </a:r>
            <a:b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600" b="1"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:layout_constraintTop_toTopOf=</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"parent"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169888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Manually Creating an XML Layout</a:t>
            </a:r>
          </a:p>
        </p:txBody>
      </p:sp>
      <p:sp>
        <p:nvSpPr>
          <p:cNvPr id="3" name="Content Placeholder 2"/>
          <p:cNvSpPr>
            <a:spLocks noGrp="1"/>
          </p:cNvSpPr>
          <p:nvPr>
            <p:ph idx="1"/>
          </p:nvPr>
        </p:nvSpPr>
        <p:spPr/>
        <p:txBody>
          <a:bodyPr/>
          <a:lstStyle/>
          <a:p>
            <a:r>
              <a:rPr lang="en-US" b="1"/>
              <a:t>Manual XML vs. Visual Layout Design</a:t>
            </a:r>
            <a:r>
              <a:rPr lang="en-US"/>
              <a:t> </a:t>
            </a:r>
            <a:br>
              <a:rPr lang="en-US"/>
            </a:br>
            <a:endParaRPr lang="en-US" smtClean="0"/>
          </a:p>
          <a:p>
            <a:endParaRPr lang="en-US"/>
          </a:p>
          <a:p>
            <a:endParaRPr lang="en-US" smtClean="0"/>
          </a:p>
          <a:p>
            <a:endParaRPr lang="en-US"/>
          </a:p>
          <a:p>
            <a:pPr marL="0" indent="0">
              <a:buNone/>
            </a:pPr>
            <a:r>
              <a:rPr lang="en-US" sz="2800" smtClean="0"/>
              <a:t>Design mode is more advantage but in case the view not is common view, design mode is useless.</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65127557"/>
              </p:ext>
            </p:extLst>
          </p:nvPr>
        </p:nvGraphicFramePr>
        <p:xfrm>
          <a:off x="990600" y="2743200"/>
          <a:ext cx="6096000" cy="1483360"/>
        </p:xfrm>
        <a:graphic>
          <a:graphicData uri="http://schemas.openxmlformats.org/drawingml/2006/table">
            <a:tbl>
              <a:tblPr firstRow="1" bandRow="1">
                <a:tableStyleId>{F2DE63D5-997A-4646-A377-4702673A728D}</a:tableStyleId>
              </a:tblPr>
              <a:tblGrid>
                <a:gridCol w="3048000">
                  <a:extLst>
                    <a:ext uri="{9D8B030D-6E8A-4147-A177-3AD203B41FA5}">
                      <a16:colId xmlns:a16="http://schemas.microsoft.com/office/drawing/2014/main" val="3238540443"/>
                    </a:ext>
                  </a:extLst>
                </a:gridCol>
                <a:gridCol w="3048000">
                  <a:extLst>
                    <a:ext uri="{9D8B030D-6E8A-4147-A177-3AD203B41FA5}">
                      <a16:colId xmlns:a16="http://schemas.microsoft.com/office/drawing/2014/main" val="2909986965"/>
                    </a:ext>
                  </a:extLst>
                </a:gridCol>
              </a:tblGrid>
              <a:tr h="370840">
                <a:tc>
                  <a:txBody>
                    <a:bodyPr/>
                    <a:lstStyle/>
                    <a:p>
                      <a:r>
                        <a:rPr lang="en-US" smtClean="0"/>
                        <a:t>Design mode</a:t>
                      </a:r>
                      <a:endParaRPr lang="en-US"/>
                    </a:p>
                  </a:txBody>
                  <a:tcPr/>
                </a:tc>
                <a:tc>
                  <a:txBody>
                    <a:bodyPr/>
                    <a:lstStyle/>
                    <a:p>
                      <a:r>
                        <a:rPr lang="en-US" smtClean="0"/>
                        <a:t>XML</a:t>
                      </a:r>
                      <a:r>
                        <a:rPr lang="en-US" baseline="0" smtClean="0"/>
                        <a:t> mode</a:t>
                      </a:r>
                      <a:endParaRPr lang="en-US"/>
                    </a:p>
                  </a:txBody>
                  <a:tcPr/>
                </a:tc>
                <a:extLst>
                  <a:ext uri="{0D108BD9-81ED-4DB2-BD59-A6C34878D82A}">
                    <a16:rowId xmlns:a16="http://schemas.microsoft.com/office/drawing/2014/main" val="4093067287"/>
                  </a:ext>
                </a:extLst>
              </a:tr>
              <a:tr h="370840">
                <a:tc>
                  <a:txBody>
                    <a:bodyPr/>
                    <a:lstStyle/>
                    <a:p>
                      <a:r>
                        <a:rPr lang="en-US" smtClean="0"/>
                        <a:t>Quick</a:t>
                      </a:r>
                      <a:endParaRPr lang="en-US"/>
                    </a:p>
                  </a:txBody>
                  <a:tcPr/>
                </a:tc>
                <a:tc>
                  <a:txBody>
                    <a:bodyPr/>
                    <a:lstStyle/>
                    <a:p>
                      <a:r>
                        <a:rPr lang="en-US" smtClean="0"/>
                        <a:t>Slow</a:t>
                      </a:r>
                      <a:endParaRPr lang="en-US"/>
                    </a:p>
                  </a:txBody>
                  <a:tcPr/>
                </a:tc>
                <a:extLst>
                  <a:ext uri="{0D108BD9-81ED-4DB2-BD59-A6C34878D82A}">
                    <a16:rowId xmlns:a16="http://schemas.microsoft.com/office/drawing/2014/main" val="3667771146"/>
                  </a:ext>
                </a:extLst>
              </a:tr>
              <a:tr h="370840">
                <a:tc>
                  <a:txBody>
                    <a:bodyPr/>
                    <a:lstStyle/>
                    <a:p>
                      <a:r>
                        <a:rPr lang="en-US" smtClean="0"/>
                        <a:t>Easy</a:t>
                      </a:r>
                      <a:endParaRPr lang="en-US"/>
                    </a:p>
                  </a:txBody>
                  <a:tcPr/>
                </a:tc>
                <a:tc>
                  <a:txBody>
                    <a:bodyPr/>
                    <a:lstStyle/>
                    <a:p>
                      <a:r>
                        <a:rPr lang="en-US" smtClean="0"/>
                        <a:t>Complex</a:t>
                      </a:r>
                      <a:endParaRPr lang="en-US"/>
                    </a:p>
                  </a:txBody>
                  <a:tcPr/>
                </a:tc>
                <a:extLst>
                  <a:ext uri="{0D108BD9-81ED-4DB2-BD59-A6C34878D82A}">
                    <a16:rowId xmlns:a16="http://schemas.microsoft.com/office/drawing/2014/main" val="2645408848"/>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135713574"/>
                  </a:ext>
                </a:extLst>
              </a:tr>
            </a:tbl>
          </a:graphicData>
        </a:graphic>
      </p:graphicFrame>
    </p:spTree>
    <p:extLst>
      <p:ext uri="{BB962C8B-B14F-4D97-AF65-F5344CB8AC3E}">
        <p14:creationId xmlns:p14="http://schemas.microsoft.com/office/powerpoint/2010/main" val="109966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Constraints </a:t>
            </a:r>
            <a:r>
              <a:rPr lang="en-US" smtClean="0"/>
              <a:t/>
            </a:r>
            <a:br>
              <a:rPr lang="en-US" smtClean="0"/>
            </a:br>
            <a:r>
              <a:rPr lang="en-US" smtClean="0"/>
              <a:t>using </a:t>
            </a:r>
            <a:r>
              <a:rPr lang="en-US"/>
              <a:t>Constraint Sets</a:t>
            </a:r>
            <a:br>
              <a:rPr lang="en-US"/>
            </a:br>
            <a:endParaRPr lang="en-US"/>
          </a:p>
        </p:txBody>
      </p:sp>
      <p:sp>
        <p:nvSpPr>
          <p:cNvPr id="3" name="Content Placeholder 2"/>
          <p:cNvSpPr>
            <a:spLocks noGrp="1"/>
          </p:cNvSpPr>
          <p:nvPr>
            <p:ph idx="1"/>
          </p:nvPr>
        </p:nvSpPr>
        <p:spPr/>
        <p:txBody>
          <a:bodyPr/>
          <a:lstStyle/>
          <a:p>
            <a:r>
              <a:rPr lang="fr-FR" b="1"/>
              <a:t>Java Code vs. XML Layout Files</a:t>
            </a:r>
            <a:r>
              <a:rPr lang="fr-FR"/>
              <a:t> </a:t>
            </a:r>
            <a:br>
              <a:rPr lang="fr-FR"/>
            </a:br>
            <a:endParaRPr lang="en-US"/>
          </a:p>
        </p:txBody>
      </p:sp>
      <p:sp>
        <p:nvSpPr>
          <p:cNvPr id="5" name="Rectangle 1"/>
          <p:cNvSpPr>
            <a:spLocks noChangeArrowheads="1"/>
          </p:cNvSpPr>
          <p:nvPr/>
        </p:nvSpPr>
        <p:spPr bwMode="auto">
          <a:xfrm>
            <a:off x="990600" y="3124200"/>
            <a:ext cx="7096815"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 button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button.setId(View.</a:t>
            </a:r>
            <a:r>
              <a:rPr kumimoji="0" lang="en-US" altLang="en-US" sz="1600" b="0" i="1"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generateViewId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ConstraintLayout myLayout = findViewById(R.id.</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myLayout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button.setText(</a:t>
            </a:r>
            <a:r>
              <a:rPr kumimoji="0" lang="en-US" altLang="en-US" sz="16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"Click here"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myLayout.addView(button);</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01468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Constraints </a:t>
            </a:r>
            <a:r>
              <a:rPr lang="en-US" smtClean="0"/>
              <a:t/>
            </a:r>
            <a:br>
              <a:rPr lang="en-US" smtClean="0"/>
            </a:br>
            <a:r>
              <a:rPr lang="en-US" smtClean="0"/>
              <a:t>using </a:t>
            </a:r>
            <a:r>
              <a:rPr lang="en-US"/>
              <a:t>Constraint Sets</a:t>
            </a:r>
            <a:br>
              <a:rPr lang="en-US"/>
            </a:br>
            <a:endParaRPr lang="en-US"/>
          </a:p>
        </p:txBody>
      </p:sp>
      <p:sp>
        <p:nvSpPr>
          <p:cNvPr id="3" name="Content Placeholder 2"/>
          <p:cNvSpPr>
            <a:spLocks noGrp="1"/>
          </p:cNvSpPr>
          <p:nvPr>
            <p:ph idx="1"/>
          </p:nvPr>
        </p:nvSpPr>
        <p:spPr>
          <a:xfrm>
            <a:off x="457200" y="1295400"/>
            <a:ext cx="8229600" cy="4373563"/>
          </a:xfrm>
        </p:spPr>
        <p:txBody>
          <a:bodyPr/>
          <a:lstStyle/>
          <a:p>
            <a:r>
              <a:rPr lang="en-US" b="1"/>
              <a:t>Constraint </a:t>
            </a:r>
            <a:r>
              <a:rPr lang="en-US" b="1" smtClean="0"/>
              <a:t>Sets</a:t>
            </a:r>
          </a:p>
          <a:p>
            <a:pPr marL="400050" lvl="1" indent="0">
              <a:buNone/>
            </a:pPr>
            <a:r>
              <a:rPr lang="en-US" i="1"/>
              <a:t>constraint sets </a:t>
            </a:r>
            <a:r>
              <a:rPr lang="en-US"/>
              <a:t>are used to control how a view appears relative to its parent view and other </a:t>
            </a:r>
            <a:r>
              <a:rPr lang="en-US" smtClean="0"/>
              <a:t>sibling views </a:t>
            </a:r>
            <a:r>
              <a:rPr lang="en-US"/>
              <a:t/>
            </a:r>
            <a:br>
              <a:rPr lang="en-US"/>
            </a:br>
            <a:r>
              <a:rPr lang="en-US"/>
              <a:t> </a:t>
            </a:r>
            <a:br>
              <a:rPr lang="en-US"/>
            </a:br>
            <a:endParaRPr lang="en-US"/>
          </a:p>
        </p:txBody>
      </p:sp>
      <p:sp>
        <p:nvSpPr>
          <p:cNvPr id="6" name="Rectangle 2"/>
          <p:cNvSpPr>
            <a:spLocks noChangeArrowheads="1"/>
          </p:cNvSpPr>
          <p:nvPr/>
        </p:nvSpPr>
        <p:spPr bwMode="auto">
          <a:xfrm>
            <a:off x="1066800" y="3599021"/>
            <a:ext cx="7343677"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 constraintSet =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constraintSet.connect(button.getId(),ConstraintSet.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RIGHT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PARENT_ID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RIGHT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constraintSet.connect(button.getId(),ConstraintSet.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LEFT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PARENT_ID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LEFT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constraintSet.connect(button.getId(),ConstraintSet.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TOP</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PARENT_ID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TOP</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constraintSet.connect(button.getId(),ConstraintSet.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BOTTOM</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PARENT_ID</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a:t>
            </a:r>
            <a:r>
              <a:rPr kumimoji="0" lang="en-US" altLang="en-US" sz="16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BOTTOM</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constraintSet.applyTo(myLayout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84872774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sof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40000"/>
            <a:lumOff val="6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11429</TotalTime>
  <Words>694</Words>
  <Application>Microsoft Office PowerPoint</Application>
  <PresentationFormat>On-screen Show (4:3)</PresentationFormat>
  <Paragraphs>115</Paragraphs>
  <Slides>25</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MS PGothic</vt:lpstr>
      <vt:lpstr>Arial</vt:lpstr>
      <vt:lpstr>Calibri</vt:lpstr>
      <vt:lpstr>Courier New</vt:lpstr>
      <vt:lpstr>Times New Roman</vt:lpstr>
      <vt:lpstr>Custom Design</vt:lpstr>
      <vt:lpstr>Fsoft_theme</vt:lpstr>
      <vt:lpstr>PowerPoint Presentation</vt:lpstr>
      <vt:lpstr>Agenda</vt:lpstr>
      <vt:lpstr>Manually Creating an XML Layout</vt:lpstr>
      <vt:lpstr>Manually Creating an XML Layout</vt:lpstr>
      <vt:lpstr>Manually Creating an XML Layout</vt:lpstr>
      <vt:lpstr>Manually Creating an XML Layout</vt:lpstr>
      <vt:lpstr>Manually Creating an XML Layout</vt:lpstr>
      <vt:lpstr>Managing Constraints  using Constraint Sets </vt:lpstr>
      <vt:lpstr>Managing Constraints  using Constraint Sets </vt:lpstr>
      <vt:lpstr>Managing Constraints  using Constraint Sets </vt:lpstr>
      <vt:lpstr>Managing Constraints  using Constraint Sets</vt:lpstr>
      <vt:lpstr>An Overview and Example of  Android Event Handling</vt:lpstr>
      <vt:lpstr>An Overview and Example of  Android Event Handling</vt:lpstr>
      <vt:lpstr>An Overview and Example of  Android Event Handling</vt:lpstr>
      <vt:lpstr>An Overview and Example of  Android Event Handling</vt:lpstr>
      <vt:lpstr>An Overview and Example of  Android Event Handling</vt:lpstr>
      <vt:lpstr>An Overview and Example of  Android Event Handling</vt:lpstr>
      <vt:lpstr>An Overview and Example of  Android Event Handling</vt:lpstr>
      <vt:lpstr>A Guide to using Instant Run in  Android Studio   </vt:lpstr>
      <vt:lpstr>A Guide to using Instant Run in  Android Studio   </vt:lpstr>
      <vt:lpstr>A Guide to using Instant Run in  Android Studio   </vt:lpstr>
      <vt:lpstr>A Guide to using Instant Run in  Android Studio   </vt:lpstr>
      <vt:lpstr>A Guide to using Instant Run in  Android Studio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Trong Nhan</dc:creator>
  <cp:lastModifiedBy>Giang Do</cp:lastModifiedBy>
  <cp:revision>1061</cp:revision>
  <dcterms:created xsi:type="dcterms:W3CDTF">2010-09-14T03:27:51Z</dcterms:created>
  <dcterms:modified xsi:type="dcterms:W3CDTF">2019-01-11T15:46:45Z</dcterms:modified>
</cp:coreProperties>
</file>