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8"/>
  </p:notesMasterIdLst>
  <p:handoutMasterIdLst>
    <p:handoutMasterId r:id="rId29"/>
  </p:handoutMasterIdLst>
  <p:sldIdLst>
    <p:sldId id="264" r:id="rId3"/>
    <p:sldId id="33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90" r:id="rId12"/>
    <p:sldId id="389" r:id="rId13"/>
    <p:sldId id="391" r:id="rId14"/>
    <p:sldId id="392" r:id="rId15"/>
    <p:sldId id="393" r:id="rId16"/>
    <p:sldId id="394" r:id="rId17"/>
    <p:sldId id="397" r:id="rId18"/>
    <p:sldId id="398" r:id="rId19"/>
    <p:sldId id="399" r:id="rId20"/>
    <p:sldId id="400" r:id="rId21"/>
    <p:sldId id="402" r:id="rId22"/>
    <p:sldId id="381" r:id="rId23"/>
    <p:sldId id="280" r:id="rId24"/>
    <p:sldId id="401" r:id="rId25"/>
    <p:sldId id="395" r:id="rId26"/>
    <p:sldId id="396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g Do" initials="GD" lastIdx="2" clrIdx="0">
    <p:extLst>
      <p:ext uri="{19B8F6BF-5375-455C-9EA6-DF929625EA0E}">
        <p15:presenceInfo xmlns:p15="http://schemas.microsoft.com/office/powerpoint/2012/main" userId="2f8f2533387177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0064FF"/>
    <a:srgbClr val="FDE2CB"/>
    <a:srgbClr val="FCD6B6"/>
    <a:srgbClr val="FABA86"/>
    <a:srgbClr val="F9B073"/>
    <a:srgbClr val="B0CA7C"/>
    <a:srgbClr val="F9AB6B"/>
    <a:srgbClr val="FAB882"/>
    <a:srgbClr val="F9A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5332" autoAdjust="0"/>
  </p:normalViewPr>
  <p:slideViewPr>
    <p:cSldViewPr snapToObjects="1">
      <p:cViewPr varScale="1">
        <p:scale>
          <a:sx n="96" d="100"/>
          <a:sy n="96" d="100"/>
        </p:scale>
        <p:origin x="9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5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	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2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b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 void onCreate</a:t>
            </a:r>
            <a:r>
              <a:rPr lang="en-US" smtClean="0"/>
              <a:t>(Bundle savedInstanceState) {</a:t>
            </a:r>
            <a:br>
              <a:rPr lang="en-US" smtClean="0"/>
            </a:br>
            <a:r>
              <a:rPr lang="en-US" smtClean="0"/>
              <a:t>  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en-US" smtClean="0"/>
              <a:t>.onCreate(savedInstanceState)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mtClean="0"/>
              <a:t>setContentView(R.layout.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activity_custom_gestures</a:t>
            </a:r>
            <a:r>
              <a:rPr lang="en-US" smtClean="0"/>
              <a:t>)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gLibrary </a:t>
            </a:r>
            <a:r>
              <a:rPr lang="en-US" smtClean="0"/>
              <a:t>=  GestureLibraries.</a:t>
            </a:r>
            <a:r>
              <a:rPr lang="en-US" i="1" smtClean="0">
                <a:effectLst/>
              </a:rPr>
              <a:t>fromRawResource</a:t>
            </a:r>
            <a:r>
              <a:rPr lang="en-US" smtClean="0"/>
              <a:t>(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this,  </a:t>
            </a:r>
            <a:r>
              <a:rPr lang="en-US" smtClean="0"/>
              <a:t>R.raw.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gesture</a:t>
            </a:r>
            <a:r>
              <a:rPr lang="en-US" smtClean="0"/>
              <a:t>)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</a:t>
            </a:r>
            <a:r>
              <a:rPr lang="en-US" smtClean="0"/>
              <a:t>(!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gLibrary</a:t>
            </a:r>
            <a:r>
              <a:rPr lang="en-US" smtClean="0"/>
              <a:t>.load()) {</a:t>
            </a:r>
            <a:br>
              <a:rPr lang="en-US" smtClean="0"/>
            </a:br>
            <a:r>
              <a:rPr lang="en-US" smtClean="0"/>
              <a:t>        finish()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mtClean="0"/>
              <a:t>}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GestureOverlayView gOverlay =  (GestureOverlayView) findViewById(R.id.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gOverlay</a:t>
            </a:r>
            <a:r>
              <a:rPr lang="en-US" smtClean="0"/>
              <a:t>)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mtClean="0"/>
              <a:t>gOverlay.addOnGesturePerformedListener(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smtClean="0"/>
              <a:t>)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mtClean="0"/>
              <a:t>}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1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CD90B6-5C48-4F60-AA0F-B8B49C03E614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Copyright 2011 FPT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2011 FPT Software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FPT University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" y="1675934"/>
            <a:ext cx="7052926" cy="1448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Android programMing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Lesson 5</a:t>
            </a:r>
            <a:endParaRPr lang="en-US" sz="4400" b="1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Version 1.0</a:t>
            </a:r>
          </a:p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Common </a:t>
            </a:r>
            <a:r>
              <a:rPr lang="en-US" smtClean="0"/>
              <a:t>Gestures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48589"/>
            <a:ext cx="8534400" cy="4373563"/>
          </a:xfrm>
        </p:spPr>
        <p:txBody>
          <a:bodyPr/>
          <a:lstStyle/>
          <a:p>
            <a:r>
              <a:rPr lang="en-US" b="1"/>
              <a:t>Creating an Example Gesture Detection Project</a:t>
            </a:r>
            <a:r>
              <a:rPr lang="en-US"/>
              <a:t> </a:t>
            </a:r>
            <a:br>
              <a:rPr lang="en-US"/>
            </a:br>
            <a:r>
              <a:rPr lang="en-US" sz="2800" smtClean="0"/>
              <a:t>- Creat an activity named as </a:t>
            </a:r>
            <a:r>
              <a:rPr lang="en-US" sz="2800" i="1" smtClean="0"/>
              <a:t>activity_common_gestures</a:t>
            </a:r>
            <a:r>
              <a:rPr lang="en-US" sz="2800" smtClean="0"/>
              <a:t> </a:t>
            </a:r>
          </a:p>
          <a:p>
            <a:pPr marL="0" indent="0">
              <a:buNone/>
            </a:pPr>
            <a:r>
              <a:rPr lang="en-US" sz="2800"/>
              <a:t>	</a:t>
            </a:r>
            <a:r>
              <a:rPr lang="en-US" sz="2800" smtClean="0"/>
              <a:t>- Add a text view on </a:t>
            </a:r>
            <a:r>
              <a:rPr lang="en-US" sz="2800" i="1" smtClean="0"/>
              <a:t>activity_common_gestures</a:t>
            </a:r>
            <a:r>
              <a:rPr lang="en-US" sz="2800" smtClean="0"/>
              <a:t> </a:t>
            </a:r>
            <a:r>
              <a:rPr lang="en-US" sz="2800"/>
              <a:t/>
            </a:r>
            <a:br>
              <a:rPr lang="en-US" sz="2800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Common </a:t>
            </a:r>
            <a:r>
              <a:rPr lang="en-US" smtClean="0"/>
              <a:t>Gestures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Implementing the Listener Class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8525" y="2586733"/>
            <a:ext cx="8533075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activity_common_gestures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GestureDetector.OnGestureListener, GestureDetector.OnDoubleTapListener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onCreate(Bundle savedInstanceState)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.onCreate(savedInstanceState);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setContentView(R.layout.activity_common_gestures);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findViewById(R.id.textView);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91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Common Gestures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Creating the GestureDetectorCompat Instance</a:t>
            </a:r>
            <a:r>
              <a:rPr lang="en-US"/>
              <a:t> 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0600" y="2895600"/>
            <a:ext cx="7467109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GestureDetectorCompat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gDetector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onCreate(Bundle savedInstanceState)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.onCreate(savedInstanceState);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setContentView(R.layout.activity_common_gestures);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textView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findViewById(R.id.textView);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gDetector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GestureDetectorCompat(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gDetector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.setOnDoubleTapListener(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3498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Common Gestures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Implementing the onTouchEvent() Method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70455" y="3352800"/>
            <a:ext cx="660309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onTouchEvent(MotionEvent event)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gDetector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.onTouchEvent(event);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Be sure to call the superclass implementation</a:t>
            </a:r>
            <a:b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super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.onTouchEvent(event);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808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Common Gestures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Implement override methods</a:t>
            </a:r>
          </a:p>
          <a:p>
            <a:pPr marL="0" indent="0">
              <a:buNone/>
            </a:pPr>
            <a:endParaRPr lang="en-US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438400"/>
            <a:ext cx="7096815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onSingleTapConfirmed(MotionEvent e)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textView.setText(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"onSingleTapConfirmed"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onDoubleTap(MotionEvent e)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textView.setText(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"onDoubleTap"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19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 Gesture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Pinch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The Android Gesture Builder Application</a:t>
            </a:r>
            <a:r>
              <a:rPr lang="en-US"/>
              <a:t> </a:t>
            </a:r>
            <a:br>
              <a:rPr lang="en-US"/>
            </a:br>
            <a:r>
              <a:rPr lang="en-US" sz="2400"/>
              <a:t>The Android SDK allows developers to design custom gestures which are then stored in a gesture </a:t>
            </a:r>
            <a:r>
              <a:rPr lang="en-US" sz="2400" smtClean="0"/>
              <a:t>file bundled </a:t>
            </a:r>
            <a:r>
              <a:rPr lang="en-US" sz="2400"/>
              <a:t>with an Android application package </a:t>
            </a:r>
            <a:endParaRPr lang="en-US" sz="2400" smtClean="0"/>
          </a:p>
          <a:p>
            <a:r>
              <a:rPr lang="en-US" b="1" smtClean="0"/>
              <a:t>The </a:t>
            </a:r>
            <a:r>
              <a:rPr lang="en-US" b="1"/>
              <a:t>GestureOverlayView Class</a:t>
            </a:r>
            <a:r>
              <a:rPr lang="en-US"/>
              <a:t> </a:t>
            </a:r>
            <a:br>
              <a:rPr lang="en-US"/>
            </a:br>
            <a:r>
              <a:rPr lang="en-US" sz="2400" smtClean="0"/>
              <a:t>A </a:t>
            </a:r>
            <a:r>
              <a:rPr lang="en-US" sz="2400"/>
              <a:t>transparent view that can be placed over other views in the </a:t>
            </a:r>
            <a:r>
              <a:rPr lang="en-US" sz="2400" smtClean="0"/>
              <a:t>user interface </a:t>
            </a:r>
            <a:r>
              <a:rPr lang="en-US" sz="2400"/>
              <a:t>for the sole purpose of detecting gestures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0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Custom Gesture </a:t>
            </a:r>
            <a:br>
              <a:rPr lang="en-US"/>
            </a:br>
            <a:r>
              <a:rPr lang="en-US"/>
              <a:t>and Pinch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Detecting Gestures</a:t>
            </a:r>
            <a:br>
              <a:rPr lang="en-US" b="1"/>
            </a:br>
            <a:r>
              <a:rPr lang="en-US" sz="2400"/>
              <a:t>Gestures are detected by loading the gestures file created using the Gesture Builder app and </a:t>
            </a:r>
            <a:r>
              <a:rPr lang="en-US" sz="2400" smtClean="0"/>
              <a:t>then registering </a:t>
            </a:r>
            <a:r>
              <a:rPr lang="en-US" sz="2400"/>
              <a:t>a </a:t>
            </a:r>
            <a:r>
              <a:rPr lang="en-US" sz="2400" i="1"/>
              <a:t>GesturePerformedListener </a:t>
            </a:r>
            <a:r>
              <a:rPr lang="en-US" sz="2400"/>
              <a:t>event listener on an instance of the </a:t>
            </a:r>
            <a:r>
              <a:rPr lang="en-US" sz="2400" smtClean="0"/>
              <a:t> GestureOverlayView class</a:t>
            </a:r>
            <a:r>
              <a:rPr lang="en-US" sz="2400"/>
              <a:t>. </a:t>
            </a:r>
            <a:br>
              <a:rPr lang="en-US" sz="240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Custom Gesture </a:t>
            </a:r>
            <a:br>
              <a:rPr lang="en-US"/>
            </a:br>
            <a:r>
              <a:rPr lang="en-US"/>
              <a:t>and Pinch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Building and Running the Gesture Builder Application</a:t>
            </a:r>
            <a:r>
              <a:rPr lang="en-US"/>
              <a:t> </a:t>
            </a: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Using GestureBuilder app to generate Guesture file.</a:t>
            </a:r>
          </a:p>
          <a:p>
            <a:pPr>
              <a:buFontTx/>
              <a:buChar char="-"/>
            </a:pPr>
            <a:r>
              <a:rPr lang="en-US" smtClean="0"/>
              <a:t>Add Gesture file to project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20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Custom Gesture </a:t>
            </a:r>
            <a:br>
              <a:rPr lang="en-US"/>
            </a:br>
            <a:r>
              <a:rPr lang="en-US"/>
              <a:t>and Pinch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b="1" dirty="0" smtClean="0"/>
              <a:t>Adding </a:t>
            </a:r>
            <a:r>
              <a:rPr lang="en-US" b="1" dirty="0" err="1" smtClean="0"/>
              <a:t>GestureOverlayView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>
              <a:buFontTx/>
              <a:buChar char="-"/>
            </a:pPr>
            <a:r>
              <a:rPr lang="en-US" b="1" dirty="0"/>
              <a:t>Registering the Event Listener </a:t>
            </a:r>
          </a:p>
          <a:p>
            <a:pPr>
              <a:buFontTx/>
              <a:buChar char="-"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>
              <a:buFontTx/>
              <a:buChar char="-"/>
            </a:pP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406759"/>
            <a:ext cx="5121915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android.gesture.GestureOverlayView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"@+id/gOverlay"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android.gesture.GestureOverlayView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61877" y="4876800"/>
            <a:ext cx="722024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GestureOverlayView gOverlay =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(GestureOverlayView) findViewById(R.id.gOverlay);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gOverlay.addOnGesturePerformedListener(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469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Custom Gesture </a:t>
            </a:r>
            <a:br>
              <a:rPr lang="en-US"/>
            </a:br>
            <a:r>
              <a:rPr lang="en-US"/>
              <a:t>and Pinch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9830"/>
            <a:ext cx="8686800" cy="43735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dirty="0"/>
              <a:t>Loading Gesture file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Implementing </a:t>
            </a:r>
            <a:r>
              <a:rPr lang="en-US" b="1" dirty="0"/>
              <a:t>the </a:t>
            </a:r>
            <a:r>
              <a:rPr lang="en-US" b="1" dirty="0" err="1"/>
              <a:t>onGesturePerformed</a:t>
            </a:r>
            <a:r>
              <a:rPr lang="en-US" b="1" dirty="0"/>
              <a:t> Method 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4900" y="3810000"/>
            <a:ext cx="857798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onGesturePerformed(GestureOverlayView overlay, Gesture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gesture)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ArrayList&lt;Prediction&gt; predictions =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gLibrary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.recognize(gesture);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(predictions.size() &gt;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predictions.get(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action = predictions.get(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Toast.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action, Toast.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2049578"/>
            <a:ext cx="684354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gLibrary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GestureLibraries.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fromRawResource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R.raw.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gesture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gLibrary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.load())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finish();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226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373563"/>
          </a:xfrm>
        </p:spPr>
        <p:txBody>
          <a:bodyPr>
            <a:normAutofit/>
          </a:bodyPr>
          <a:lstStyle/>
          <a:p>
            <a:r>
              <a:rPr lang="en-US"/>
              <a:t>Android Touch and Multi-touch Event</a:t>
            </a:r>
            <a:br>
              <a:rPr lang="en-US"/>
            </a:br>
            <a:r>
              <a:rPr lang="en-US"/>
              <a:t>Handling </a:t>
            </a:r>
            <a:r>
              <a:rPr lang="en-US" sz="2800" smtClean="0"/>
              <a:t> </a:t>
            </a:r>
          </a:p>
          <a:p>
            <a:r>
              <a:rPr lang="en-US"/>
              <a:t>Detecting Common Gestures using the Android</a:t>
            </a:r>
            <a:br>
              <a:rPr lang="en-US"/>
            </a:br>
            <a:r>
              <a:rPr lang="en-US"/>
              <a:t>Gesture Detector Class </a:t>
            </a:r>
            <a:r>
              <a:rPr lang="en-US" sz="2800" smtClean="0"/>
              <a:t>  </a:t>
            </a:r>
          </a:p>
          <a:p>
            <a:r>
              <a:rPr lang="en-US"/>
              <a:t>Implementing Custom Gesture and Pinch</a:t>
            </a:r>
            <a:br>
              <a:rPr lang="en-US"/>
            </a:br>
            <a:r>
              <a:rPr lang="en-US"/>
              <a:t>Recognition on Android </a:t>
            </a:r>
            <a:br>
              <a:rPr lang="en-US"/>
            </a:b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7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Custom Gesture </a:t>
            </a:r>
            <a:br>
              <a:rPr lang="en-US"/>
            </a:br>
            <a:r>
              <a:rPr lang="en-US"/>
              <a:t>and Pinch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Testing 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25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Lesson 5</a:t>
            </a:r>
            <a:endParaRPr lang="en-US" dirty="0"/>
          </a:p>
        </p:txBody>
      </p:sp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505200"/>
            <a:ext cx="215265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610600" cy="3535363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ja-JP" sz="4500" dirty="0" smtClean="0">
                <a:solidFill>
                  <a:srgbClr val="E77817"/>
                </a:solidFill>
              </a:rPr>
              <a:t>Thank 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Multi-Touch Application</a:t>
            </a: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514600"/>
            <a:ext cx="83058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myLayout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findViewById(R.id.activity2_ContrainLayout);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myLayout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.setOnTouchListener(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View.OnTouchListener()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onTouch(View v, MotionEvent event)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handleTouch(event);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6993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1143000"/>
          </a:xfrm>
        </p:spPr>
        <p:txBody>
          <a:bodyPr/>
          <a:lstStyle/>
          <a:p>
            <a:r>
              <a:rPr lang="en-US" b="1"/>
              <a:t>Example Multi-Touch Application</a:t>
            </a: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990600"/>
            <a:ext cx="6227987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handleTouch(MotionEvent event){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TextView textview3 = findViewById(R.id.</a:t>
            </a:r>
            <a:r>
              <a:rPr kumimoji="0" lang="en-US" altLang="en-US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textView3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(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)event.getX(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(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)event.getY(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= event.getPointerId(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actionIndex = event.getActionIndex();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= event.getActionMasked();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actionString =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(action){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MotionEvent.</a:t>
            </a:r>
            <a:r>
              <a:rPr kumimoji="0" lang="en-US" altLang="en-US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ACTION_UP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actionString =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"ACTION_UP"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MotionEvent.</a:t>
            </a:r>
            <a:r>
              <a:rPr kumimoji="0" lang="en-US" altLang="en-US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ACTION_DOWN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actionString =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"ACTION_DOWN"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MotionEvent.</a:t>
            </a:r>
            <a:r>
              <a:rPr kumimoji="0" lang="en-US" altLang="en-US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ACTION_POINTER_UP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actionString =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"ACTION_POINTER_UP"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MotionEvent.</a:t>
            </a:r>
            <a:r>
              <a:rPr kumimoji="0" lang="en-US" altLang="en-US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ACTION_POINTER_DOWN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actionString =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"ACTION_POINTER_DOWN"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MotionEvent.</a:t>
            </a:r>
            <a:r>
              <a:rPr kumimoji="0" lang="en-US" altLang="en-US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ACTION_MOVE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actionString =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"ACTION_MOVE"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touchStatus =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"Action: "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actionString +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Index: "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actionIndex +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ID: "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id +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X: "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x +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Y: "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y;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textview3.setText(touchStatus);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0969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Gesture Detection Project</a:t>
            </a: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600" y="317957"/>
            <a:ext cx="8839200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GestureDetector.OnGestureListener, GestureOverlayView.OnGesturePerformedListener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GestureLibrary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gLibrary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onCreate(Bundle savedInstanceState)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.onCreate(savedInstanceState);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setContentView(R.layout.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GestureOverlayView gOverlay = (GestureOverlayView) findViewById(R.id.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gOverlay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gOverlay.addOnGesturePerformedListener(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gLibrary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GestureLibraries.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fromRawResource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R.raw.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gesture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gLibrary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.load())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finish();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onGesturePerformed(GestureOverlayView overlay, Gesture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gesture)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ArrayList&lt;Prediction&gt; predictions 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gLibrary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.recognize(gesture);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(predictions.size() &gt;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predictions.get(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String action = predictions.get(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Toast.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action, Toast.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563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Touch and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Multi-touch Event Handling </a:t>
            </a:r>
            <a:r>
              <a:rPr lang="en-US" sz="3600" smtClean="0"/>
              <a:t> </a:t>
            </a:r>
            <a:r>
              <a:rPr lang="en-US" sz="3600"/>
              <a:t/>
            </a:r>
            <a:br>
              <a:rPr lang="en-US" sz="360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77200" cy="4373563"/>
          </a:xfrm>
        </p:spPr>
        <p:txBody>
          <a:bodyPr/>
          <a:lstStyle/>
          <a:p>
            <a:r>
              <a:rPr lang="en-US"/>
              <a:t>Most Android based devices use a touch screen as the primary interface between user and </a:t>
            </a:r>
            <a:r>
              <a:rPr lang="en-US" smtClean="0"/>
              <a:t>device. </a:t>
            </a:r>
          </a:p>
          <a:p>
            <a:r>
              <a:rPr lang="en-US" smtClean="0"/>
              <a:t>Much </a:t>
            </a:r>
            <a:r>
              <a:rPr lang="en-US"/>
              <a:t>more to touch event handling than responding to a single finger tap on a view object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2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Touch and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Multi-touch Event Handling </a:t>
            </a:r>
            <a:r>
              <a:rPr lang="en-US" sz="3600" smtClean="0"/>
              <a:t> </a:t>
            </a:r>
            <a:r>
              <a:rPr lang="en-US" sz="3600"/>
              <a:t/>
            </a:r>
            <a:br>
              <a:rPr lang="en-US" sz="360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96200" cy="4373563"/>
          </a:xfrm>
        </p:spPr>
        <p:txBody>
          <a:bodyPr/>
          <a:lstStyle/>
          <a:p>
            <a:r>
              <a:rPr lang="en-US" b="1"/>
              <a:t>Intercepting Touch Events</a:t>
            </a:r>
            <a:r>
              <a:rPr lang="en-US"/>
              <a:t> </a:t>
            </a:r>
            <a:br>
              <a:rPr lang="en-US"/>
            </a:br>
            <a:r>
              <a:rPr lang="en-US" sz="2400"/>
              <a:t>Touch events can be intercepted by a view object through the registration of an </a:t>
            </a:r>
            <a:r>
              <a:rPr lang="en-US" sz="2400" i="1" smtClean="0"/>
              <a:t>onTouchListener </a:t>
            </a:r>
            <a:r>
              <a:rPr lang="en-US" sz="2400" smtClean="0"/>
              <a:t>event </a:t>
            </a:r>
            <a:r>
              <a:rPr lang="en-US" sz="2400"/>
              <a:t>listener and the implementation of the corresponding </a:t>
            </a:r>
            <a:r>
              <a:rPr lang="en-US" sz="2400" i="1"/>
              <a:t>onTouch() </a:t>
            </a:r>
            <a:r>
              <a:rPr lang="en-US" sz="2400"/>
              <a:t>callback method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816271"/>
            <a:ext cx="7467109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myLayout.setOnTouchListener(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ConstraintLayout.OnTouchListener()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onTouch(View v, MotionEvent m)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-------------- TO DO ------------------</a:t>
            </a:r>
            <a:b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941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Touch and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Multi-touch Event Handling </a:t>
            </a:r>
            <a:r>
              <a:rPr lang="en-US" sz="3600" smtClean="0"/>
              <a:t> </a:t>
            </a:r>
            <a:r>
              <a:rPr lang="en-US" sz="3600"/>
              <a:t/>
            </a:r>
            <a:br>
              <a:rPr lang="en-US" sz="360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36186"/>
            <a:ext cx="9134061" cy="5257800"/>
          </a:xfrm>
        </p:spPr>
        <p:txBody>
          <a:bodyPr/>
          <a:lstStyle/>
          <a:p>
            <a:r>
              <a:rPr lang="en-US" b="1"/>
              <a:t>The MotionEvent Object</a:t>
            </a:r>
            <a:r>
              <a:rPr lang="en-US"/>
              <a:t> </a:t>
            </a:r>
            <a:br>
              <a:rPr lang="en-US"/>
            </a:br>
            <a:r>
              <a:rPr lang="en-US" sz="2400"/>
              <a:t>The MotionEvent object passed through to the </a:t>
            </a:r>
            <a:r>
              <a:rPr lang="en-US" sz="2400" i="1"/>
              <a:t>onTouch() </a:t>
            </a:r>
            <a:r>
              <a:rPr lang="en-US" sz="2400"/>
              <a:t>callback method is the key to </a:t>
            </a:r>
            <a:r>
              <a:rPr lang="en-US" sz="2400" smtClean="0"/>
              <a:t>obtaining information </a:t>
            </a:r>
            <a:r>
              <a:rPr lang="en-US" sz="2400"/>
              <a:t>about the event </a:t>
            </a:r>
            <a:endParaRPr lang="en-US" sz="2400" smtClean="0"/>
          </a:p>
          <a:p>
            <a:r>
              <a:rPr lang="en-US" b="1"/>
              <a:t>Understanding Touch </a:t>
            </a:r>
            <a:r>
              <a:rPr lang="en-US" b="1" smtClean="0"/>
              <a:t>Actions</a:t>
            </a:r>
            <a:endParaRPr lang="en-US" b="1"/>
          </a:p>
          <a:p>
            <a:endParaRPr lang="en-US" b="1" smtClean="0"/>
          </a:p>
          <a:p>
            <a:endParaRPr lang="en-US" b="1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en-US" sz="2400" smtClean="0"/>
              <a:t>When </a:t>
            </a:r>
            <a:r>
              <a:rPr lang="en-US" sz="2400"/>
              <a:t>more than one touch is performed simultaneously on a view, the touches are referred to </a:t>
            </a:r>
            <a:r>
              <a:rPr lang="en-US" sz="2400" smtClean="0"/>
              <a:t>as </a:t>
            </a:r>
            <a:r>
              <a:rPr lang="en-US" sz="2400" i="1" smtClean="0"/>
              <a:t>pointers</a:t>
            </a:r>
            <a:r>
              <a:rPr lang="en-US" sz="2400" smtClean="0"/>
              <a:t>. Pointers </a:t>
            </a:r>
            <a:r>
              <a:rPr lang="en-US" sz="2400"/>
              <a:t>begin and end with event actions of </a:t>
            </a:r>
            <a:r>
              <a:rPr lang="en-US" sz="2400" smtClean="0"/>
              <a:t>type ACTION_POINTER_DOWN </a:t>
            </a:r>
            <a:r>
              <a:rPr lang="en-US" sz="2400"/>
              <a:t>and ACTION_POINTER_UP 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/>
              <a:t>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108364" y="3638281"/>
            <a:ext cx="6400800" cy="1771919"/>
            <a:chOff x="1108364" y="3378769"/>
            <a:chExt cx="6400800" cy="1771919"/>
          </a:xfrm>
        </p:grpSpPr>
        <p:grpSp>
          <p:nvGrpSpPr>
            <p:cNvPr id="15" name="Group 14"/>
            <p:cNvGrpSpPr/>
            <p:nvPr/>
          </p:nvGrpSpPr>
          <p:grpSpPr>
            <a:xfrm>
              <a:off x="1108364" y="3378769"/>
              <a:ext cx="6400800" cy="1771919"/>
              <a:chOff x="1143000" y="4403863"/>
              <a:chExt cx="7543800" cy="2088333"/>
            </a:xfrm>
          </p:grpSpPr>
          <p:pic>
            <p:nvPicPr>
              <p:cNvPr id="2054" name="Picture 6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1341783" y="4463064"/>
                <a:ext cx="919724" cy="919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1371600" y="5334000"/>
                <a:ext cx="5867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239000" y="5149334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Screen</a:t>
                </a:r>
                <a:endParaRPr lang="en-US"/>
              </a:p>
            </p:txBody>
          </p:sp>
          <p:pic>
            <p:nvPicPr>
              <p:cNvPr id="10" name="Picture 6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5853792" y="4403863"/>
                <a:ext cx="857249" cy="857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Straight Arrow Connector 10"/>
              <p:cNvCxnSpPr/>
              <p:nvPr/>
            </p:nvCxnSpPr>
            <p:spPr>
              <a:xfrm>
                <a:off x="2133600" y="5638800"/>
                <a:ext cx="4267200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1143000" y="5754469"/>
                <a:ext cx="2057400" cy="689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smtClean="0">
                    <a:solidFill>
                      <a:srgbClr val="000000"/>
                    </a:solidFill>
                    <a:latin typeface="TimesNewRomanPSMT"/>
                  </a:rPr>
                  <a:t>ACTION_DOWN</a:t>
                </a:r>
                <a:r>
                  <a:rPr lang="en-US" sz="1400" smtClean="0"/>
                  <a:t> </a:t>
                </a:r>
                <a:r>
                  <a:rPr lang="en-US" smtClean="0"/>
                  <a:t/>
                </a:r>
                <a:br>
                  <a:rPr lang="en-US" smtClean="0"/>
                </a:br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943600" y="5802997"/>
                <a:ext cx="1524000" cy="689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TimesNewRomanPSMT"/>
                  </a:rPr>
                  <a:t>ACTION_UP</a:t>
                </a:r>
                <a:r>
                  <a:rPr lang="en-US" sz="1400"/>
                  <a:t> </a:t>
                </a:r>
                <a:r>
                  <a:rPr lang="en-US"/>
                  <a:t/>
                </a:r>
                <a:br>
                  <a:rPr lang="en-US"/>
                </a:br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961862" y="4265086"/>
              <a:ext cx="1524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ACTION_MOVE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5958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Touch and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Multi-touch Event Handling </a:t>
            </a:r>
            <a:r>
              <a:rPr lang="en-US" sz="3600" smtClean="0"/>
              <a:t> </a:t>
            </a:r>
            <a:r>
              <a:rPr lang="en-US" sz="3600"/>
              <a:t/>
            </a:r>
            <a:br>
              <a:rPr lang="en-US" sz="360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Handling Multiple Touches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3292" y="2819400"/>
            <a:ext cx="7417415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onTouch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MotionEvent m)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pointerCount = m.getPointerCount()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pointerId = m.getPointerId(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18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Touch and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Multi-touch Event Handling </a:t>
            </a:r>
            <a:r>
              <a:rPr lang="en-US" sz="3600" smtClean="0"/>
              <a:t> </a:t>
            </a:r>
            <a:r>
              <a:rPr lang="en-US" sz="3600"/>
              <a:t/>
            </a:r>
            <a:br>
              <a:rPr lang="en-US" sz="360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859888" cy="4708525"/>
          </a:xfrm>
        </p:spPr>
        <p:txBody>
          <a:bodyPr/>
          <a:lstStyle/>
          <a:p>
            <a:r>
              <a:rPr lang="en-US" b="1"/>
              <a:t>An Example Multi-Touch Application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133600"/>
            <a:ext cx="25050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Common </a:t>
            </a:r>
            <a:r>
              <a:rPr lang="en-US" smtClean="0"/>
              <a:t>Gestures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/>
          <a:lstStyle/>
          <a:p>
            <a:pPr algn="just"/>
            <a:r>
              <a:rPr lang="en-US"/>
              <a:t>The term “gesture” is used to define a contiguous sequence of interactions between the touch </a:t>
            </a:r>
            <a:r>
              <a:rPr lang="en-US" smtClean="0"/>
              <a:t>screen and </a:t>
            </a:r>
            <a:r>
              <a:rPr lang="en-US"/>
              <a:t>the user. A typical gesture begins at the point that the screen is first touched and ends when </a:t>
            </a:r>
            <a:r>
              <a:rPr lang="en-US" smtClean="0"/>
              <a:t>the last </a:t>
            </a:r>
            <a:r>
              <a:rPr lang="en-US"/>
              <a:t>finger or pointing device leaves the display surface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Common </a:t>
            </a:r>
            <a:r>
              <a:rPr lang="en-US" smtClean="0"/>
              <a:t>Gestures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Implementing Common Gesture Detection</a:t>
            </a:r>
            <a:r>
              <a:rPr lang="en-US"/>
              <a:t> </a:t>
            </a:r>
            <a:br>
              <a:rPr lang="en-US"/>
            </a:br>
            <a:r>
              <a:rPr lang="en-US" sz="2400"/>
              <a:t>When a user interacts with the display of an Android device, the </a:t>
            </a:r>
            <a:r>
              <a:rPr lang="en-US" sz="2400" i="1"/>
              <a:t>onTouchEvent() </a:t>
            </a:r>
            <a:r>
              <a:rPr lang="en-US" sz="2400"/>
              <a:t>method of </a:t>
            </a:r>
            <a:r>
              <a:rPr lang="en-US" sz="2400" smtClean="0"/>
              <a:t>the currently </a:t>
            </a:r>
            <a:r>
              <a:rPr lang="en-US" sz="2400"/>
              <a:t>active application is called by the system and passed MotionEvent objects containing </a:t>
            </a:r>
            <a:r>
              <a:rPr lang="en-US" sz="2400" smtClean="0"/>
              <a:t>data about </a:t>
            </a:r>
            <a:r>
              <a:rPr lang="en-US" sz="2400"/>
              <a:t>the user’s contact with the screen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1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11766</TotalTime>
  <Words>308</Words>
  <Application>Microsoft Office PowerPoint</Application>
  <PresentationFormat>On-screen Show (4:3)</PresentationFormat>
  <Paragraphs>89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MS PGothic</vt:lpstr>
      <vt:lpstr>TimesNewRomanPSMT</vt:lpstr>
      <vt:lpstr>Arial</vt:lpstr>
      <vt:lpstr>Calibri</vt:lpstr>
      <vt:lpstr>Courier New</vt:lpstr>
      <vt:lpstr>Times New Roman</vt:lpstr>
      <vt:lpstr>Custom Design</vt:lpstr>
      <vt:lpstr>Fsoft_theme</vt:lpstr>
      <vt:lpstr>PowerPoint Presentation</vt:lpstr>
      <vt:lpstr>Agenda</vt:lpstr>
      <vt:lpstr>Android Touch and  Multi-touch Event Handling   </vt:lpstr>
      <vt:lpstr>Android Touch and  Multi-touch Event Handling   </vt:lpstr>
      <vt:lpstr>Android Touch and  Multi-touch Event Handling   </vt:lpstr>
      <vt:lpstr>Android Touch and  Multi-touch Event Handling   </vt:lpstr>
      <vt:lpstr>Android Touch and  Multi-touch Event Handling   </vt:lpstr>
      <vt:lpstr>Detecting Common Gestures</vt:lpstr>
      <vt:lpstr>Detecting Common Gestures</vt:lpstr>
      <vt:lpstr>Detecting Common Gestures</vt:lpstr>
      <vt:lpstr>Detecting Common Gestures</vt:lpstr>
      <vt:lpstr>Detecting Common Gestures</vt:lpstr>
      <vt:lpstr>Detecting Common Gestures</vt:lpstr>
      <vt:lpstr>Detecting Common Gestures</vt:lpstr>
      <vt:lpstr>Implementing Custom Gesture  and Pinch Recognition</vt:lpstr>
      <vt:lpstr>Implementing Custom Gesture  and Pinch Recognition</vt:lpstr>
      <vt:lpstr>Implementing Custom Gesture  and Pinch Recognition</vt:lpstr>
      <vt:lpstr>Implementing Custom Gesture  and Pinch Recognition</vt:lpstr>
      <vt:lpstr>Implementing Custom Gesture  and Pinch Recognition</vt:lpstr>
      <vt:lpstr>Implementing Custom Gesture  and Pinch Recognition</vt:lpstr>
      <vt:lpstr>PowerPoint Presentation</vt:lpstr>
      <vt:lpstr>PowerPoint Presentation</vt:lpstr>
      <vt:lpstr>Example Multi-Touch Application</vt:lpstr>
      <vt:lpstr>Example Multi-Touch Application</vt:lpstr>
      <vt:lpstr>Example Gesture Detection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Giang Do</cp:lastModifiedBy>
  <cp:revision>1110</cp:revision>
  <dcterms:created xsi:type="dcterms:W3CDTF">2010-09-14T03:27:51Z</dcterms:created>
  <dcterms:modified xsi:type="dcterms:W3CDTF">2019-01-11T16:22:35Z</dcterms:modified>
</cp:coreProperties>
</file>