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5"/>
  </p:notesMasterIdLst>
  <p:handoutMasterIdLst>
    <p:handoutMasterId r:id="rId36"/>
  </p:handoutMasterIdLst>
  <p:sldIdLst>
    <p:sldId id="264" r:id="rId3"/>
    <p:sldId id="33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7" r:id="rId19"/>
    <p:sldId id="398" r:id="rId20"/>
    <p:sldId id="396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381" r:id="rId33"/>
    <p:sldId id="280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3661" autoAdjust="0"/>
  </p:normalViewPr>
  <p:slideViewPr>
    <p:cSldViewPr snapToObjects="1">
      <p:cViewPr varScale="1">
        <p:scale>
          <a:sx n="70" d="100"/>
          <a:sy n="70" d="100"/>
        </p:scale>
        <p:origin x="173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Points (1/72 of an inch).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Density-independent pixels. An abstract unit of measurement based on the physical density of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device display relative to a 160dpi display baseline.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Scale-independent pixels. Similar to dp but scaled based on the user’s font preference.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Actual screen pixels. Use is not recommended since different displays will have different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 per inch. Use 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preference to this unit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smtClean="0"/>
              <a:t>TabLayoutDemo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smtClean="0"/>
              <a:t>AppCompatActivity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 </a:t>
            </a:r>
            <a:r>
              <a:rPr lang="en-US" smtClean="0"/>
              <a:t>FragmentTab1.OnFragmentInteractionListener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mtClean="0"/>
              <a:t>FragmentTab2.OnFragmentInteractionListener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mtClean="0"/>
              <a:t>FragmentTab3.OnFragmentInteractionListener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mtClean="0"/>
              <a:t>FragmentTab4.OnFragmentInteractionListener{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5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&lt;android.support.v7.widget.CardView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xmlns:android="http://schemas.android.com/apk/res/android"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xmlns:card_view="http://schemas.android.com/apk/res-auto"</a:t>
            </a:r>
            <a:br>
              <a:rPr lang="en-US" sz="1200" b="1" i="0" kern="120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android:layout_width="match_parent"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android:layout_height="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wrap_content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android:id="@+id/card_view"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android:layout_margin="5dp"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card_view:cardBackgroundColor="#81C784"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card_view:cardCornerRadius="12dp"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card_view:cardElevation="3dp"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card_view:contentPadding="4dp"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&lt;RelativeLayout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android:layout_width="match_parent"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android:layout_height="wrap_content"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android:padding="16dp" &gt;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&lt;ImageView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android:layout_width="100dp"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android:layout_height="100dp"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android:id="@+id/item_image"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android:layout_alignParentStart="true"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android:layout_alignParentLeft="true"</a:t>
            </a:r>
            <a:r>
              <a:rPr lang="en-US" smtClean="0"/>
              <a:t/>
            </a:r>
            <a:br>
              <a:rPr lang="en-US" smtClean="0"/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android:layout_alignParentTop="true"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android:layout_marginEnd="16dp"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android:layout_marginRight="16dp" /&gt;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&lt;TextView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android:layout_width="wrap_content"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android:layout_height="wrap_content"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android:id="@+id/item_title"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android:layout_toEndOf="@+id/item_image"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android:layout_toRightOf="@+id/item_image"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android:layout_alignParentTop="true"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android:textSize="30sp" /&gt;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&lt;TextView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android:layout_width="wrap_content"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android:layout_height="wrap_content"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android:id="@+id/item_detail"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android:layout_toEndOf="@+id/item_image"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android:layout_toRightOf="@+id/item_image"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android:layout_below="@+id/item_title" /&gt;</a:t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&lt;/RelativeLayout&gt;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&lt;/android.support.v7.widget.CardView&gt;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8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Action Button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</a:t>
            </a:r>
            <a:r>
              <a:rPr lang="en-US"/>
              <a:t>Snackbar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59" y="1160224"/>
            <a:ext cx="8229600" cy="4373563"/>
          </a:xfrm>
        </p:spPr>
        <p:txBody>
          <a:bodyPr/>
          <a:lstStyle/>
          <a:p>
            <a:r>
              <a:rPr lang="en-US" b="1"/>
              <a:t>Handle event for FAB</a:t>
            </a:r>
          </a:p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8878" y="1813719"/>
            <a:ext cx="8201722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ArrayAdapter&lt;String&gt;(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android.R.layout.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FloatingActionButton fab = (FloatingActionButton) findViewById(R.id.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fab.setOnClickListener(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addListItem()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added to the list"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.setAction(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"Action"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8878" y="5314147"/>
            <a:ext cx="8201722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addListItem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"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.size())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.notifyDataSetChanged()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725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Action Button </a:t>
            </a:r>
            <a:br>
              <a:rPr lang="en-US"/>
            </a:br>
            <a:r>
              <a:rPr lang="en-US"/>
              <a:t>and Snackbar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Adding an Action to the Snackbar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2438400"/>
            <a:ext cx="8239756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fab.setOnClickListener(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addListItem()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added to the list"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.setAction(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"Undo"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undoOnClickListener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4369475"/>
            <a:ext cx="823975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undoOnClickListener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.size() -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.notifyDataSetChanged()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removed"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.setAction(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"Action"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44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Tabbed Interface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</a:t>
            </a:r>
            <a:r>
              <a:rPr lang="en-US"/>
              <a:t>the TabLayout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An Introduction to the ViewPager</a:t>
            </a:r>
            <a:r>
              <a:rPr lang="en-US"/>
              <a:t> </a:t>
            </a:r>
            <a:br>
              <a:rPr lang="en-US"/>
            </a:br>
            <a:r>
              <a:rPr lang="en-US" sz="2800"/>
              <a:t>The primary </a:t>
            </a:r>
            <a:r>
              <a:rPr lang="en-US" sz="2800" smtClean="0"/>
              <a:t>role of </a:t>
            </a:r>
            <a:r>
              <a:rPr lang="en-US" sz="2800"/>
              <a:t>the ViewPager is to allow the user to flip through different pages of information where each </a:t>
            </a:r>
            <a:r>
              <a:rPr lang="en-US" sz="2800" smtClean="0"/>
              <a:t>page is </a:t>
            </a:r>
            <a:r>
              <a:rPr lang="en-US" sz="2800"/>
              <a:t>most typically represented by a layout fragment </a:t>
            </a:r>
            <a:br>
              <a:rPr lang="en-US" sz="280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Tabbed Interface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</a:t>
            </a:r>
            <a:r>
              <a:rPr lang="en-US"/>
              <a:t>the TabLayout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An Overview of the TabLayout Component</a:t>
            </a:r>
            <a:r>
              <a:rPr lang="en-US"/>
              <a:t> </a:t>
            </a:r>
            <a:br>
              <a:rPr lang="en-US"/>
            </a:br>
            <a:r>
              <a:rPr lang="en-US"/>
              <a:t>The purpose of the TabLayout is to present the user </a:t>
            </a:r>
            <a:r>
              <a:rPr lang="en-US" smtClean="0"/>
              <a:t>witha </a:t>
            </a:r>
            <a:r>
              <a:rPr lang="en-US"/>
              <a:t>row of tabs which can be selected to display different pages to the user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43400"/>
            <a:ext cx="525825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6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Tabbed Interface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</a:t>
            </a:r>
            <a:r>
              <a:rPr lang="en-US"/>
              <a:t>the TabLayout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the TabLayoutDemo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2590800"/>
            <a:ext cx="807720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&lt;android.support.design.widget.TabLayout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"@+id/tab_layout"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:tabGravity=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"fill"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:tabMode=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"fixed"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6327" y="4490966"/>
            <a:ext cx="806047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&lt;android.support.v4.view.ViewPager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"@+id/pager"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:layout_behavior=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"@string/appbar_scrolling_view_behavior"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361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Tabbed Interface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</a:t>
            </a:r>
            <a:r>
              <a:rPr lang="en-US"/>
              <a:t>the TabLayout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551032"/>
            <a:ext cx="8458585" cy="53399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TabPagerAdapter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FragmentPagerAdapter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tabCount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TabPagerAdapter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(FragmentManager fm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numberOfTabs)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(fm)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this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tabCount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numberOfTabs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position)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(position)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FragmentTab1 tab1 =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FragmentTab1()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tab1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case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FragmentTab2 tab2 =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FragmentTab2()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tab2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case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FragmentTab3 tab3 =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FragmentTab3()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tab3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case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FragmentTab4 tab4 =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FragmentTab4()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tab4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default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tabCount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89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Tabbed Interface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</a:t>
            </a:r>
            <a:r>
              <a:rPr lang="en-US"/>
              <a:t>the TabLayout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101"/>
            <a:ext cx="8229600" cy="4373563"/>
          </a:xfrm>
        </p:spPr>
        <p:txBody>
          <a:bodyPr/>
          <a:lstStyle/>
          <a:p>
            <a:r>
              <a:rPr lang="en-US" b="1" smtClean="0"/>
              <a:t>Adding tabs to main layout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2727068"/>
            <a:ext cx="746710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 tabLayout =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(TabLayout) findViewById(R.id.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tab_layout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tabLayout.addTab(tabLayout.newTab().setText(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"Tab 1 Item"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tabLayout.addTab(tabLayout.newTab().setText(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"Tab 2 Item"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tabLayout.addTab(tabLayout.newTab().setText(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"Tab 3 Item"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tabLayout.addTab(tabLayout.newTab().setText(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"Tab 4 Item"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Tabbed Interface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</a:t>
            </a:r>
            <a:r>
              <a:rPr lang="en-US"/>
              <a:t>the TabLayout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101"/>
            <a:ext cx="8229600" cy="4373563"/>
          </a:xfrm>
        </p:spPr>
        <p:txBody>
          <a:bodyPr/>
          <a:lstStyle/>
          <a:p>
            <a:r>
              <a:rPr lang="en-US" b="1" smtClean="0"/>
              <a:t>Adding tabs to main layout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Tabbed Interface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</a:t>
            </a:r>
            <a:r>
              <a:rPr lang="en-US"/>
              <a:t>the TabLayout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101"/>
            <a:ext cx="8229600" cy="4373563"/>
          </a:xfrm>
        </p:spPr>
        <p:txBody>
          <a:bodyPr/>
          <a:lstStyle/>
          <a:p>
            <a:r>
              <a:rPr lang="en-US" b="1"/>
              <a:t>Performing the Initialization Tasks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9322" y="2089200"/>
            <a:ext cx="8285356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 viewPager = (ViewPager) findViewById(R.id.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PagerAdapter adapter 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TabPagerAdapter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(getSupportFragmentManager()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tabLayout.getTabCount())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viewPager.setAdapter(adapter)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viewPager.addOnPageChangeListener(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TabLayout.TabLayoutOnPageChangeListener(tabLayout))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tabLayout.addOnTabSelectedListener(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TabLayout.OnTabSelectedListener()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onTabSelected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(TabLayout.Tab tab)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.setCurrentItem(tab.getPosition())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onTabUnselected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(TabLayout.Tab tab)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onTabReselected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(TabLayout.Tab tab)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36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Tabbed Interface </a:t>
            </a:r>
            <a:br>
              <a:rPr lang="en-US"/>
            </a:br>
            <a:r>
              <a:rPr lang="en-US"/>
              <a:t>using the TabLayout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Using scroll in TabLayout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2725579"/>
            <a:ext cx="7467600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E8BF6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&lt;android.support.design.widget.TabLayout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"@+id/tab_layout"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:tabGravity=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"fill"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:tabMode=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scrollable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36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/>
              <a:t>Floating Action Button </a:t>
            </a:r>
            <a:r>
              <a:rPr lang="en-US" smtClean="0"/>
              <a:t>and Snackbar  </a:t>
            </a:r>
          </a:p>
          <a:p>
            <a:r>
              <a:rPr lang="en-US"/>
              <a:t>Creating a </a:t>
            </a:r>
            <a:r>
              <a:rPr lang="en-US" smtClean="0"/>
              <a:t>Tabbed </a:t>
            </a:r>
            <a:r>
              <a:rPr lang="en-US"/>
              <a:t>Interface using </a:t>
            </a:r>
            <a:r>
              <a:rPr lang="en-US" smtClean="0"/>
              <a:t>the TabLayout </a:t>
            </a:r>
            <a:r>
              <a:rPr lang="en-US"/>
              <a:t>Component </a:t>
            </a:r>
            <a:endParaRPr lang="en-US" smtClean="0"/>
          </a:p>
          <a:p>
            <a:r>
              <a:rPr lang="en-US"/>
              <a:t>Working with the RecyclerView and CardView</a:t>
            </a:r>
            <a:br>
              <a:rPr lang="en-US"/>
            </a:br>
            <a:r>
              <a:rPr lang="en-US"/>
              <a:t>Widgets </a:t>
            </a:r>
            <a:br>
              <a:rPr lang="en-US"/>
            </a:b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Tabbed Interface </a:t>
            </a:r>
            <a:br>
              <a:rPr lang="en-US"/>
            </a:br>
            <a:r>
              <a:rPr lang="en-US"/>
              <a:t>using the TabLayout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Using icon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062219"/>
            <a:ext cx="6662401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tabLayout.addTab(tabLayout.newTab().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setIcon(android.R.drawable.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ic_dialog_email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999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RecyclerView and </a:t>
            </a:r>
            <a:r>
              <a:rPr lang="en-US" smtClean="0"/>
              <a:t>CardView Widgets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An Overview of the RecyclerView</a:t>
            </a:r>
            <a:r>
              <a:rPr lang="en-US"/>
              <a:t> </a:t>
            </a:r>
            <a:br>
              <a:rPr lang="en-US"/>
            </a:br>
            <a:r>
              <a:rPr lang="en-US" sz="2800" smtClean="0"/>
              <a:t>- Like listView </a:t>
            </a:r>
            <a:r>
              <a:rPr lang="en-US" sz="2800"/>
              <a:t>provides a number of </a:t>
            </a:r>
            <a:r>
              <a:rPr lang="en-US" sz="2800" smtClean="0"/>
              <a:t>advantages over </a:t>
            </a:r>
            <a:r>
              <a:rPr lang="en-US" sz="2800"/>
              <a:t>the ListView </a:t>
            </a:r>
            <a:br>
              <a:rPr lang="en-US" sz="2800"/>
            </a:br>
            <a:r>
              <a:rPr lang="en-US" sz="2800" smtClean="0"/>
              <a:t>- </a:t>
            </a:r>
            <a:r>
              <a:rPr lang="en-US" sz="2800"/>
              <a:t>RecyclerView </a:t>
            </a:r>
            <a:r>
              <a:rPr lang="en-US" sz="2800" smtClean="0"/>
              <a:t>provides </a:t>
            </a:r>
            <a:r>
              <a:rPr lang="en-US" sz="2800"/>
              <a:t>a choice of three built-in layout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27500"/>
            <a:ext cx="58388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77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RecyclerView and </a:t>
            </a:r>
            <a:r>
              <a:rPr lang="en-US" smtClean="0"/>
              <a:t>CardView Widgets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RecyclerView using an adapter to work with dataset. The adapter is created as a subclass of the RecyclerView.Adapter </a:t>
            </a:r>
            <a:r>
              <a:rPr lang="en-US" smtClean="0"/>
              <a:t>class </a:t>
            </a:r>
            <a:r>
              <a:rPr lang="en-US"/>
              <a:t>and must </a:t>
            </a:r>
            <a:br>
              <a:rPr lang="en-US"/>
            </a:br>
            <a:r>
              <a:rPr lang="en-US" smtClean="0"/>
              <a:t>implements three methods</a:t>
            </a:r>
          </a:p>
          <a:p>
            <a:pPr marL="400050" lvl="1" indent="0">
              <a:buNone/>
            </a:pPr>
            <a:r>
              <a:rPr lang="en-US" smtClean="0"/>
              <a:t>- getItemCount</a:t>
            </a:r>
            <a:r>
              <a:rPr lang="en-US"/>
              <a:t>() </a:t>
            </a:r>
            <a:br>
              <a:rPr lang="en-US"/>
            </a:br>
            <a:r>
              <a:rPr lang="en-US" smtClean="0"/>
              <a:t>- </a:t>
            </a:r>
            <a:r>
              <a:rPr lang="en-US"/>
              <a:t>onCreateViewHolder()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- onBindViewHolder</a:t>
            </a:r>
            <a:r>
              <a:rPr lang="en-US"/>
              <a:t>()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89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RecyclerView and </a:t>
            </a:r>
            <a:r>
              <a:rPr lang="en-US" smtClean="0"/>
              <a:t>CardView Widgets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5638800" cy="4373563"/>
          </a:xfrm>
        </p:spPr>
        <p:txBody>
          <a:bodyPr/>
          <a:lstStyle/>
          <a:p>
            <a:r>
              <a:rPr lang="en-US" b="1"/>
              <a:t>An Overview of the CardView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The CardView class is a user interface view that allows information to be presented in groups using </a:t>
            </a:r>
            <a:r>
              <a:rPr lang="en-US" sz="2400" smtClean="0"/>
              <a:t>a card metaphor. </a:t>
            </a:r>
            <a:r>
              <a:rPr lang="en-US" sz="2400"/>
              <a:t>Cards are usually presented in lists using a RecyclerView instance </a:t>
            </a:r>
            <a:r>
              <a:rPr lang="en-US" sz="2400" smtClean="0"/>
              <a:t>.</a:t>
            </a:r>
            <a:r>
              <a:rPr lang="en-US" sz="2400"/>
              <a:t/>
            </a:r>
            <a:br>
              <a:rPr lang="en-US" sz="2400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2387"/>
            <a:ext cx="2781362" cy="349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0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RecyclerView and </a:t>
            </a:r>
            <a:r>
              <a:rPr lang="en-US" smtClean="0"/>
              <a:t>CardView Widgets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Create demo project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2536" y="2514600"/>
            <a:ext cx="8084264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&lt;android.support.v7.widget.RecyclerView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"@+id/recycler_view"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"8dp"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"8dp"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:layout_marginEnd=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"8dp"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:layout_marginBottom=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"8dp"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:layout_behavior=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"@string/appbar_scrolling_view_behavior"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:layout_constraintEnd_toEndOf=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579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RecyclerView and </a:t>
            </a:r>
            <a:r>
              <a:rPr lang="en-US" smtClean="0"/>
              <a:t>CardView Widgets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Designing the CardView Layout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746" y="2286000"/>
            <a:ext cx="2400508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1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RecyclerView and </a:t>
            </a:r>
            <a:r>
              <a:rPr lang="en-US" smtClean="0"/>
              <a:t>CardView Widgets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the RecyclerView Adapter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0625" y="2241352"/>
            <a:ext cx="7702750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RecyclerAdapter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RecyclerView.Adapter&lt;RecyclerAdapter.ViewHolder&gt;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@NonNull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onCreateViewHolder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(ViewGroup viewGroup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View v = LayoutInflater.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(viewGroup.getContext())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.inflate(R.layout.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card_layout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 viewHolder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ViewHolder(v)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onBindViewHolder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(ViewHolder viewHolder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viewHolder.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itemTitle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itemDetail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itemImage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.setImageResource(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getItemCount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9978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RecyclerView and </a:t>
            </a:r>
            <a:r>
              <a:rPr lang="en-US" smtClean="0"/>
              <a:t>CardView Widgets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Prepairing data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2462901"/>
            <a:ext cx="4602542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titles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"Chapter One"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"Chapter Two"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"Chapter Three"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"Chapter Four"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"Chapter Five"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"Chapter Six"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"Chapter Seven"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"Chapter Eight"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details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one details"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two details"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three details"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four details"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file details"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six details"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seven details"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 eight details"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R.drawable.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android_image_1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android_image_2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android_image_3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android_image_4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android_image_5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android_image_6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android_image_7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android_image_8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077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RecyclerView and </a:t>
            </a:r>
            <a:r>
              <a:rPr lang="en-US" smtClean="0"/>
              <a:t>CardView Widgets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Creating ViewHolder Class</a:t>
            </a:r>
            <a:endParaRPr lang="en-US" b="1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2586733"/>
            <a:ext cx="8331127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RecyclerView.ViewHolder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itemImage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itemTitle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itemDetail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itemView)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(itemView)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itemImage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(ImageView)itemView.findViewById(R.id.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item_image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itemTitle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(TextView)itemView.findViewById(R.id.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item_title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itemDetail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(TextView)itemView.findViewById(R.id.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item_detail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570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RecyclerView and </a:t>
            </a:r>
            <a:r>
              <a:rPr lang="en-US" smtClean="0"/>
              <a:t>CardView Widgets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Setting adapter</a:t>
            </a:r>
            <a:endParaRPr lang="en-US" b="1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2371289"/>
            <a:ext cx="7058343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RecyclerViewDemo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RecyclerView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RecyclerView.LayoutManager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layoutManager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RecyclerView.Adapter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savedInstanceState)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setContentView(R.layout.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activity_recycler_view_demo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(RecyclerView) findViewById(R.id.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recycler_view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layoutManager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LinearLayoutManager(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.setLayoutManager(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layoutManager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RecyclerAdapter()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67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Action Button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</a:t>
            </a:r>
            <a:r>
              <a:rPr lang="en-US"/>
              <a:t>Snackbar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The Material Design</a:t>
            </a:r>
            <a:r>
              <a:rPr lang="en-US"/>
              <a:t> </a:t>
            </a:r>
            <a:endParaRPr lang="en-US" smtClean="0"/>
          </a:p>
          <a:p>
            <a:pPr lvl="1" indent="-342900">
              <a:buFontTx/>
              <a:buChar char="-"/>
            </a:pPr>
            <a:r>
              <a:rPr lang="en-US" sz="2400" smtClean="0"/>
              <a:t>Material </a:t>
            </a:r>
            <a:r>
              <a:rPr lang="en-US" sz="2400"/>
              <a:t>design </a:t>
            </a:r>
            <a:r>
              <a:rPr lang="en-US" sz="2400" smtClean="0"/>
              <a:t>make up </a:t>
            </a:r>
            <a:r>
              <a:rPr lang="en-US" sz="2400"/>
              <a:t>the user interface of Android and the apps that run on it appear and behave in a certain way </a:t>
            </a:r>
            <a:r>
              <a:rPr lang="en-US" sz="2400" smtClean="0"/>
              <a:t>in terms </a:t>
            </a:r>
            <a:r>
              <a:rPr lang="en-US" sz="2400"/>
              <a:t>of behavior, shadowing, animation and </a:t>
            </a:r>
            <a:r>
              <a:rPr lang="en-US" sz="2400" smtClean="0"/>
              <a:t>styles</a:t>
            </a:r>
          </a:p>
          <a:p>
            <a:pPr marL="712788" lvl="1" indent="-312738">
              <a:buFontTx/>
              <a:buChar char="-"/>
            </a:pPr>
            <a:r>
              <a:rPr lang="en-US" sz="2400"/>
              <a:t>elements of a user interface appear to have physical depth and a sense that items are constructed </a:t>
            </a:r>
            <a:r>
              <a:rPr lang="en-US" sz="2400" smtClean="0"/>
              <a:t>in layers </a:t>
            </a:r>
            <a:r>
              <a:rPr lang="en-US" sz="2400"/>
              <a:t>of physical material </a:t>
            </a:r>
            <a:br>
              <a:rPr lang="en-US" sz="2400"/>
            </a:br>
            <a:endParaRPr lang="en-US" sz="2400"/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32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the RecyclerView and CardView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Responding to Card Selections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229690"/>
            <a:ext cx="8229599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itemView.setOnClickListener(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 = getAdapterPosition()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"Click detected on item 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.setAction(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"Action"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2749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8</a:t>
            </a:r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Action Button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</a:t>
            </a:r>
            <a:r>
              <a:rPr lang="en-US"/>
              <a:t>Snackbar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b="1"/>
              <a:t>The Design Library</a:t>
            </a:r>
            <a:r>
              <a:rPr lang="en-US"/>
              <a:t> </a:t>
            </a:r>
            <a:br>
              <a:rPr lang="en-US"/>
            </a:br>
            <a:r>
              <a:rPr lang="en-US" sz="2800"/>
              <a:t>Many of the building blocks needed to implement Android applications that adopt the principles </a:t>
            </a:r>
            <a:r>
              <a:rPr lang="en-US" sz="2800" smtClean="0"/>
              <a:t>of material </a:t>
            </a:r>
            <a:r>
              <a:rPr lang="en-US" sz="2800"/>
              <a:t>design are contained within the Android Design Support Library. This library contains </a:t>
            </a:r>
            <a:r>
              <a:rPr lang="en-US" sz="2800" smtClean="0"/>
              <a:t>a collection </a:t>
            </a:r>
            <a:r>
              <a:rPr lang="en-US" sz="2800"/>
              <a:t>of user interface components that can be included in Android applications to </a:t>
            </a:r>
            <a:r>
              <a:rPr lang="en-US" sz="2800" smtClean="0"/>
              <a:t>implement much </a:t>
            </a:r>
            <a:r>
              <a:rPr lang="en-US" sz="2800"/>
              <a:t>of the look, feel and behavior of material design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Action Button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</a:t>
            </a:r>
            <a:r>
              <a:rPr lang="en-US"/>
              <a:t>Snackbar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64" y="1295400"/>
            <a:ext cx="6324600" cy="4373563"/>
          </a:xfrm>
        </p:spPr>
        <p:txBody>
          <a:bodyPr/>
          <a:lstStyle/>
          <a:p>
            <a:r>
              <a:rPr lang="en-US" b="1"/>
              <a:t>The Floating Action Button (FAB)</a:t>
            </a:r>
            <a:r>
              <a:rPr lang="en-US"/>
              <a:t> </a:t>
            </a:r>
            <a:br>
              <a:rPr lang="en-US"/>
            </a:br>
            <a:r>
              <a:rPr lang="en-US" sz="2800" smtClean="0"/>
              <a:t>There </a:t>
            </a:r>
            <a:r>
              <a:rPr lang="en-US" sz="2800"/>
              <a:t>are a number of rules that should be </a:t>
            </a:r>
            <a:r>
              <a:rPr lang="en-US" sz="2800" smtClean="0"/>
              <a:t>followed when </a:t>
            </a:r>
            <a:r>
              <a:rPr lang="en-US" sz="2800"/>
              <a:t>using floating action </a:t>
            </a:r>
            <a:r>
              <a:rPr lang="en-US" sz="2800" smtClean="0"/>
              <a:t>buttons</a:t>
            </a:r>
          </a:p>
          <a:p>
            <a:pPr lvl="1"/>
            <a:r>
              <a:rPr lang="en-US" sz="2000" smtClean="0"/>
              <a:t>Must </a:t>
            </a:r>
            <a:r>
              <a:rPr lang="en-US" sz="2000"/>
              <a:t>be circular</a:t>
            </a:r>
            <a:r>
              <a:rPr lang="en-US" sz="1600"/>
              <a:t> </a:t>
            </a:r>
            <a:endParaRPr lang="en-US" sz="1600" smtClean="0"/>
          </a:p>
          <a:p>
            <a:pPr lvl="1"/>
            <a:r>
              <a:rPr lang="en-US" sz="2000"/>
              <a:t>56 </a:t>
            </a:r>
            <a:r>
              <a:rPr lang="en-US" sz="2000" smtClean="0"/>
              <a:t>x 56dp </a:t>
            </a:r>
            <a:r>
              <a:rPr lang="en-US" sz="2000"/>
              <a:t>(Default) or 40 x 40dp (Mini) in size</a:t>
            </a:r>
            <a:r>
              <a:rPr lang="en-US" sz="1600"/>
              <a:t> </a:t>
            </a:r>
            <a:endParaRPr lang="en-US" sz="1600" smtClean="0"/>
          </a:p>
          <a:p>
            <a:pPr lvl="1"/>
            <a:r>
              <a:rPr lang="en-US" sz="2000" smtClean="0"/>
              <a:t>Minimum </a:t>
            </a:r>
            <a:r>
              <a:rPr lang="en-US" sz="2000"/>
              <a:t>of </a:t>
            </a:r>
            <a:r>
              <a:rPr lang="en-US" sz="2000" smtClean="0"/>
              <a:t>16dp the </a:t>
            </a:r>
            <a:r>
              <a:rPr lang="en-US" sz="2000"/>
              <a:t>edge of the screen on phones and 24dp on desktops and tablet devices</a:t>
            </a:r>
            <a:r>
              <a:rPr lang="en-US" sz="1600"/>
              <a:t> </a:t>
            </a:r>
            <a:endParaRPr lang="en-US" sz="1600" smtClean="0"/>
          </a:p>
          <a:p>
            <a:pPr lvl="1"/>
            <a:r>
              <a:rPr lang="en-US" sz="2000"/>
              <a:t>icon </a:t>
            </a:r>
            <a:r>
              <a:rPr lang="en-US" sz="2000" smtClean="0"/>
              <a:t>is </a:t>
            </a:r>
            <a:r>
              <a:rPr lang="en-US" sz="2000"/>
              <a:t>24x24dp in size</a:t>
            </a:r>
            <a:r>
              <a:rPr lang="en-US" sz="1800"/>
              <a:t> </a:t>
            </a:r>
            <a:br>
              <a:rPr lang="en-US" sz="18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083783"/>
            <a:ext cx="2100133" cy="37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8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Action Button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</a:t>
            </a:r>
            <a:r>
              <a:rPr lang="en-US"/>
              <a:t>Snackbar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73563"/>
          </a:xfrm>
        </p:spPr>
        <p:txBody>
          <a:bodyPr/>
          <a:lstStyle/>
          <a:p>
            <a:r>
              <a:rPr lang="en-US" b="1"/>
              <a:t>The Snackbar</a:t>
            </a:r>
            <a:r>
              <a:rPr lang="en-US"/>
              <a:t> </a:t>
            </a:r>
            <a:br>
              <a:rPr lang="en-US"/>
            </a:br>
            <a:r>
              <a:rPr lang="en-US"/>
              <a:t>The Snackbar component provides a way to present the user with information in the form of a </a:t>
            </a:r>
            <a:r>
              <a:rPr lang="en-US" smtClean="0"/>
              <a:t>panel that </a:t>
            </a:r>
            <a:r>
              <a:rPr lang="en-US"/>
              <a:t>appears at the bottom of the screen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5029200"/>
            <a:ext cx="3429000" cy="10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5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Action Button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</a:t>
            </a:r>
            <a:r>
              <a:rPr lang="en-US"/>
              <a:t>Snackbar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73563"/>
          </a:xfrm>
        </p:spPr>
        <p:txBody>
          <a:bodyPr/>
          <a:lstStyle/>
          <a:p>
            <a:r>
              <a:rPr lang="en-US" b="1"/>
              <a:t>Creating the Example Project</a:t>
            </a:r>
            <a:r>
              <a:rPr lang="en-US"/>
              <a:t> </a:t>
            </a:r>
            <a:br>
              <a:rPr lang="en-US"/>
            </a:br>
            <a:r>
              <a:rPr lang="en-US" sz="2800" smtClean="0"/>
              <a:t>- FAB can be added manually but </a:t>
            </a:r>
            <a:r>
              <a:rPr lang="en-US" sz="2800"/>
              <a:t>it is much easier to </a:t>
            </a:r>
            <a:r>
              <a:rPr lang="en-US" sz="2800" smtClean="0"/>
              <a:t>use the </a:t>
            </a:r>
            <a:r>
              <a:rPr lang="en-US" sz="2800"/>
              <a:t>Basic Activity template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23592" y="3464561"/>
            <a:ext cx="709681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E8BF6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&lt;android.support.design.widget.FloatingActionButton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"@+id/fab"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:layout_gravity=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"bottom|end"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"@dimen/fab_margin"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:srcCompat=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"@android:drawable/ic_dialog_email"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154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Action Button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</a:t>
            </a:r>
            <a:r>
              <a:rPr lang="en-US"/>
              <a:t>Snackbar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73563"/>
          </a:xfrm>
        </p:spPr>
        <p:txBody>
          <a:bodyPr/>
          <a:lstStyle/>
          <a:p>
            <a:r>
              <a:rPr lang="en-US" b="1"/>
              <a:t>Changing the Floating Action Button</a:t>
            </a:r>
            <a:r>
              <a:rPr lang="en-US"/>
              <a:t> </a:t>
            </a:r>
            <a:endParaRPr lang="en-US" smtClean="0"/>
          </a:p>
          <a:p>
            <a:pPr lvl="1">
              <a:buFontTx/>
              <a:buChar char="-"/>
            </a:pPr>
            <a:r>
              <a:rPr lang="en-US" smtClean="0"/>
              <a:t>Icon</a:t>
            </a:r>
          </a:p>
          <a:p>
            <a:pPr lvl="1">
              <a:buFontTx/>
              <a:buChar char="-"/>
            </a:pPr>
            <a:r>
              <a:rPr lang="en-US" smtClean="0"/>
              <a:t>Background color</a:t>
            </a:r>
          </a:p>
          <a:p>
            <a:pPr lvl="1">
              <a:buFontTx/>
              <a:buChar char="-"/>
            </a:pPr>
            <a:r>
              <a:rPr lang="en-US" smtClean="0"/>
              <a:t>Size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Action Button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</a:t>
            </a:r>
            <a:r>
              <a:rPr lang="en-US"/>
              <a:t>Snackbar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73563"/>
          </a:xfrm>
        </p:spPr>
        <p:txBody>
          <a:bodyPr/>
          <a:lstStyle/>
          <a:p>
            <a:r>
              <a:rPr lang="en-US" b="1" smtClean="0"/>
              <a:t>Handle event for FAB</a:t>
            </a:r>
          </a:p>
          <a:p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76400"/>
            <a:ext cx="2362200" cy="47244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2362200"/>
            <a:ext cx="4158511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ArrayAdapter&lt;String&gt;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22964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12748</TotalTime>
  <Words>466</Words>
  <Application>Microsoft Office PowerPoint</Application>
  <PresentationFormat>On-screen Show (4:3)</PresentationFormat>
  <Paragraphs>111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Floating Action Button  and Snackbar</vt:lpstr>
      <vt:lpstr>Floating Action Button  and Snackbar</vt:lpstr>
      <vt:lpstr>Floating Action Button  and Snackbar</vt:lpstr>
      <vt:lpstr>Floating Action Button  and Snackbar</vt:lpstr>
      <vt:lpstr>Floating Action Button  and Snackbar</vt:lpstr>
      <vt:lpstr>Floating Action Button  and Snackbar</vt:lpstr>
      <vt:lpstr>Floating Action Button  and Snackbar</vt:lpstr>
      <vt:lpstr>Floating Action Button  and Snackbar</vt:lpstr>
      <vt:lpstr>Floating Action Button  and Snackbar</vt:lpstr>
      <vt:lpstr>Creating a Tabbed Interface  using the TabLayout Component</vt:lpstr>
      <vt:lpstr>Creating a Tabbed Interface  using the TabLayout Component</vt:lpstr>
      <vt:lpstr>Creating a Tabbed Interface  using the TabLayout Component</vt:lpstr>
      <vt:lpstr>Creating a Tabbed Interface  using the TabLayout Component</vt:lpstr>
      <vt:lpstr>Creating a Tabbed Interface  using the TabLayout Component</vt:lpstr>
      <vt:lpstr>Creating a Tabbed Interface  using the TabLayout Component</vt:lpstr>
      <vt:lpstr>Creating a Tabbed Interface  using the TabLayout Component</vt:lpstr>
      <vt:lpstr>Creating a Tabbed Interface  using the TabLayout Component</vt:lpstr>
      <vt:lpstr>Creating a Tabbed Interface  using the TabLayout Component</vt:lpstr>
      <vt:lpstr>Working with the RecyclerView and CardView Widgets</vt:lpstr>
      <vt:lpstr>Working with the RecyclerView and CardView Widgets</vt:lpstr>
      <vt:lpstr>Working with the RecyclerView and CardView Widgets</vt:lpstr>
      <vt:lpstr>Working with the RecyclerView and CardView Widgets</vt:lpstr>
      <vt:lpstr>Working with the RecyclerView and CardView Widgets</vt:lpstr>
      <vt:lpstr>Working with the RecyclerView and CardView Widgets</vt:lpstr>
      <vt:lpstr>Working with the RecyclerView and CardView Widgets</vt:lpstr>
      <vt:lpstr>Working with the RecyclerView and CardView Widgets</vt:lpstr>
      <vt:lpstr>Working with the RecyclerView and CardView Widgets</vt:lpstr>
      <vt:lpstr>Working with the RecyclerView and CardView Widgets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1207</cp:revision>
  <dcterms:created xsi:type="dcterms:W3CDTF">2010-09-14T03:27:51Z</dcterms:created>
  <dcterms:modified xsi:type="dcterms:W3CDTF">2018-12-07T07:22:53Z</dcterms:modified>
</cp:coreProperties>
</file>