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6"/>
  </p:notesMasterIdLst>
  <p:handoutMasterIdLst>
    <p:handoutMasterId r:id="rId27"/>
  </p:handoutMasterIdLst>
  <p:sldIdLst>
    <p:sldId id="264" r:id="rId3"/>
    <p:sldId id="331" r:id="rId4"/>
    <p:sldId id="382" r:id="rId5"/>
    <p:sldId id="383" r:id="rId6"/>
    <p:sldId id="384" r:id="rId7"/>
    <p:sldId id="385" r:id="rId8"/>
    <p:sldId id="400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381" r:id="rId24"/>
    <p:sldId id="280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Do" initials="GD" lastIdx="2" clrIdx="0">
    <p:extLst>
      <p:ext uri="{19B8F6BF-5375-455C-9EA6-DF929625EA0E}">
        <p15:presenceInfo xmlns:p15="http://schemas.microsoft.com/office/powerpoint/2012/main" userId="2f8f253338717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5528" autoAdjust="0"/>
  </p:normalViewPr>
  <p:slideViewPr>
    <p:cSldViewPr snapToObjects="1">
      <p:cViewPr varScale="1">
        <p:scale>
          <a:sx n="45" d="100"/>
          <a:sy n="45" d="100"/>
        </p:scale>
        <p:origin x="248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-5"/>
    </p:cViewPr>
  </p:notesText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activity_nav_drawer.xml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This is the top level layout resource file. It contains the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DrawerLayout container and the NavigationView child. The NavigationView declaration in this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indicates that the layout for the drawer header is contained within the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nav_header_nav_drawer.xml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and that the menu options for the drawer are located in the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activity_nav_drawer_drawer.xml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 In addition, it includes a reference to the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app_bar_nav_drawer.xml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app_bar_nav_drawer.xml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This layout resource file is included by the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activity_nav_drawer.xml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and is the standard app bar layout file built within a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CoordinatorLayout container as covered in the preceding chapters. As with previous examples this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also contains a directive to include the content file which, in this case, is named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content_nav_drawer.xml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content_nav_drawer.xml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 standard layout for the content area of the activity layout. This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 consists of a ConstraintLayout container and a “Hello World!” TextView.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nav_header_nav_drawer.xml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Referenced by the NavigationView element in the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activity_nav_drawer.xml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this is a placeholder header layout for the drawer.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5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9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Master/Detail Flow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 smaller, phone sized Android devices, the master list takes up the entire screen and the detail pane appears on a separate screen which appears when a selection is made from the master list. In thismode, the detail screen includes an action bar entry to return to the master list </a:t>
            </a:r>
          </a:p>
        </p:txBody>
      </p:sp>
    </p:spTree>
    <p:extLst>
      <p:ext uri="{BB962C8B-B14F-4D97-AF65-F5344CB8AC3E}">
        <p14:creationId xmlns:p14="http://schemas.microsoft.com/office/powerpoint/2010/main" val="322130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Master/Detail Flow</a:t>
            </a:r>
            <a:br>
              <a:rPr lang="en-US"/>
            </a:b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Master/Detail Flow in small device</a:t>
            </a:r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2438400"/>
            <a:ext cx="4764865" cy="36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93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Master/Detail Flow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Creating a Master/Detail Flow Activity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06560"/>
            <a:ext cx="5181600" cy="41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Master/Detail Flow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1000" cy="4373563"/>
          </a:xfrm>
        </p:spPr>
        <p:txBody>
          <a:bodyPr/>
          <a:lstStyle/>
          <a:p>
            <a:r>
              <a:rPr lang="en-US" b="1"/>
              <a:t>The Anatomy of the Master/Detail Flow Template</a:t>
            </a:r>
            <a:r>
              <a:rPr lang="en-US"/>
              <a:t> </a:t>
            </a:r>
            <a:br>
              <a:rPr lang="en-US"/>
            </a:br>
            <a:r>
              <a:rPr lang="en-US" smtClean="0"/>
              <a:t>When an activity Master/Detail </a:t>
            </a:r>
            <a:r>
              <a:rPr lang="en-US"/>
              <a:t>Flow </a:t>
            </a:r>
            <a:r>
              <a:rPr lang="en-US" smtClean="0"/>
              <a:t>template is created, </a:t>
            </a:r>
            <a:r>
              <a:rPr lang="en-US"/>
              <a:t>a number of Java </a:t>
            </a:r>
            <a:r>
              <a:rPr lang="en-US" smtClean="0"/>
              <a:t>andXML </a:t>
            </a:r>
            <a:r>
              <a:rPr lang="en-US"/>
              <a:t>layout resource files will have been created automatically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Master/Detail Flow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8229600" cy="4373563"/>
          </a:xfrm>
        </p:spPr>
        <p:txBody>
          <a:bodyPr/>
          <a:lstStyle/>
          <a:p>
            <a:r>
              <a:rPr lang="en-US" sz="2400" b="1"/>
              <a:t>activity_&lt;item&gt;_list.xml </a:t>
            </a:r>
            <a:endParaRPr lang="en-US" sz="2400" b="1" smtClean="0"/>
          </a:p>
          <a:p>
            <a:r>
              <a:rPr lang="en-US" sz="2400" b="1"/>
              <a:t>&lt;item&gt;ListActivity.java </a:t>
            </a:r>
            <a:endParaRPr lang="en-US" sz="2400" b="1" smtClean="0"/>
          </a:p>
          <a:p>
            <a:r>
              <a:rPr lang="en-US" sz="2400" b="1"/>
              <a:t>&lt;item&gt;_list.xml </a:t>
            </a:r>
            <a:endParaRPr lang="en-US" sz="2400" b="1" smtClean="0"/>
          </a:p>
          <a:p>
            <a:r>
              <a:rPr lang="en-US" sz="2400" b="1"/>
              <a:t>&lt;item&gt;_list.xml (w900dp) </a:t>
            </a:r>
            <a:endParaRPr lang="en-US" sz="2400" b="1" smtClean="0"/>
          </a:p>
          <a:p>
            <a:r>
              <a:rPr lang="en-US" sz="2400" b="1"/>
              <a:t>&lt;item&gt;_</a:t>
            </a:r>
            <a:r>
              <a:rPr lang="en-US" sz="2400" b="1" smtClean="0"/>
              <a:t>content_list.xml</a:t>
            </a:r>
          </a:p>
          <a:p>
            <a:r>
              <a:rPr lang="en-US" sz="2400" b="1" smtClean="0"/>
              <a:t>activity</a:t>
            </a:r>
            <a:r>
              <a:rPr lang="en-US" sz="2400" b="1"/>
              <a:t>_&lt;item&gt;_detail.xml </a:t>
            </a:r>
            <a:endParaRPr lang="en-US" sz="2400" b="1" smtClean="0"/>
          </a:p>
          <a:p>
            <a:r>
              <a:rPr lang="en-US" sz="2400" b="1"/>
              <a:t>&lt;item&gt;DetailActivity.java </a:t>
            </a:r>
            <a:endParaRPr lang="en-US" sz="2400" b="1" smtClean="0"/>
          </a:p>
          <a:p>
            <a:r>
              <a:rPr lang="en-US" sz="2400" b="1"/>
              <a:t>&lt;item&gt;_detail.xml </a:t>
            </a:r>
            <a:endParaRPr lang="en-US" sz="2400" b="1" smtClean="0"/>
          </a:p>
          <a:p>
            <a:r>
              <a:rPr lang="en-US" sz="2400" b="1"/>
              <a:t>&lt;item&gt;DetailFragment.java </a:t>
            </a:r>
            <a:endParaRPr lang="en-US" sz="2400" b="1" smtClean="0"/>
          </a:p>
          <a:p>
            <a:r>
              <a:rPr lang="en-US" sz="2400" b="1"/>
              <a:t>DummyContent.java </a:t>
            </a:r>
          </a:p>
        </p:txBody>
      </p:sp>
    </p:spTree>
    <p:extLst>
      <p:ext uri="{BB962C8B-B14F-4D97-AF65-F5344CB8AC3E}">
        <p14:creationId xmlns:p14="http://schemas.microsoft.com/office/powerpoint/2010/main" val="418416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Master/Detail Flow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Modifying the Master/Detail Flow </a:t>
            </a:r>
            <a:r>
              <a:rPr lang="en-US" b="1" smtClean="0"/>
              <a:t>Template</a:t>
            </a:r>
            <a:endParaRPr lang="en-US" smtClean="0"/>
          </a:p>
          <a:p>
            <a:pPr lvl="1">
              <a:buFontTx/>
              <a:buChar char="-"/>
            </a:pPr>
            <a:r>
              <a:rPr lang="en-US" smtClean="0"/>
              <a:t>Changing </a:t>
            </a:r>
            <a:r>
              <a:rPr lang="en-US"/>
              <a:t>the Content Model </a:t>
            </a:r>
            <a:endParaRPr lang="en-US" smtClean="0"/>
          </a:p>
          <a:p>
            <a:pPr lvl="1">
              <a:buFontTx/>
              <a:buChar char="-"/>
            </a:pPr>
            <a:r>
              <a:rPr lang="en-US"/>
              <a:t>Changing the Detail Pane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Master/Detail Flow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Changing the Content Model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4926" y="2344579"/>
            <a:ext cx="8132354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DummyItem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final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final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website_name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final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website_url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DummyItem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website_name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website_url)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website_name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website_name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website_url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website_url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website_name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15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Master/Detail Flow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Adding data</a:t>
            </a:r>
            <a:endParaRPr 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6760" y="3124200"/>
            <a:ext cx="792480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3 sample items.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DummyItem(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"Google"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"http://www.goolge.com"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DummyItem(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"Amazon"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"http://www.amazon.com"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DummyItem(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York Times"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"http://www.nytimes.com"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260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Master/Detail Flow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Changing the Detail </a:t>
            </a:r>
            <a:r>
              <a:rPr lang="en-US" b="1" smtClean="0"/>
              <a:t>Pane</a:t>
            </a:r>
          </a:p>
          <a:p>
            <a:pPr marL="0" indent="0">
              <a:buNone/>
            </a:pPr>
            <a:r>
              <a:rPr lang="en-US" smtClean="0"/>
              <a:t>Change TextView to WebView </a:t>
            </a:r>
            <a:r>
              <a:rPr lang="en-US"/>
              <a:t/>
            </a:r>
            <a:br>
              <a:rPr lang="en-US"/>
            </a:br>
            <a:endParaRPr lang="en-US" b="1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0433" y="3429000"/>
            <a:ext cx="8701421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&lt;WebView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"http://schemas.android.com/tools"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"@+id/website_detail"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"com.example.&lt;</a:t>
            </a:r>
            <a:r>
              <a:rPr kumimoji="0" lang="en-US" altLang="en-US" sz="1600" b="0" i="0" u="none" strike="noStrike" cap="none" normalizeH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Name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&gt;.WebsiteDetailFragment"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&lt;/WebView&gt;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910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Master/Detail Flow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Loading web content</a:t>
            </a: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0700" y="2306141"/>
            <a:ext cx="7622600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onCreateView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(LayoutInflater inflater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 container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 savedInstanceState)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View rootView = inflater.inflate(R.layout.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website_detail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Show the dummy website_name as text in a TextView.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mItem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((WebView) rootView.findViewById(R.id.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website_detail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.loadUrl(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mItem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website_url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WebView webView = (WebView)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rootView.findViewById(R.id.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website_detail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webView.setWebViewClient(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WebViewClient(){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shouldOverrideUrlLoading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WebView view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WebResourceRequest request)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super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.shouldOverrideUrlLoading(view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webView.getSettings().setJavaScriptEnabled(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webView.loadUrl(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mItem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website_url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rootView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536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73563"/>
          </a:xfrm>
        </p:spPr>
        <p:txBody>
          <a:bodyPr>
            <a:normAutofit/>
          </a:bodyPr>
          <a:lstStyle/>
          <a:p>
            <a:r>
              <a:rPr lang="en-US" smtClean="0"/>
              <a:t>Implementing </a:t>
            </a:r>
            <a:r>
              <a:rPr lang="en-US"/>
              <a:t>an Android Navigation Drawer </a:t>
            </a:r>
            <a:endParaRPr lang="en-US" smtClean="0"/>
          </a:p>
          <a:p>
            <a:r>
              <a:rPr lang="en-US"/>
              <a:t>Master/Detail Flow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Master/Detail Flow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Add permission</a:t>
            </a:r>
            <a:endParaRPr 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2819400"/>
            <a:ext cx="8577989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&lt;manifest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"com.example.thaigiang.testingfromchapter33"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&lt;uses-permission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"android.permission.INTERNET"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&lt;application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:allowBackup=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"@mipmap/ic_launcher"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:label=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"@string/app_name"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:roundIcon=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"@mipmap/ic_launcher_round"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8830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Master/Detail Flow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Testing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86000"/>
            <a:ext cx="2286000" cy="4059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86000"/>
            <a:ext cx="2286000" cy="40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35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Lesson 9</a:t>
            </a:r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</a:t>
            </a:r>
            <a:r>
              <a:rPr lang="en-US"/>
              <a:t>Navigation Drawer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410200" cy="4373563"/>
          </a:xfrm>
        </p:spPr>
        <p:txBody>
          <a:bodyPr/>
          <a:lstStyle/>
          <a:p>
            <a:r>
              <a:rPr lang="en-US" b="1" smtClean="0"/>
              <a:t>Overview </a:t>
            </a:r>
            <a:r>
              <a:rPr lang="en-US" b="1"/>
              <a:t>of the Navigation Drawer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The navigation drawer is a panel that slides out from the left of the screen and contains a range </a:t>
            </a:r>
            <a:r>
              <a:rPr lang="en-US" sz="2400" smtClean="0"/>
              <a:t>of options </a:t>
            </a:r>
            <a:r>
              <a:rPr lang="en-US" sz="2400"/>
              <a:t>available for selection by the user </a:t>
            </a:r>
            <a:br>
              <a:rPr lang="en-US" sz="2400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802" y="1752600"/>
            <a:ext cx="2775998" cy="455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</a:t>
            </a:r>
            <a:r>
              <a:rPr lang="en-US"/>
              <a:t>Navigation Drawer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373563"/>
          </a:xfrm>
        </p:spPr>
        <p:txBody>
          <a:bodyPr/>
          <a:lstStyle/>
          <a:p>
            <a:r>
              <a:rPr lang="en-US" sz="2800" b="1" smtClean="0"/>
              <a:t>Navigation </a:t>
            </a:r>
            <a:r>
              <a:rPr lang="en-US" sz="2800" b="1"/>
              <a:t>drawer is made up of the following components: </a:t>
            </a:r>
            <a:endParaRPr lang="en-US" sz="2800" b="1" smtClean="0"/>
          </a:p>
          <a:p>
            <a:pPr lvl="1">
              <a:buFontTx/>
              <a:buChar char="-"/>
            </a:pPr>
            <a:r>
              <a:rPr lang="en-US" sz="2000" smtClean="0"/>
              <a:t>An </a:t>
            </a:r>
            <a:r>
              <a:rPr lang="en-US" sz="2000"/>
              <a:t>instance of the DrawerLayout component. </a:t>
            </a:r>
            <a:endParaRPr lang="en-US" sz="2000" smtClean="0"/>
          </a:p>
          <a:p>
            <a:pPr lvl="1">
              <a:buFontTx/>
              <a:buChar char="-"/>
            </a:pPr>
            <a:r>
              <a:rPr lang="en-US" sz="2000" smtClean="0"/>
              <a:t>An </a:t>
            </a:r>
            <a:r>
              <a:rPr lang="en-US" sz="2000"/>
              <a:t>instance of the NavigationView component embedded as a child of the </a:t>
            </a:r>
            <a:r>
              <a:rPr lang="en-US" sz="2000" smtClean="0"/>
              <a:t>DrawerLayout.</a:t>
            </a:r>
          </a:p>
          <a:p>
            <a:pPr lvl="1">
              <a:buFontTx/>
              <a:buChar char="-"/>
            </a:pPr>
            <a:r>
              <a:rPr lang="en-US" sz="2000" smtClean="0"/>
              <a:t>A </a:t>
            </a:r>
            <a:r>
              <a:rPr lang="en-US" sz="2000"/>
              <a:t>menu resource file containing the options to be displayed within the navigation drawer</a:t>
            </a:r>
            <a:r>
              <a:rPr lang="en-US" sz="2000" smtClean="0"/>
              <a:t>. </a:t>
            </a:r>
          </a:p>
          <a:p>
            <a:pPr lvl="1">
              <a:buFontTx/>
              <a:buChar char="-"/>
            </a:pPr>
            <a:r>
              <a:rPr lang="en-US" sz="2000" smtClean="0"/>
              <a:t>An </a:t>
            </a:r>
            <a:r>
              <a:rPr lang="en-US" sz="2000"/>
              <a:t>optional layout resource file containing the content to appear in the header section of </a:t>
            </a:r>
            <a:r>
              <a:rPr lang="en-US" sz="2000" smtClean="0"/>
              <a:t>the navigation </a:t>
            </a:r>
            <a:r>
              <a:rPr lang="en-US" sz="2000"/>
              <a:t>drawer</a:t>
            </a:r>
            <a:r>
              <a:rPr lang="en-US" sz="2000" smtClean="0"/>
              <a:t>. </a:t>
            </a:r>
          </a:p>
          <a:p>
            <a:pPr lvl="1">
              <a:buFontTx/>
              <a:buChar char="-"/>
            </a:pPr>
            <a:r>
              <a:rPr lang="en-US" sz="2000" smtClean="0"/>
              <a:t>A </a:t>
            </a:r>
            <a:r>
              <a:rPr lang="en-US" sz="2000"/>
              <a:t>listener assigned to the NavigationView </a:t>
            </a:r>
            <a:endParaRPr lang="en-US" sz="2000" smtClean="0"/>
          </a:p>
          <a:p>
            <a:pPr lvl="1">
              <a:buFontTx/>
              <a:buChar char="-"/>
            </a:pPr>
            <a:r>
              <a:rPr lang="en-US" sz="2000" smtClean="0"/>
              <a:t>An </a:t>
            </a:r>
            <a:r>
              <a:rPr lang="en-US" sz="2000"/>
              <a:t>ActionBarDrawerToggle instance to connect and synchronize the navigation drawer to the </a:t>
            </a:r>
            <a:r>
              <a:rPr lang="en-US" sz="2000" smtClean="0"/>
              <a:t>app bar</a:t>
            </a:r>
            <a:r>
              <a:rPr lang="en-US" sz="2000"/>
              <a:t>. </a:t>
            </a: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7555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</a:t>
            </a:r>
            <a:r>
              <a:rPr lang="en-US"/>
              <a:t>Navigation Drawer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Using the Navigation Drawer Activity Template</a:t>
            </a:r>
            <a:r>
              <a:rPr lang="en-US"/>
              <a:t> </a:t>
            </a:r>
            <a:br>
              <a:rPr lang="en-US"/>
            </a:br>
            <a:r>
              <a:rPr lang="en-US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02012"/>
            <a:ext cx="4267200" cy="335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3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</a:t>
            </a:r>
            <a:r>
              <a:rPr lang="en-US"/>
              <a:t>Navigation Drawer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The Template Layout Resource </a:t>
            </a:r>
            <a:r>
              <a:rPr lang="en-US" b="1" smtClean="0"/>
              <a:t>Files</a:t>
            </a:r>
            <a:endParaRPr lang="en-US" smtClean="0"/>
          </a:p>
          <a:p>
            <a:pPr lvl="1">
              <a:buFontTx/>
              <a:buChar char="-"/>
            </a:pPr>
            <a:r>
              <a:rPr lang="en-US" smtClean="0"/>
              <a:t>activity_nav_drawer.xml </a:t>
            </a:r>
          </a:p>
          <a:p>
            <a:pPr lvl="1">
              <a:buFontTx/>
              <a:buChar char="-"/>
            </a:pPr>
            <a:r>
              <a:rPr lang="en-US" smtClean="0"/>
              <a:t>app_bar_nav_drawer.xml </a:t>
            </a:r>
          </a:p>
          <a:p>
            <a:pPr lvl="1">
              <a:buFontTx/>
              <a:buChar char="-"/>
            </a:pPr>
            <a:r>
              <a:rPr lang="en-US"/>
              <a:t>content_nav_drawer.xml </a:t>
            </a:r>
            <a:endParaRPr lang="en-US" smtClean="0"/>
          </a:p>
          <a:p>
            <a:pPr lvl="1">
              <a:buFontTx/>
              <a:buChar char="-"/>
            </a:pPr>
            <a:r>
              <a:rPr lang="en-US"/>
              <a:t>nav_header_nav_drawer.xml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6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an </a:t>
            </a:r>
            <a:br>
              <a:rPr lang="en-US"/>
            </a:br>
            <a:r>
              <a:rPr lang="en-US"/>
              <a:t>Android Navigation Drawer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Modification of</a:t>
            </a:r>
            <a:r>
              <a:rPr lang="en-US" b="1"/>
              <a:t> Navigation Drawer</a:t>
            </a:r>
            <a:r>
              <a:rPr lang="en-US" b="1" smtClean="0"/>
              <a:t>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3802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Master/Detail Flow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The Master/Detail Flow</a:t>
            </a:r>
            <a:r>
              <a:rPr lang="en-US"/>
              <a:t> </a:t>
            </a:r>
            <a:br>
              <a:rPr lang="en-US"/>
            </a:br>
            <a:r>
              <a:rPr lang="en-US"/>
              <a:t>A master/detail flow is an interface design concept whereby a list of items </a:t>
            </a:r>
            <a:r>
              <a:rPr lang="en-US" smtClean="0"/>
              <a:t>(</a:t>
            </a:r>
            <a:r>
              <a:rPr lang="en-US" i="1" smtClean="0"/>
              <a:t>master list</a:t>
            </a:r>
            <a:r>
              <a:rPr lang="en-US"/>
              <a:t>) is displayed to the user. On selecting an item from the list, additional information relating to </a:t>
            </a:r>
            <a:r>
              <a:rPr lang="en-US" smtClean="0"/>
              <a:t>that item </a:t>
            </a:r>
            <a:r>
              <a:rPr lang="en-US"/>
              <a:t>is then presented to the user within a </a:t>
            </a:r>
            <a:r>
              <a:rPr lang="en-US" i="1"/>
              <a:t>detail </a:t>
            </a:r>
            <a:r>
              <a:rPr lang="en-US"/>
              <a:t>pane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6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Master/Detail Flow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of Master/Detail Flow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62200"/>
            <a:ext cx="5243014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17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12993</TotalTime>
  <Words>364</Words>
  <Application>Microsoft Office PowerPoint</Application>
  <PresentationFormat>On-screen Show (4:3)</PresentationFormat>
  <Paragraphs>77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Implementing an  Android Navigation Drawer </vt:lpstr>
      <vt:lpstr>Implementing an  Android Navigation Drawer </vt:lpstr>
      <vt:lpstr>Implementing an  Android Navigation Drawer </vt:lpstr>
      <vt:lpstr>Implementing an  Android Navigation Drawer </vt:lpstr>
      <vt:lpstr>Implementing an  Android Navigation Drawer </vt:lpstr>
      <vt:lpstr>Master/Detail Flow </vt:lpstr>
      <vt:lpstr>Master/Detail Flow </vt:lpstr>
      <vt:lpstr>Master/Detail Flow </vt:lpstr>
      <vt:lpstr>Master/Detail Flow </vt:lpstr>
      <vt:lpstr>Master/Detail Flow </vt:lpstr>
      <vt:lpstr>Master/Detail Flow </vt:lpstr>
      <vt:lpstr>Master/Detail Flow </vt:lpstr>
      <vt:lpstr>Master/Detail Flow </vt:lpstr>
      <vt:lpstr>Master/Detail Flow </vt:lpstr>
      <vt:lpstr>Master/Detail Flow </vt:lpstr>
      <vt:lpstr>Master/Detail Flow </vt:lpstr>
      <vt:lpstr>Master/Detail Flow </vt:lpstr>
      <vt:lpstr>Master/Detail Flow </vt:lpstr>
      <vt:lpstr>Master/Detail Flow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1252</cp:revision>
  <dcterms:created xsi:type="dcterms:W3CDTF">2010-09-14T03:27:51Z</dcterms:created>
  <dcterms:modified xsi:type="dcterms:W3CDTF">2018-12-09T02:27:45Z</dcterms:modified>
</cp:coreProperties>
</file>