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
  </p:notesMasterIdLst>
  <p:sldIdLst>
    <p:sldId id="257" r:id="rId2"/>
  </p:sldIdLst>
  <p:sldSz cx="402336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0"/>
    <p:restoredTop sz="94712"/>
  </p:normalViewPr>
  <p:slideViewPr>
    <p:cSldViewPr snapToGrid="0" snapToObjects="1">
      <p:cViewPr>
        <p:scale>
          <a:sx n="35" d="100"/>
          <a:sy n="35" d="100"/>
        </p:scale>
        <p:origin x="144" y="-2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8088A-3997-4C4B-B4BE-69F98D1C95FD}" type="datetimeFigureOut">
              <a:rPr lang="en-US" smtClean="0"/>
              <a:t>12/21/18</a:t>
            </a:fld>
            <a:endParaRPr lang="en-US" dirty="0"/>
          </a:p>
        </p:txBody>
      </p:sp>
      <p:sp>
        <p:nvSpPr>
          <p:cNvPr id="4" name="Slide Image Placeholder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DE45E-A048-024A-907C-ED8A650ADF12}" type="slidenum">
              <a:rPr lang="en-US" smtClean="0"/>
              <a:t>‹#›</a:t>
            </a:fld>
            <a:endParaRPr lang="en-US" dirty="0"/>
          </a:p>
        </p:txBody>
      </p:sp>
    </p:spTree>
    <p:extLst>
      <p:ext uri="{BB962C8B-B14F-4D97-AF65-F5344CB8AC3E}">
        <p14:creationId xmlns:p14="http://schemas.microsoft.com/office/powerpoint/2010/main" val="461450741"/>
      </p:ext>
    </p:extLst>
  </p:cSld>
  <p:clrMap bg1="lt1" tx1="dk1" bg2="lt2" tx2="dk2" accent1="accent1" accent2="accent2" accent3="accent3" accent4="accent4" accent5="accent5" accent6="accent6" hlink="hlink" folHlink="folHlink"/>
  <p:notesStyle>
    <a:lvl1pPr marL="0" algn="l" defTabSz="3423514" rtl="0" eaLnBrk="1" latinLnBrk="0" hangingPunct="1">
      <a:defRPr sz="4493" kern="1200">
        <a:solidFill>
          <a:schemeClr val="tx1"/>
        </a:solidFill>
        <a:latin typeface="+mn-lt"/>
        <a:ea typeface="+mn-ea"/>
        <a:cs typeface="+mn-cs"/>
      </a:defRPr>
    </a:lvl1pPr>
    <a:lvl2pPr marL="1711757" algn="l" defTabSz="3423514" rtl="0" eaLnBrk="1" latinLnBrk="0" hangingPunct="1">
      <a:defRPr sz="4493" kern="1200">
        <a:solidFill>
          <a:schemeClr val="tx1"/>
        </a:solidFill>
        <a:latin typeface="+mn-lt"/>
        <a:ea typeface="+mn-ea"/>
        <a:cs typeface="+mn-cs"/>
      </a:defRPr>
    </a:lvl2pPr>
    <a:lvl3pPr marL="3423514" algn="l" defTabSz="3423514" rtl="0" eaLnBrk="1" latinLnBrk="0" hangingPunct="1">
      <a:defRPr sz="4493" kern="1200">
        <a:solidFill>
          <a:schemeClr val="tx1"/>
        </a:solidFill>
        <a:latin typeface="+mn-lt"/>
        <a:ea typeface="+mn-ea"/>
        <a:cs typeface="+mn-cs"/>
      </a:defRPr>
    </a:lvl3pPr>
    <a:lvl4pPr marL="5135270" algn="l" defTabSz="3423514" rtl="0" eaLnBrk="1" latinLnBrk="0" hangingPunct="1">
      <a:defRPr sz="4493" kern="1200">
        <a:solidFill>
          <a:schemeClr val="tx1"/>
        </a:solidFill>
        <a:latin typeface="+mn-lt"/>
        <a:ea typeface="+mn-ea"/>
        <a:cs typeface="+mn-cs"/>
      </a:defRPr>
    </a:lvl4pPr>
    <a:lvl5pPr marL="6847027" algn="l" defTabSz="3423514" rtl="0" eaLnBrk="1" latinLnBrk="0" hangingPunct="1">
      <a:defRPr sz="4493" kern="1200">
        <a:solidFill>
          <a:schemeClr val="tx1"/>
        </a:solidFill>
        <a:latin typeface="+mn-lt"/>
        <a:ea typeface="+mn-ea"/>
        <a:cs typeface="+mn-cs"/>
      </a:defRPr>
    </a:lvl5pPr>
    <a:lvl6pPr marL="8558784" algn="l" defTabSz="3423514" rtl="0" eaLnBrk="1" latinLnBrk="0" hangingPunct="1">
      <a:defRPr sz="4493" kern="1200">
        <a:solidFill>
          <a:schemeClr val="tx1"/>
        </a:solidFill>
        <a:latin typeface="+mn-lt"/>
        <a:ea typeface="+mn-ea"/>
        <a:cs typeface="+mn-cs"/>
      </a:defRPr>
    </a:lvl6pPr>
    <a:lvl7pPr marL="10270541" algn="l" defTabSz="3423514" rtl="0" eaLnBrk="1" latinLnBrk="0" hangingPunct="1">
      <a:defRPr sz="4493" kern="1200">
        <a:solidFill>
          <a:schemeClr val="tx1"/>
        </a:solidFill>
        <a:latin typeface="+mn-lt"/>
        <a:ea typeface="+mn-ea"/>
        <a:cs typeface="+mn-cs"/>
      </a:defRPr>
    </a:lvl7pPr>
    <a:lvl8pPr marL="11982298" algn="l" defTabSz="3423514" rtl="0" eaLnBrk="1" latinLnBrk="0" hangingPunct="1">
      <a:defRPr sz="4493" kern="1200">
        <a:solidFill>
          <a:schemeClr val="tx1"/>
        </a:solidFill>
        <a:latin typeface="+mn-lt"/>
        <a:ea typeface="+mn-ea"/>
        <a:cs typeface="+mn-cs"/>
      </a:defRPr>
    </a:lvl8pPr>
    <a:lvl9pPr marL="13694054" algn="l" defTabSz="3423514" rtl="0" eaLnBrk="1" latinLnBrk="0" hangingPunct="1">
      <a:defRPr sz="44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1143000"/>
            <a:ext cx="37719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3DE45E-A048-024A-907C-ED8A650ADF12}" type="slidenum">
              <a:rPr lang="en-US" smtClean="0"/>
              <a:t>1</a:t>
            </a:fld>
            <a:endParaRPr lang="en-US" dirty="0"/>
          </a:p>
        </p:txBody>
      </p:sp>
    </p:spTree>
    <p:extLst>
      <p:ext uri="{BB962C8B-B14F-4D97-AF65-F5344CB8AC3E}">
        <p14:creationId xmlns:p14="http://schemas.microsoft.com/office/powerpoint/2010/main" val="1471704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550100" cy="32918400"/>
          </a:xfrm>
          <a:prstGeom prst="rect">
            <a:avLst/>
          </a:prstGeom>
        </p:spPr>
      </p:pic>
      <p:sp>
        <p:nvSpPr>
          <p:cNvPr id="2" name="Title 1"/>
          <p:cNvSpPr>
            <a:spLocks noGrp="1"/>
          </p:cNvSpPr>
          <p:nvPr>
            <p:ph type="ctrTitle"/>
          </p:nvPr>
        </p:nvSpPr>
        <p:spPr>
          <a:xfrm>
            <a:off x="12073481" y="9428482"/>
            <a:ext cx="25142603" cy="11623027"/>
          </a:xfrm>
        </p:spPr>
        <p:txBody>
          <a:bodyPr anchor="b">
            <a:normAutofit/>
          </a:bodyPr>
          <a:lstStyle>
            <a:lvl1pPr algn="r">
              <a:defRPr sz="19360">
                <a:effectLst/>
              </a:defRPr>
            </a:lvl1pPr>
          </a:lstStyle>
          <a:p>
            <a:r>
              <a:rPr lang="en-US"/>
              <a:t>Click to edit Master title style</a:t>
            </a:r>
            <a:endParaRPr lang="en-US" dirty="0"/>
          </a:p>
        </p:txBody>
      </p:sp>
      <p:sp>
        <p:nvSpPr>
          <p:cNvPr id="3" name="Subtitle 2"/>
          <p:cNvSpPr>
            <a:spLocks noGrp="1"/>
          </p:cNvSpPr>
          <p:nvPr>
            <p:ph type="subTitle" idx="1"/>
          </p:nvPr>
        </p:nvSpPr>
        <p:spPr>
          <a:xfrm>
            <a:off x="12073481" y="21051521"/>
            <a:ext cx="25142603" cy="6746242"/>
          </a:xfrm>
        </p:spPr>
        <p:txBody>
          <a:bodyPr anchor="t">
            <a:normAutofit/>
          </a:bodyPr>
          <a:lstStyle>
            <a:lvl1pPr marL="0" indent="0" algn="r">
              <a:buNone/>
              <a:defRPr sz="7920" cap="all">
                <a:solidFill>
                  <a:schemeClr val="tx1"/>
                </a:solidFill>
              </a:defRPr>
            </a:lvl1pPr>
            <a:lvl2pPr marL="2011680" indent="0" algn="ctr">
              <a:buNone/>
              <a:defRPr>
                <a:solidFill>
                  <a:schemeClr val="tx1">
                    <a:tint val="75000"/>
                  </a:schemeClr>
                </a:solidFill>
              </a:defRPr>
            </a:lvl2pPr>
            <a:lvl3pPr marL="4023360" indent="0" algn="ctr">
              <a:buNone/>
              <a:defRPr>
                <a:solidFill>
                  <a:schemeClr val="tx1">
                    <a:tint val="75000"/>
                  </a:schemeClr>
                </a:solidFill>
              </a:defRPr>
            </a:lvl3pPr>
            <a:lvl4pPr marL="6035040" indent="0" algn="ctr">
              <a:buNone/>
              <a:defRPr>
                <a:solidFill>
                  <a:schemeClr val="tx1">
                    <a:tint val="75000"/>
                  </a:schemeClr>
                </a:solidFill>
              </a:defRPr>
            </a:lvl4pPr>
            <a:lvl5pPr marL="8046720" indent="0" algn="ctr">
              <a:buNone/>
              <a:defRPr>
                <a:solidFill>
                  <a:schemeClr val="tx1">
                    <a:tint val="75000"/>
                  </a:schemeClr>
                </a:solidFill>
              </a:defRPr>
            </a:lvl5pPr>
            <a:lvl6pPr marL="10058400" indent="0" algn="ctr">
              <a:buNone/>
              <a:defRPr>
                <a:solidFill>
                  <a:schemeClr val="tx1">
                    <a:tint val="75000"/>
                  </a:schemeClr>
                </a:solidFill>
              </a:defRPr>
            </a:lvl6pPr>
            <a:lvl7pPr marL="12070080" indent="0" algn="ctr">
              <a:buNone/>
              <a:defRPr>
                <a:solidFill>
                  <a:schemeClr val="tx1">
                    <a:tint val="75000"/>
                  </a:schemeClr>
                </a:solidFill>
              </a:defRPr>
            </a:lvl7pPr>
            <a:lvl8pPr marL="14081760" indent="0" algn="ctr">
              <a:buNone/>
              <a:defRPr>
                <a:solidFill>
                  <a:schemeClr val="tx1">
                    <a:tint val="75000"/>
                  </a:schemeClr>
                </a:solidFill>
              </a:defRPr>
            </a:lvl8pPr>
            <a:lvl9pPr marL="160934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29710171" y="28178767"/>
            <a:ext cx="5333561" cy="1813560"/>
          </a:xfrm>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a:xfrm>
            <a:off x="12073483" y="28178767"/>
            <a:ext cx="17301403" cy="1813560"/>
          </a:xfrm>
        </p:spPr>
        <p:txBody>
          <a:bodyPr/>
          <a:lstStyle/>
          <a:p>
            <a:endParaRPr lang="en-US" dirty="0"/>
          </a:p>
        </p:txBody>
      </p:sp>
      <p:sp>
        <p:nvSpPr>
          <p:cNvPr id="6" name="Slide Number Placeholder 5"/>
          <p:cNvSpPr>
            <a:spLocks noGrp="1"/>
          </p:cNvSpPr>
          <p:nvPr>
            <p:ph type="sldNum" sz="quarter" idx="12"/>
          </p:nvPr>
        </p:nvSpPr>
        <p:spPr>
          <a:xfrm>
            <a:off x="35379014" y="28178767"/>
            <a:ext cx="1837070" cy="1813560"/>
          </a:xfrm>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75697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4" y="22717752"/>
            <a:ext cx="34198560" cy="2720342"/>
          </a:xfrm>
        </p:spPr>
        <p:txBody>
          <a:bodyPr anchor="b">
            <a:normAutofit/>
          </a:bodyPr>
          <a:lstStyle>
            <a:lvl1pPr algn="l">
              <a:defRPr sz="8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23364" y="4474138"/>
            <a:ext cx="30175200" cy="151918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04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2011684" y="25438094"/>
            <a:ext cx="34198560" cy="2369818"/>
          </a:xfrm>
        </p:spPr>
        <p:txBody>
          <a:bodyPr>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87125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95" y="2926092"/>
            <a:ext cx="34198556" cy="14996155"/>
          </a:xfrm>
        </p:spPr>
        <p:txBody>
          <a:bodyPr anchor="ctr">
            <a:normAutofit/>
          </a:bodyPr>
          <a:lstStyle>
            <a:lvl1pPr algn="l">
              <a:defRPr sz="14080" b="0" cap="none"/>
            </a:lvl1pPr>
          </a:lstStyle>
          <a:p>
            <a:r>
              <a:rPr lang="en-US"/>
              <a:t>Click to edit Master title style</a:t>
            </a:r>
            <a:endParaRPr lang="en-US" dirty="0"/>
          </a:p>
        </p:txBody>
      </p:sp>
      <p:sp>
        <p:nvSpPr>
          <p:cNvPr id="3" name="Text Placeholder 2"/>
          <p:cNvSpPr>
            <a:spLocks noGrp="1"/>
          </p:cNvSpPr>
          <p:nvPr>
            <p:ph type="body" idx="1"/>
          </p:nvPr>
        </p:nvSpPr>
        <p:spPr>
          <a:xfrm>
            <a:off x="2011691" y="20848320"/>
            <a:ext cx="34198556" cy="6949440"/>
          </a:xfrm>
        </p:spPr>
        <p:txBody>
          <a:bodyPr anchor="ctr">
            <a:normAutofit/>
          </a:bodyPr>
          <a:lstStyle>
            <a:lvl1pPr marL="0" indent="0" algn="l">
              <a:buNone/>
              <a:defRPr sz="880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30205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14" name="TextBox 13"/>
          <p:cNvSpPr txBox="1"/>
          <p:nvPr/>
        </p:nvSpPr>
        <p:spPr>
          <a:xfrm>
            <a:off x="1855904" y="3446947"/>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200" dirty="0">
                <a:solidFill>
                  <a:schemeClr val="tx1"/>
                </a:solidFill>
                <a:effectLst/>
              </a:rPr>
              <a:t>“</a:t>
            </a:r>
          </a:p>
        </p:txBody>
      </p:sp>
      <p:sp>
        <p:nvSpPr>
          <p:cNvPr id="15" name="TextBox 14"/>
          <p:cNvSpPr txBox="1"/>
          <p:nvPr/>
        </p:nvSpPr>
        <p:spPr>
          <a:xfrm>
            <a:off x="34037522" y="13208021"/>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200" dirty="0">
                <a:solidFill>
                  <a:schemeClr val="tx1"/>
                </a:solidFill>
                <a:effectLst/>
              </a:rPr>
              <a:t>”</a:t>
            </a:r>
          </a:p>
        </p:txBody>
      </p:sp>
      <p:sp>
        <p:nvSpPr>
          <p:cNvPr id="2" name="Title 1"/>
          <p:cNvSpPr>
            <a:spLocks noGrp="1"/>
          </p:cNvSpPr>
          <p:nvPr>
            <p:ph type="title"/>
          </p:nvPr>
        </p:nvSpPr>
        <p:spPr>
          <a:xfrm>
            <a:off x="3868108" y="2926092"/>
            <a:ext cx="31201707" cy="13167355"/>
          </a:xfrm>
        </p:spPr>
        <p:txBody>
          <a:bodyPr anchor="ctr">
            <a:normAutofit/>
          </a:bodyPr>
          <a:lstStyle>
            <a:lvl1pPr algn="l">
              <a:defRPr sz="140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350155" y="16093440"/>
            <a:ext cx="30254985" cy="1828800"/>
          </a:xfrm>
        </p:spPr>
        <p:txBody>
          <a:bodyPr anchor="ctr">
            <a:normAutofit/>
          </a:bodyPr>
          <a:lstStyle>
            <a:lvl1pPr marL="0" indent="0">
              <a:buFontTx/>
              <a:buNone/>
              <a:defRPr sz="7040"/>
            </a:lvl1pPr>
            <a:lvl2pPr marL="2011680" indent="0">
              <a:buFontTx/>
              <a:buNone/>
              <a:defRPr/>
            </a:lvl2pPr>
            <a:lvl3pPr marL="4023360" indent="0">
              <a:buFontTx/>
              <a:buNone/>
              <a:defRPr/>
            </a:lvl3pPr>
            <a:lvl4pPr marL="6035040" indent="0">
              <a:buFontTx/>
              <a:buNone/>
              <a:defRPr/>
            </a:lvl4pPr>
            <a:lvl5pPr marL="8046720" indent="0">
              <a:buFontTx/>
              <a:buNone/>
              <a:defRPr/>
            </a:lvl5pPr>
          </a:lstStyle>
          <a:p>
            <a:pPr lvl="0"/>
            <a:r>
              <a:rPr lang="en-US"/>
              <a:t>Edit Master text styles</a:t>
            </a:r>
          </a:p>
        </p:txBody>
      </p:sp>
      <p:sp>
        <p:nvSpPr>
          <p:cNvPr id="3" name="Text Placeholder 2"/>
          <p:cNvSpPr>
            <a:spLocks noGrp="1"/>
          </p:cNvSpPr>
          <p:nvPr>
            <p:ph type="body" idx="1"/>
          </p:nvPr>
        </p:nvSpPr>
        <p:spPr>
          <a:xfrm>
            <a:off x="2033970" y="20848320"/>
            <a:ext cx="34198560" cy="6949440"/>
          </a:xfrm>
        </p:spPr>
        <p:txBody>
          <a:bodyPr anchor="ctr">
            <a:normAutofit/>
          </a:bodyPr>
          <a:lstStyle>
            <a:lvl1pPr marL="0" indent="0" algn="l">
              <a:buNone/>
              <a:defRPr sz="880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511226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7" y="15799910"/>
            <a:ext cx="34198564" cy="7050240"/>
          </a:xfrm>
        </p:spPr>
        <p:txBody>
          <a:bodyPr anchor="b">
            <a:normAutofit/>
          </a:bodyPr>
          <a:lstStyle>
            <a:lvl1pPr algn="l">
              <a:defRPr sz="12320" b="0" cap="none"/>
            </a:lvl1pPr>
          </a:lstStyle>
          <a:p>
            <a:r>
              <a:rPr lang="en-US"/>
              <a:t>Click to edit Master title style</a:t>
            </a:r>
            <a:endParaRPr lang="en-US" dirty="0"/>
          </a:p>
        </p:txBody>
      </p:sp>
      <p:sp>
        <p:nvSpPr>
          <p:cNvPr id="3" name="Text Placeholder 2"/>
          <p:cNvSpPr>
            <a:spLocks noGrp="1"/>
          </p:cNvSpPr>
          <p:nvPr>
            <p:ph type="body" idx="1"/>
          </p:nvPr>
        </p:nvSpPr>
        <p:spPr>
          <a:xfrm>
            <a:off x="2011680" y="22850150"/>
            <a:ext cx="34198569" cy="4129920"/>
          </a:xfrm>
        </p:spPr>
        <p:txBody>
          <a:bodyPr anchor="t">
            <a:normAutofit/>
          </a:bodyPr>
          <a:lstStyle>
            <a:lvl1pPr marL="0" indent="0" algn="l">
              <a:buNone/>
              <a:defRPr sz="792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996351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11" name="TextBox 10"/>
          <p:cNvSpPr txBox="1"/>
          <p:nvPr/>
        </p:nvSpPr>
        <p:spPr>
          <a:xfrm>
            <a:off x="1855904" y="3446947"/>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200" dirty="0">
                <a:solidFill>
                  <a:schemeClr val="tx1"/>
                </a:solidFill>
                <a:effectLst/>
              </a:rPr>
              <a:t>“</a:t>
            </a:r>
          </a:p>
        </p:txBody>
      </p:sp>
      <p:sp>
        <p:nvSpPr>
          <p:cNvPr id="16" name="TextBox 15"/>
          <p:cNvSpPr txBox="1"/>
          <p:nvPr/>
        </p:nvSpPr>
        <p:spPr>
          <a:xfrm>
            <a:off x="34037522" y="13208021"/>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200" dirty="0">
                <a:solidFill>
                  <a:schemeClr val="tx1"/>
                </a:solidFill>
                <a:effectLst/>
              </a:rPr>
              <a:t>”</a:t>
            </a:r>
          </a:p>
        </p:txBody>
      </p:sp>
      <p:sp>
        <p:nvSpPr>
          <p:cNvPr id="2" name="Title 1"/>
          <p:cNvSpPr>
            <a:spLocks noGrp="1"/>
          </p:cNvSpPr>
          <p:nvPr>
            <p:ph type="title"/>
          </p:nvPr>
        </p:nvSpPr>
        <p:spPr>
          <a:xfrm>
            <a:off x="3868108" y="2926092"/>
            <a:ext cx="31201707" cy="13167355"/>
          </a:xfrm>
        </p:spPr>
        <p:txBody>
          <a:bodyPr anchor="ctr">
            <a:normAutofit/>
          </a:bodyPr>
          <a:lstStyle>
            <a:lvl1pPr algn="l">
              <a:defRPr sz="140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11682" y="18653760"/>
            <a:ext cx="34198564" cy="4267200"/>
          </a:xfrm>
        </p:spPr>
        <p:txBody>
          <a:bodyPr vert="horz" lIns="91440" tIns="45720" rIns="91440" bIns="45720" rtlCol="0" anchor="b">
            <a:normAutofit/>
          </a:bodyPr>
          <a:lstStyle>
            <a:lvl1pPr>
              <a:buNone/>
              <a:defRPr lang="en-US" sz="8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011682" y="22920960"/>
            <a:ext cx="34198564" cy="4876800"/>
          </a:xfrm>
        </p:spPr>
        <p:txBody>
          <a:bodyPr anchor="t">
            <a:normAutofit/>
          </a:bodyPr>
          <a:lstStyle>
            <a:lvl1pPr marL="0" indent="0" algn="l">
              <a:buNone/>
              <a:defRPr sz="7040">
                <a:solidFill>
                  <a:schemeClr val="tx1"/>
                </a:solidFill>
              </a:defRPr>
            </a:lvl1pPr>
            <a:lvl2pPr marL="2011680" indent="0">
              <a:buNone/>
              <a:defRPr sz="704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676974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43538" y="2926092"/>
            <a:ext cx="34198564" cy="13167355"/>
          </a:xfrm>
        </p:spPr>
        <p:txBody>
          <a:bodyPr vert="horz" lIns="91440" tIns="45720" rIns="91440" bIns="45720" rtlCol="0" anchor="ctr">
            <a:normAutofit/>
          </a:bodyPr>
          <a:lstStyle>
            <a:lvl1pPr>
              <a:defRPr lang="en-US" sz="1232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043538" y="16824960"/>
            <a:ext cx="34198564" cy="4023360"/>
          </a:xfrm>
        </p:spPr>
        <p:txBody>
          <a:bodyPr vert="horz" lIns="91440" tIns="45720" rIns="91440" bIns="45720" rtlCol="0" anchor="b">
            <a:normAutofit/>
          </a:bodyPr>
          <a:lstStyle>
            <a:lvl1pPr>
              <a:buNone/>
              <a:defRPr lang="en-US" sz="8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043534" y="20848320"/>
            <a:ext cx="34198564" cy="6949440"/>
          </a:xfrm>
        </p:spPr>
        <p:txBody>
          <a:bodyPr anchor="t">
            <a:normAutofit/>
          </a:bodyPr>
          <a:lstStyle>
            <a:lvl1pPr marL="0" indent="0" algn="l">
              <a:buNone/>
              <a:defRPr sz="7040">
                <a:solidFill>
                  <a:schemeClr val="tx1"/>
                </a:solidFill>
              </a:defRPr>
            </a:lvl1pPr>
            <a:lvl2pPr marL="2011680" indent="0">
              <a:buNone/>
              <a:defRPr sz="704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3952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8" name="Title 1"/>
          <p:cNvSpPr>
            <a:spLocks noGrp="1"/>
          </p:cNvSpPr>
          <p:nvPr>
            <p:ph type="title"/>
          </p:nvPr>
        </p:nvSpPr>
        <p:spPr>
          <a:xfrm>
            <a:off x="2011680" y="2926087"/>
            <a:ext cx="34198560" cy="6990082"/>
          </a:xfrm>
        </p:spPr>
        <p:txBody>
          <a:bodyPr>
            <a:normAutofit/>
          </a:bodyPr>
          <a:lstStyle>
            <a:lvl1pPr>
              <a:defRPr sz="1232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845446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Vertical Title 1"/>
          <p:cNvSpPr>
            <a:spLocks noGrp="1"/>
          </p:cNvSpPr>
          <p:nvPr>
            <p:ph type="title" orient="vert"/>
          </p:nvPr>
        </p:nvSpPr>
        <p:spPr>
          <a:xfrm>
            <a:off x="28833106" y="2926082"/>
            <a:ext cx="7377132" cy="24871685"/>
          </a:xfrm>
        </p:spPr>
        <p:txBody>
          <a:bodyPr vert="eaVert">
            <a:normAutofit/>
          </a:bodyPr>
          <a:lstStyle>
            <a:lvl1pPr>
              <a:defRPr sz="1232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11680" y="2926080"/>
            <a:ext cx="26356810" cy="2487168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70858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normAutofit/>
          </a:bodyPr>
          <a:lstStyle>
            <a:lvl1pPr>
              <a:defRPr sz="1232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44585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9" y="15881189"/>
            <a:ext cx="34198560" cy="7050240"/>
          </a:xfrm>
        </p:spPr>
        <p:txBody>
          <a:bodyPr anchor="b">
            <a:normAutofit/>
          </a:bodyPr>
          <a:lstStyle>
            <a:lvl1pPr algn="l">
              <a:defRPr sz="14080" b="0" cap="all"/>
            </a:lvl1pPr>
          </a:lstStyle>
          <a:p>
            <a:r>
              <a:rPr lang="en-US"/>
              <a:t>Click to edit Master title style</a:t>
            </a:r>
            <a:endParaRPr lang="en-US" dirty="0"/>
          </a:p>
        </p:txBody>
      </p:sp>
      <p:sp>
        <p:nvSpPr>
          <p:cNvPr id="3" name="Text Placeholder 2"/>
          <p:cNvSpPr>
            <a:spLocks noGrp="1"/>
          </p:cNvSpPr>
          <p:nvPr>
            <p:ph type="body" idx="1"/>
          </p:nvPr>
        </p:nvSpPr>
        <p:spPr>
          <a:xfrm>
            <a:off x="2011684" y="22931429"/>
            <a:ext cx="34198560" cy="4129920"/>
          </a:xfrm>
        </p:spPr>
        <p:txBody>
          <a:bodyPr anchor="t">
            <a:normAutofit/>
          </a:bodyPr>
          <a:lstStyle>
            <a:lvl1pPr marL="0" indent="0" algn="l">
              <a:buNone/>
              <a:defRPr sz="7920" cap="all">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7114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11685" y="10281927"/>
            <a:ext cx="16777411" cy="1751584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32833" y="10281929"/>
            <a:ext cx="16777411" cy="1751583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58910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normAutofit/>
          </a:bodyPr>
          <a:lstStyle>
            <a:lvl1pPr>
              <a:defRPr sz="14080"/>
            </a:lvl1pPr>
          </a:lstStyle>
          <a:p>
            <a:r>
              <a:rPr lang="en-US"/>
              <a:t>Click to edit Master title style</a:t>
            </a:r>
            <a:endParaRPr lang="en-US" dirty="0"/>
          </a:p>
        </p:txBody>
      </p:sp>
      <p:sp>
        <p:nvSpPr>
          <p:cNvPr id="3" name="Text Placeholder 2"/>
          <p:cNvSpPr>
            <a:spLocks noGrp="1"/>
          </p:cNvSpPr>
          <p:nvPr>
            <p:ph type="body" idx="1"/>
          </p:nvPr>
        </p:nvSpPr>
        <p:spPr>
          <a:xfrm>
            <a:off x="3271314" y="10647681"/>
            <a:ext cx="15578653"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011680" y="13776965"/>
            <a:ext cx="16777411" cy="140207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728928" y="10647681"/>
            <a:ext cx="15481312"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19432829" y="13776965"/>
            <a:ext cx="16777411" cy="140207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5130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4" y="2926087"/>
            <a:ext cx="34198560" cy="6990082"/>
          </a:xfrm>
        </p:spPr>
        <p:txBody>
          <a:bodyPr>
            <a:normAutofit/>
          </a:bodyPr>
          <a:lstStyle>
            <a:lvl1pPr>
              <a:defRPr sz="1408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19921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Date Placeholder 1"/>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57818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31559" y="7477766"/>
            <a:ext cx="12596804" cy="6908794"/>
          </a:xfrm>
        </p:spPr>
        <p:txBody>
          <a:bodyPr anchor="b">
            <a:normAutofit/>
          </a:bodyPr>
          <a:lstStyle>
            <a:lvl1pPr algn="l">
              <a:defRPr sz="10560" b="0"/>
            </a:lvl1pPr>
          </a:lstStyle>
          <a:p>
            <a:r>
              <a:rPr lang="en-US"/>
              <a:t>Click to edit Master title style</a:t>
            </a:r>
            <a:endParaRPr lang="en-US" dirty="0"/>
          </a:p>
        </p:txBody>
      </p:sp>
      <p:sp>
        <p:nvSpPr>
          <p:cNvPr id="3" name="Content Placeholder 2"/>
          <p:cNvSpPr>
            <a:spLocks noGrp="1"/>
          </p:cNvSpPr>
          <p:nvPr>
            <p:ph idx="1"/>
          </p:nvPr>
        </p:nvSpPr>
        <p:spPr>
          <a:xfrm>
            <a:off x="15867036" y="2926085"/>
            <a:ext cx="20363090" cy="2487168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31559" y="14386562"/>
            <a:ext cx="12596804" cy="8859528"/>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21066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33363" y="8331226"/>
            <a:ext cx="18027698" cy="6583680"/>
          </a:xfrm>
        </p:spPr>
        <p:txBody>
          <a:bodyPr anchor="b">
            <a:normAutofit/>
          </a:bodyPr>
          <a:lstStyle>
            <a:lvl1pPr algn="l">
              <a:defRPr sz="105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22128480" y="4389120"/>
            <a:ext cx="14081760" cy="219456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04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2033363" y="14914906"/>
            <a:ext cx="18027698" cy="8778240"/>
          </a:xfrm>
        </p:spPr>
        <p:txBody>
          <a:bodyPr anchor="t">
            <a:normAutofit/>
          </a:bodyPr>
          <a:lstStyle>
            <a:lvl1pPr marL="0" indent="0">
              <a:buNone/>
              <a:defRPr sz="704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413766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926087"/>
            <a:ext cx="34198560" cy="699008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11680" y="10281929"/>
            <a:ext cx="34198560" cy="17515838"/>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704335" y="28178767"/>
            <a:ext cx="5333561" cy="1813560"/>
          </a:xfrm>
          <a:prstGeom prst="rect">
            <a:avLst/>
          </a:prstGeom>
        </p:spPr>
        <p:txBody>
          <a:bodyPr vert="horz" lIns="91440" tIns="45720" rIns="91440" bIns="45720" rtlCol="0" anchor="ctr"/>
          <a:lstStyle>
            <a:lvl1pPr algn="r">
              <a:defRPr sz="4400" b="0" i="0">
                <a:solidFill>
                  <a:schemeClr val="tx1"/>
                </a:solidFill>
                <a:effectLst/>
                <a:latin typeface="+mn-lt"/>
              </a:defRPr>
            </a:lvl1pPr>
          </a:lstStyle>
          <a:p>
            <a:fld id="{BEF3EF1F-4106-EF46-91A0-37C4FFBE3DFA}" type="datetimeFigureOut">
              <a:rPr lang="en-US" smtClean="0"/>
              <a:t>12/21/18</a:t>
            </a:fld>
            <a:endParaRPr lang="en-US" dirty="0"/>
          </a:p>
        </p:txBody>
      </p:sp>
      <p:sp>
        <p:nvSpPr>
          <p:cNvPr id="5" name="Footer Placeholder 4"/>
          <p:cNvSpPr>
            <a:spLocks noGrp="1"/>
          </p:cNvSpPr>
          <p:nvPr>
            <p:ph type="ftr" sz="quarter" idx="3"/>
          </p:nvPr>
        </p:nvSpPr>
        <p:spPr>
          <a:xfrm>
            <a:off x="2011682" y="28178767"/>
            <a:ext cx="26357368" cy="1813560"/>
          </a:xfrm>
          <a:prstGeom prst="rect">
            <a:avLst/>
          </a:prstGeom>
        </p:spPr>
        <p:txBody>
          <a:bodyPr vert="horz" lIns="91440" tIns="45720" rIns="91440" bIns="45720" rtlCol="0" anchor="ctr"/>
          <a:lstStyle>
            <a:lvl1pPr algn="l">
              <a:defRPr sz="44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34373174" y="28178767"/>
            <a:ext cx="1837070" cy="1813560"/>
          </a:xfrm>
          <a:prstGeom prst="rect">
            <a:avLst/>
          </a:prstGeom>
        </p:spPr>
        <p:txBody>
          <a:bodyPr vert="horz" lIns="91440" tIns="45720" rIns="91440" bIns="45720" rtlCol="0" anchor="ctr"/>
          <a:lstStyle>
            <a:lvl1pPr algn="r">
              <a:defRPr sz="4400" b="0" i="0">
                <a:solidFill>
                  <a:schemeClr val="tx1"/>
                </a:solidFill>
                <a:effectLst/>
                <a:latin typeface="+mn-lt"/>
              </a:defRPr>
            </a:lvl1pPr>
          </a:lstStyle>
          <a:p>
            <a:fld id="{B06DA41B-04DD-9F49-BB40-DC98C19CDF00}" type="slidenum">
              <a:rPr lang="en-US" smtClean="0"/>
              <a:t>‹#›</a:t>
            </a:fld>
            <a:endParaRPr lang="en-US" dirty="0"/>
          </a:p>
        </p:txBody>
      </p:sp>
    </p:spTree>
    <p:extLst>
      <p:ext uri="{BB962C8B-B14F-4D97-AF65-F5344CB8AC3E}">
        <p14:creationId xmlns:p14="http://schemas.microsoft.com/office/powerpoint/2010/main" val="37581574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2011680" rtl="0" eaLnBrk="1" latinLnBrk="0" hangingPunct="1">
        <a:spcBef>
          <a:spcPct val="0"/>
        </a:spcBef>
        <a:buNone/>
        <a:defRPr sz="1408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57300" indent="-1257300" algn="l" defTabSz="2011680" rtl="0" eaLnBrk="1" latinLnBrk="0" hangingPunct="1">
        <a:spcBef>
          <a:spcPts val="0"/>
        </a:spcBef>
        <a:spcAft>
          <a:spcPts val="4400"/>
        </a:spcAft>
        <a:buClr>
          <a:schemeClr val="tx1"/>
        </a:buClr>
        <a:buSzPct val="100000"/>
        <a:buFont typeface="Arial"/>
        <a:buChar char="•"/>
        <a:defRPr sz="7920" kern="1200" cap="none">
          <a:solidFill>
            <a:schemeClr val="tx1"/>
          </a:solidFill>
          <a:effectLst/>
          <a:latin typeface="+mn-lt"/>
          <a:ea typeface="+mn-ea"/>
          <a:cs typeface="+mn-cs"/>
        </a:defRPr>
      </a:lvl1pPr>
      <a:lvl2pPr marL="3268980" indent="-1257300" algn="l" defTabSz="2011680" rtl="0" eaLnBrk="1" latinLnBrk="0" hangingPunct="1">
        <a:spcBef>
          <a:spcPts val="0"/>
        </a:spcBef>
        <a:spcAft>
          <a:spcPts val="4400"/>
        </a:spcAft>
        <a:buClr>
          <a:schemeClr val="tx1"/>
        </a:buClr>
        <a:buSzPct val="100000"/>
        <a:buFont typeface="Arial"/>
        <a:buChar char="•"/>
        <a:defRPr sz="7040" kern="1200" cap="none">
          <a:solidFill>
            <a:schemeClr val="tx1"/>
          </a:solidFill>
          <a:effectLst/>
          <a:latin typeface="+mn-lt"/>
          <a:ea typeface="+mn-ea"/>
          <a:cs typeface="+mn-cs"/>
        </a:defRPr>
      </a:lvl2pPr>
      <a:lvl3pPr marL="5280660" indent="-1257300" algn="l" defTabSz="2011680" rtl="0" eaLnBrk="1" latinLnBrk="0" hangingPunct="1">
        <a:spcBef>
          <a:spcPts val="0"/>
        </a:spcBef>
        <a:spcAft>
          <a:spcPts val="4400"/>
        </a:spcAft>
        <a:buClr>
          <a:schemeClr val="tx1"/>
        </a:buClr>
        <a:buSzPct val="100000"/>
        <a:buFont typeface="Arial"/>
        <a:buChar char="•"/>
        <a:defRPr sz="6160" kern="1200" cap="none">
          <a:solidFill>
            <a:schemeClr val="tx1"/>
          </a:solidFill>
          <a:effectLst/>
          <a:latin typeface="+mn-lt"/>
          <a:ea typeface="+mn-ea"/>
          <a:cs typeface="+mn-cs"/>
        </a:defRPr>
      </a:lvl3pPr>
      <a:lvl4pPr marL="6789420" indent="-75438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4pPr>
      <a:lvl5pPr marL="8801100" indent="-75438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5pPr>
      <a:lvl6pPr marL="1106424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6pPr>
      <a:lvl7pPr marL="1307592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7pPr>
      <a:lvl8pPr marL="1508760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8pPr>
      <a:lvl9pPr marL="1709928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9pPr>
    </p:bodyStyle>
    <p:otherStyle>
      <a:defPPr>
        <a:defRPr lang="en-US"/>
      </a:defPPr>
      <a:lvl1pPr marL="0" algn="l" defTabSz="2011680" rtl="0" eaLnBrk="1" latinLnBrk="0" hangingPunct="1">
        <a:defRPr sz="7920" kern="1200">
          <a:solidFill>
            <a:schemeClr val="tx1"/>
          </a:solidFill>
          <a:latin typeface="+mn-lt"/>
          <a:ea typeface="+mn-ea"/>
          <a:cs typeface="+mn-cs"/>
        </a:defRPr>
      </a:lvl1pPr>
      <a:lvl2pPr marL="2011680" algn="l" defTabSz="2011680" rtl="0" eaLnBrk="1" latinLnBrk="0" hangingPunct="1">
        <a:defRPr sz="7920" kern="1200">
          <a:solidFill>
            <a:schemeClr val="tx1"/>
          </a:solidFill>
          <a:latin typeface="+mn-lt"/>
          <a:ea typeface="+mn-ea"/>
          <a:cs typeface="+mn-cs"/>
        </a:defRPr>
      </a:lvl2pPr>
      <a:lvl3pPr marL="4023360" algn="l" defTabSz="2011680" rtl="0" eaLnBrk="1" latinLnBrk="0" hangingPunct="1">
        <a:defRPr sz="7920" kern="1200">
          <a:solidFill>
            <a:schemeClr val="tx1"/>
          </a:solidFill>
          <a:latin typeface="+mn-lt"/>
          <a:ea typeface="+mn-ea"/>
          <a:cs typeface="+mn-cs"/>
        </a:defRPr>
      </a:lvl3pPr>
      <a:lvl4pPr marL="6035040" algn="l" defTabSz="2011680" rtl="0" eaLnBrk="1" latinLnBrk="0" hangingPunct="1">
        <a:defRPr sz="7920" kern="1200">
          <a:solidFill>
            <a:schemeClr val="tx1"/>
          </a:solidFill>
          <a:latin typeface="+mn-lt"/>
          <a:ea typeface="+mn-ea"/>
          <a:cs typeface="+mn-cs"/>
        </a:defRPr>
      </a:lvl4pPr>
      <a:lvl5pPr marL="8046720" algn="l" defTabSz="2011680" rtl="0" eaLnBrk="1" latinLnBrk="0" hangingPunct="1">
        <a:defRPr sz="7920" kern="1200">
          <a:solidFill>
            <a:schemeClr val="tx1"/>
          </a:solidFill>
          <a:latin typeface="+mn-lt"/>
          <a:ea typeface="+mn-ea"/>
          <a:cs typeface="+mn-cs"/>
        </a:defRPr>
      </a:lvl5pPr>
      <a:lvl6pPr marL="10058400" algn="l" defTabSz="2011680" rtl="0" eaLnBrk="1" latinLnBrk="0" hangingPunct="1">
        <a:defRPr sz="7920" kern="1200">
          <a:solidFill>
            <a:schemeClr val="tx1"/>
          </a:solidFill>
          <a:latin typeface="+mn-lt"/>
          <a:ea typeface="+mn-ea"/>
          <a:cs typeface="+mn-cs"/>
        </a:defRPr>
      </a:lvl6pPr>
      <a:lvl7pPr marL="12070080" algn="l" defTabSz="2011680" rtl="0" eaLnBrk="1" latinLnBrk="0" hangingPunct="1">
        <a:defRPr sz="7920" kern="1200">
          <a:solidFill>
            <a:schemeClr val="tx1"/>
          </a:solidFill>
          <a:latin typeface="+mn-lt"/>
          <a:ea typeface="+mn-ea"/>
          <a:cs typeface="+mn-cs"/>
        </a:defRPr>
      </a:lvl7pPr>
      <a:lvl8pPr marL="14081760" algn="l" defTabSz="2011680" rtl="0" eaLnBrk="1" latinLnBrk="0" hangingPunct="1">
        <a:defRPr sz="7920" kern="1200">
          <a:solidFill>
            <a:schemeClr val="tx1"/>
          </a:solidFill>
          <a:latin typeface="+mn-lt"/>
          <a:ea typeface="+mn-ea"/>
          <a:cs typeface="+mn-cs"/>
        </a:defRPr>
      </a:lvl8pPr>
      <a:lvl9pPr marL="16093440" algn="l" defTabSz="201168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emf"/><Relationship Id="rId5" Type="http://schemas.openxmlformats.org/officeDocument/2006/relationships/image" Target="../media/image6.tif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C022EAD0-BB60-B24E-A291-05A62C6EE220}"/>
              </a:ext>
            </a:extLst>
          </p:cNvPr>
          <p:cNvSpPr txBox="1"/>
          <p:nvPr/>
        </p:nvSpPr>
        <p:spPr>
          <a:xfrm>
            <a:off x="800100" y="4156012"/>
            <a:ext cx="12344400" cy="13746977"/>
          </a:xfrm>
          <a:prstGeom prst="rect">
            <a:avLst/>
          </a:prstGeom>
          <a:solidFill>
            <a:schemeClr val="tx1"/>
          </a:solidFill>
          <a:ln>
            <a:noFill/>
          </a:ln>
        </p:spPr>
        <p:txBody>
          <a:bodyPr wrap="square" lIns="182880" tIns="91440" rIns="182880" bIns="182880" rtlCol="0">
            <a:noAutofit/>
          </a:bodyPr>
          <a:lstStyle/>
          <a:p>
            <a:pPr algn="just"/>
            <a:r>
              <a:rPr lang="en-US" sz="3600" dirty="0">
                <a:solidFill>
                  <a:srgbClr val="00B0F0"/>
                </a:solidFill>
                <a:latin typeface="Times New Roman" panose="02020603050405020304" pitchFamily="18" charset="0"/>
                <a:cs typeface="Times New Roman" panose="02020603050405020304" pitchFamily="18" charset="0"/>
              </a:rPr>
              <a:t>1. Introduction</a:t>
            </a:r>
            <a:endParaRPr lang="en-US" sz="36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Arial" panose="020B0604020202020204" pitchFamily="34" charset="0"/>
                <a:cs typeface="Arial" panose="020B0604020202020204" pitchFamily="34" charset="0"/>
              </a:rPr>
              <a:t>The Magellanic System around our Milky Way (MW) galaxy consists of:</a:t>
            </a:r>
          </a:p>
          <a:p>
            <a:pPr marL="514350" indent="-514350" algn="just">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Large and Small Magellanic Clouds </a:t>
            </a:r>
            <a:r>
              <a:rPr lang="en-US" sz="2800" dirty="0">
                <a:solidFill>
                  <a:schemeClr val="bg1"/>
                </a:solidFill>
                <a:latin typeface="Arial" panose="020B0604020202020204" pitchFamily="34" charset="0"/>
                <a:cs typeface="Arial" panose="020B0604020202020204" pitchFamily="34" charset="0"/>
              </a:rPr>
              <a:t>(LMC and SMC)</a:t>
            </a:r>
          </a:p>
          <a:p>
            <a:pPr marL="514350" indent="-514350" algn="just">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Magellanic Stream </a:t>
            </a:r>
            <a:r>
              <a:rPr lang="en-US" sz="2800" dirty="0">
                <a:solidFill>
                  <a:schemeClr val="bg1"/>
                </a:solidFill>
                <a:latin typeface="Arial" panose="020B0604020202020204" pitchFamily="34" charset="0"/>
                <a:cs typeface="Arial" panose="020B0604020202020204" pitchFamily="34" charset="0"/>
              </a:rPr>
              <a:t>(“the Stream</a:t>
            </a:r>
            <a:r>
              <a:rPr lang="en-US" sz="2800" dirty="0">
                <a:solidFill>
                  <a:schemeClr val="bg1"/>
                </a:solidFill>
                <a:latin typeface="Arial" panose="020B0604020202020204" pitchFamily="34" charset="0"/>
                <a:cs typeface="Arial" panose="020B0604020202020204" pitchFamily="34" charset="0"/>
                <a:sym typeface="Wingdings" pitchFamily="2" charset="2"/>
              </a:rPr>
              <a:t>”)</a:t>
            </a:r>
            <a:r>
              <a:rPr lang="en-US" sz="2800" dirty="0">
                <a:solidFill>
                  <a:schemeClr val="bg1"/>
                </a:solidFill>
                <a:latin typeface="Arial" panose="020B0604020202020204" pitchFamily="34" charset="0"/>
                <a:cs typeface="Arial" panose="020B0604020202020204" pitchFamily="34" charset="0"/>
              </a:rPr>
              <a:t>: a filamentary system of multi-phase gas created primarily through tidal interactions between the LMC and SMC ~2Gyr ago</a:t>
            </a:r>
          </a:p>
          <a:p>
            <a:pPr marL="514350" indent="-514350" algn="just">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Leading Arm </a:t>
            </a:r>
            <a:r>
              <a:rPr lang="en-US" sz="2800" dirty="0">
                <a:solidFill>
                  <a:schemeClr val="bg1"/>
                </a:solidFill>
                <a:latin typeface="Arial" panose="020B0604020202020204" pitchFamily="34" charset="0"/>
                <a:cs typeface="Arial" panose="020B0604020202020204" pitchFamily="34" charset="0"/>
              </a:rPr>
              <a:t>(LA): a fragmented group of clouds that leads the LMC and SMC on their orbits around the galaxy</a:t>
            </a:r>
          </a:p>
          <a:p>
            <a:pPr marL="514350" indent="-514350" algn="just">
              <a:buFont typeface="+mj-lt"/>
              <a:buAutoNum type="arabicPeriod"/>
            </a:pPr>
            <a:endParaRPr lang="en-US" sz="2800" dirty="0">
              <a:solidFill>
                <a:schemeClr val="bg1"/>
              </a:solidFill>
              <a:latin typeface="Arial" panose="020B0604020202020204" pitchFamily="34" charset="0"/>
              <a:cs typeface="Arial" panose="020B0604020202020204" pitchFamily="34" charset="0"/>
            </a:endParaRPr>
          </a:p>
          <a:p>
            <a:pPr algn="just"/>
            <a:endParaRPr lang="en-US" sz="3000" dirty="0">
              <a:solidFill>
                <a:schemeClr val="bg1"/>
              </a:solidFill>
              <a:latin typeface="Arial" panose="020B0604020202020204" pitchFamily="34" charset="0"/>
              <a:cs typeface="Arial" panose="020B0604020202020204" pitchFamily="34" charset="0"/>
            </a:endParaRPr>
          </a:p>
          <a:p>
            <a:pPr algn="just"/>
            <a:endParaRPr lang="en-US" sz="30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r>
              <a:rPr lang="en-US" sz="2700" dirty="0">
                <a:solidFill>
                  <a:schemeClr val="bg1"/>
                </a:solidFill>
                <a:latin typeface="Arial" panose="020B0604020202020204" pitchFamily="34" charset="0"/>
                <a:cs typeface="Arial" panose="020B0604020202020204" pitchFamily="34" charset="0"/>
              </a:rPr>
              <a:t>Fox et al. 2014 have observed</a:t>
            </a:r>
          </a:p>
          <a:p>
            <a:pPr algn="just"/>
            <a:r>
              <a:rPr lang="en-US" sz="2700" dirty="0">
                <a:solidFill>
                  <a:schemeClr val="bg1"/>
                </a:solidFill>
                <a:latin typeface="Arial" panose="020B0604020202020204" pitchFamily="34" charset="0"/>
                <a:cs typeface="Arial" panose="020B0604020202020204" pitchFamily="34" charset="0"/>
              </a:rPr>
              <a:t>highly-ionized gas in the Stream</a:t>
            </a:r>
          </a:p>
          <a:p>
            <a:pPr algn="just"/>
            <a:r>
              <a:rPr lang="en-US" sz="2700" dirty="0">
                <a:solidFill>
                  <a:schemeClr val="bg1"/>
                </a:solidFill>
                <a:latin typeface="Arial" panose="020B0604020202020204" pitchFamily="34" charset="0"/>
                <a:cs typeface="Arial" panose="020B0604020202020204" pitchFamily="34" charset="0"/>
              </a:rPr>
              <a:t>and LA. There are two competing </a:t>
            </a:r>
          </a:p>
          <a:p>
            <a:pPr algn="just"/>
            <a:r>
              <a:rPr lang="en-US" sz="2700" dirty="0">
                <a:solidFill>
                  <a:schemeClr val="bg1"/>
                </a:solidFill>
                <a:latin typeface="Arial" panose="020B0604020202020204" pitchFamily="34" charset="0"/>
                <a:cs typeface="Arial" panose="020B0604020202020204" pitchFamily="34" charset="0"/>
              </a:rPr>
              <a:t>models for how this was created:</a:t>
            </a:r>
          </a:p>
          <a:p>
            <a:pPr algn="just"/>
            <a:endParaRPr lang="en-US" sz="2800" dirty="0">
              <a:solidFill>
                <a:srgbClr val="FF0000"/>
              </a:solidFill>
              <a:latin typeface="Arial" panose="020B0604020202020204" pitchFamily="34" charset="0"/>
              <a:cs typeface="Arial" panose="020B0604020202020204" pitchFamily="34" charset="0"/>
            </a:endParaRPr>
          </a:p>
          <a:p>
            <a:pPr marL="514350" indent="-514350" algn="just">
              <a:buFont typeface="+mj-lt"/>
              <a:buAutoNum type="arabicPeriod"/>
            </a:pPr>
            <a:endParaRPr lang="en-US" sz="2800" dirty="0">
              <a:solidFill>
                <a:srgbClr val="FF0000"/>
              </a:solidFill>
              <a:latin typeface="Arial" panose="020B0604020202020204" pitchFamily="34" charset="0"/>
              <a:cs typeface="Arial" panose="020B0604020202020204" pitchFamily="34" charset="0"/>
            </a:endParaRPr>
          </a:p>
          <a:p>
            <a:pPr marL="514350" indent="-514350" algn="just">
              <a:buFont typeface="+mj-lt"/>
              <a:buAutoNum type="arabicPeriod"/>
            </a:pPr>
            <a:endParaRPr lang="en-US" sz="2800" dirty="0">
              <a:solidFill>
                <a:srgbClr val="FF0000"/>
              </a:solidFill>
              <a:latin typeface="Arial" panose="020B0604020202020204" pitchFamily="34" charset="0"/>
              <a:cs typeface="Arial" panose="020B0604020202020204" pitchFamily="34" charset="0"/>
            </a:endParaRPr>
          </a:p>
          <a:p>
            <a:pPr algn="just"/>
            <a:endParaRPr lang="en-US" sz="2800" dirty="0">
              <a:solidFill>
                <a:srgbClr val="FF0000"/>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r>
              <a:rPr lang="en-US" sz="2800" dirty="0">
                <a:solidFill>
                  <a:schemeClr val="bg1"/>
                </a:solidFill>
                <a:latin typeface="Arial" panose="020B0604020202020204" pitchFamily="34" charset="0"/>
                <a:cs typeface="Arial" panose="020B0604020202020204" pitchFamily="34" charset="0"/>
              </a:rPr>
              <a:t>We use absorption spectra to look for </a:t>
            </a:r>
            <a:r>
              <a:rPr lang="en-US" sz="2800" b="1" dirty="0">
                <a:solidFill>
                  <a:schemeClr val="bg1"/>
                </a:solidFill>
                <a:latin typeface="Arial" panose="020B0604020202020204" pitchFamily="34" charset="0"/>
                <a:cs typeface="Arial" panose="020B0604020202020204" pitchFamily="34" charset="0"/>
              </a:rPr>
              <a:t>(1)</a:t>
            </a:r>
            <a:r>
              <a:rPr lang="en-US" sz="2800" dirty="0">
                <a:solidFill>
                  <a:schemeClr val="bg1"/>
                </a:solidFill>
                <a:latin typeface="Arial" panose="020B0604020202020204" pitchFamily="34" charset="0"/>
                <a:cs typeface="Arial" panose="020B0604020202020204" pitchFamily="34" charset="0"/>
              </a:rPr>
              <a:t> evidence of enhanced ionization of the Stream below the Galactic poles (see box 3), </a:t>
            </a:r>
            <a:r>
              <a:rPr lang="en-US" sz="2800" b="1" dirty="0">
                <a:solidFill>
                  <a:schemeClr val="bg1"/>
                </a:solidFill>
                <a:latin typeface="Arial" panose="020B0604020202020204" pitchFamily="34" charset="0"/>
                <a:cs typeface="Arial" panose="020B0604020202020204" pitchFamily="34" charset="0"/>
              </a:rPr>
              <a:t>(2)</a:t>
            </a:r>
            <a:r>
              <a:rPr lang="en-US" sz="2800" dirty="0">
                <a:solidFill>
                  <a:schemeClr val="bg1"/>
                </a:solidFill>
                <a:latin typeface="Arial" panose="020B0604020202020204" pitchFamily="34" charset="0"/>
                <a:cs typeface="Arial" panose="020B0604020202020204" pitchFamily="34" charset="0"/>
              </a:rPr>
              <a:t> differences between the low-ion and high-ion absorption components in the Stream and LA (see box 4), and </a:t>
            </a:r>
            <a:r>
              <a:rPr lang="en-US" sz="2800" b="1" dirty="0">
                <a:solidFill>
                  <a:schemeClr val="bg1"/>
                </a:solidFill>
                <a:latin typeface="Arial" panose="020B0604020202020204" pitchFamily="34" charset="0"/>
                <a:cs typeface="Arial" panose="020B0604020202020204" pitchFamily="34" charset="0"/>
              </a:rPr>
              <a:t>(3)</a:t>
            </a:r>
            <a:r>
              <a:rPr lang="en-US" sz="2800" dirty="0">
                <a:solidFill>
                  <a:schemeClr val="bg1"/>
                </a:solidFill>
                <a:latin typeface="Arial" panose="020B0604020202020204" pitchFamily="34" charset="0"/>
                <a:cs typeface="Arial" panose="020B0604020202020204" pitchFamily="34" charset="0"/>
              </a:rPr>
              <a:t> differences between the high-ion absorption in the Stream and LA (see boxes 5 and 6.)</a:t>
            </a:r>
          </a:p>
        </p:txBody>
      </p:sp>
      <p:sp>
        <p:nvSpPr>
          <p:cNvPr id="44" name="TextBox 43">
            <a:extLst>
              <a:ext uri="{FF2B5EF4-FFF2-40B4-BE49-F238E27FC236}">
                <a16:creationId xmlns:a16="http://schemas.microsoft.com/office/drawing/2014/main" id="{632C9929-8F16-114B-9508-A28BFFF9591D}"/>
              </a:ext>
            </a:extLst>
          </p:cNvPr>
          <p:cNvSpPr txBox="1"/>
          <p:nvPr/>
        </p:nvSpPr>
        <p:spPr>
          <a:xfrm>
            <a:off x="800100" y="24904257"/>
            <a:ext cx="12344400" cy="7330449"/>
          </a:xfrm>
          <a:prstGeom prst="rect">
            <a:avLst/>
          </a:prstGeom>
          <a:solidFill>
            <a:schemeClr val="tx1"/>
          </a:solidFill>
        </p:spPr>
        <p:txBody>
          <a:bodyPr wrap="square" lIns="182880" tIns="9144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3. Effect of the GC on the Magellanic Stream</a:t>
            </a:r>
          </a:p>
          <a:p>
            <a:pPr algn="just"/>
            <a:r>
              <a:rPr lang="en-US" sz="2800" dirty="0">
                <a:solidFill>
                  <a:schemeClr val="bg1"/>
                </a:solidFill>
                <a:latin typeface="Arial" panose="020B0604020202020204" pitchFamily="34" charset="0"/>
                <a:cs typeface="Arial" panose="020B0604020202020204" pitchFamily="34" charset="0"/>
              </a:rPr>
              <a:t>The plot below shows the ratio of total column density for a low/high ion pair for each sightline in our sample. The pairs will be either Si IV/Si II or           C IV/ C II. Sightlines with white circles do not have measurements for those ions from VoigtFit. The Stream sightlines 8, 10, 11, and 12 (where we would expect the effects from the GC to be) all have elevated high-ion density. </a:t>
            </a: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p:txBody>
      </p:sp>
      <p:grpSp>
        <p:nvGrpSpPr>
          <p:cNvPr id="9" name="Group 8">
            <a:extLst>
              <a:ext uri="{FF2B5EF4-FFF2-40B4-BE49-F238E27FC236}">
                <a16:creationId xmlns:a16="http://schemas.microsoft.com/office/drawing/2014/main" id="{B5C90DD3-4221-B74D-9C56-6D0E74B3CA49}"/>
              </a:ext>
            </a:extLst>
          </p:cNvPr>
          <p:cNvGrpSpPr/>
          <p:nvPr/>
        </p:nvGrpSpPr>
        <p:grpSpPr>
          <a:xfrm>
            <a:off x="2132808" y="28015740"/>
            <a:ext cx="9532559" cy="4054554"/>
            <a:chOff x="3219821" y="27768822"/>
            <a:chExt cx="9565635" cy="4068625"/>
          </a:xfrm>
        </p:grpSpPr>
        <p:grpSp>
          <p:nvGrpSpPr>
            <p:cNvPr id="8" name="Group 7">
              <a:extLst>
                <a:ext uri="{FF2B5EF4-FFF2-40B4-BE49-F238E27FC236}">
                  <a16:creationId xmlns:a16="http://schemas.microsoft.com/office/drawing/2014/main" id="{BA547D00-C043-BF4E-86F0-F7A8159F22C6}"/>
                </a:ext>
              </a:extLst>
            </p:cNvPr>
            <p:cNvGrpSpPr/>
            <p:nvPr/>
          </p:nvGrpSpPr>
          <p:grpSpPr>
            <a:xfrm>
              <a:off x="3219821" y="27768822"/>
              <a:ext cx="8393452" cy="4068625"/>
              <a:chOff x="1473204" y="25940022"/>
              <a:chExt cx="8393452" cy="4068625"/>
            </a:xfrm>
          </p:grpSpPr>
          <p:pic>
            <p:nvPicPr>
              <p:cNvPr id="7" name="Picture 6">
                <a:extLst>
                  <a:ext uri="{FF2B5EF4-FFF2-40B4-BE49-F238E27FC236}">
                    <a16:creationId xmlns:a16="http://schemas.microsoft.com/office/drawing/2014/main" id="{647CDF9E-8EC8-B342-9D75-B045EA8E3012}"/>
                  </a:ext>
                </a:extLst>
              </p:cNvPr>
              <p:cNvPicPr>
                <a:picLocks noChangeAspect="1"/>
              </p:cNvPicPr>
              <p:nvPr/>
            </p:nvPicPr>
            <p:blipFill rotWithShape="1">
              <a:blip r:embed="rId3"/>
              <a:srcRect t="11967" r="8208" b="28707"/>
              <a:stretch/>
            </p:blipFill>
            <p:spPr>
              <a:xfrm>
                <a:off x="1473204" y="25940022"/>
                <a:ext cx="8393452" cy="4068625"/>
              </a:xfrm>
              <a:prstGeom prst="rect">
                <a:avLst/>
              </a:prstGeom>
            </p:spPr>
          </p:pic>
          <p:sp>
            <p:nvSpPr>
              <p:cNvPr id="4" name="TextBox 3">
                <a:extLst>
                  <a:ext uri="{FF2B5EF4-FFF2-40B4-BE49-F238E27FC236}">
                    <a16:creationId xmlns:a16="http://schemas.microsoft.com/office/drawing/2014/main" id="{5CF3A238-889D-DA48-B24D-ADB690194D78}"/>
                  </a:ext>
                </a:extLst>
              </p:cNvPr>
              <p:cNvSpPr txBox="1"/>
              <p:nvPr/>
            </p:nvSpPr>
            <p:spPr>
              <a:xfrm>
                <a:off x="4998284" y="2886395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8</a:t>
                </a:r>
              </a:p>
            </p:txBody>
          </p:sp>
          <p:sp>
            <p:nvSpPr>
              <p:cNvPr id="31" name="TextBox 30">
                <a:extLst>
                  <a:ext uri="{FF2B5EF4-FFF2-40B4-BE49-F238E27FC236}">
                    <a16:creationId xmlns:a16="http://schemas.microsoft.com/office/drawing/2014/main" id="{4B21B1D1-6105-DC4A-8FA5-DE7E79D99F40}"/>
                  </a:ext>
                </a:extLst>
              </p:cNvPr>
              <p:cNvSpPr txBox="1"/>
              <p:nvPr/>
            </p:nvSpPr>
            <p:spPr>
              <a:xfrm>
                <a:off x="8192705" y="26820600"/>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3</a:t>
                </a:r>
              </a:p>
            </p:txBody>
          </p:sp>
          <p:sp>
            <p:nvSpPr>
              <p:cNvPr id="63" name="TextBox 62">
                <a:extLst>
                  <a:ext uri="{FF2B5EF4-FFF2-40B4-BE49-F238E27FC236}">
                    <a16:creationId xmlns:a16="http://schemas.microsoft.com/office/drawing/2014/main" id="{E478750B-3079-AB4C-81A4-41681656820B}"/>
                  </a:ext>
                </a:extLst>
              </p:cNvPr>
              <p:cNvSpPr txBox="1"/>
              <p:nvPr/>
            </p:nvSpPr>
            <p:spPr>
              <a:xfrm>
                <a:off x="7252826" y="28193123"/>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6</a:t>
                </a:r>
              </a:p>
            </p:txBody>
          </p:sp>
          <p:sp>
            <p:nvSpPr>
              <p:cNvPr id="64" name="TextBox 63">
                <a:extLst>
                  <a:ext uri="{FF2B5EF4-FFF2-40B4-BE49-F238E27FC236}">
                    <a16:creationId xmlns:a16="http://schemas.microsoft.com/office/drawing/2014/main" id="{84DBB45A-6C8A-A040-916F-D9015D47B861}"/>
                  </a:ext>
                </a:extLst>
              </p:cNvPr>
              <p:cNvSpPr txBox="1"/>
              <p:nvPr/>
            </p:nvSpPr>
            <p:spPr>
              <a:xfrm>
                <a:off x="5293203" y="28890566"/>
                <a:ext cx="450957"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11</a:t>
                </a:r>
              </a:p>
            </p:txBody>
          </p:sp>
          <p:sp>
            <p:nvSpPr>
              <p:cNvPr id="65" name="TextBox 64">
                <a:extLst>
                  <a:ext uri="{FF2B5EF4-FFF2-40B4-BE49-F238E27FC236}">
                    <a16:creationId xmlns:a16="http://schemas.microsoft.com/office/drawing/2014/main" id="{6DED153E-5C78-A34D-B366-F8324B9ED7A6}"/>
                  </a:ext>
                </a:extLst>
              </p:cNvPr>
              <p:cNvSpPr txBox="1"/>
              <p:nvPr/>
            </p:nvSpPr>
            <p:spPr>
              <a:xfrm>
                <a:off x="7680916" y="2676004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a:t>
                </a:r>
              </a:p>
            </p:txBody>
          </p:sp>
          <p:sp>
            <p:nvSpPr>
              <p:cNvPr id="66" name="TextBox 65">
                <a:extLst>
                  <a:ext uri="{FF2B5EF4-FFF2-40B4-BE49-F238E27FC236}">
                    <a16:creationId xmlns:a16="http://schemas.microsoft.com/office/drawing/2014/main" id="{E8BDCB1B-C0F7-3646-A755-CD616C0D9795}"/>
                  </a:ext>
                </a:extLst>
              </p:cNvPr>
              <p:cNvSpPr txBox="1"/>
              <p:nvPr/>
            </p:nvSpPr>
            <p:spPr>
              <a:xfrm>
                <a:off x="4433117" y="28931161"/>
                <a:ext cx="497265" cy="415766"/>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12</a:t>
                </a:r>
              </a:p>
            </p:txBody>
          </p:sp>
          <p:sp>
            <p:nvSpPr>
              <p:cNvPr id="67" name="TextBox 66">
                <a:extLst>
                  <a:ext uri="{FF2B5EF4-FFF2-40B4-BE49-F238E27FC236}">
                    <a16:creationId xmlns:a16="http://schemas.microsoft.com/office/drawing/2014/main" id="{A9AE0EEF-FA1C-4E41-9D01-8450D9413093}"/>
                  </a:ext>
                </a:extLst>
              </p:cNvPr>
              <p:cNvSpPr txBox="1"/>
              <p:nvPr/>
            </p:nvSpPr>
            <p:spPr>
              <a:xfrm>
                <a:off x="7913091" y="26473880"/>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4</a:t>
                </a:r>
              </a:p>
            </p:txBody>
          </p:sp>
          <p:sp>
            <p:nvSpPr>
              <p:cNvPr id="68" name="TextBox 67">
                <a:extLst>
                  <a:ext uri="{FF2B5EF4-FFF2-40B4-BE49-F238E27FC236}">
                    <a16:creationId xmlns:a16="http://schemas.microsoft.com/office/drawing/2014/main" id="{B271755F-BB4D-224B-869B-5516F174B883}"/>
                  </a:ext>
                </a:extLst>
              </p:cNvPr>
              <p:cNvSpPr txBox="1"/>
              <p:nvPr/>
            </p:nvSpPr>
            <p:spPr>
              <a:xfrm>
                <a:off x="7972979" y="2716961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5</a:t>
                </a:r>
              </a:p>
            </p:txBody>
          </p:sp>
          <p:sp>
            <p:nvSpPr>
              <p:cNvPr id="69" name="TextBox 68">
                <a:extLst>
                  <a:ext uri="{FF2B5EF4-FFF2-40B4-BE49-F238E27FC236}">
                    <a16:creationId xmlns:a16="http://schemas.microsoft.com/office/drawing/2014/main" id="{EAE4D06C-59FE-B64D-A240-6E44DD2A059B}"/>
                  </a:ext>
                </a:extLst>
              </p:cNvPr>
              <p:cNvSpPr txBox="1"/>
              <p:nvPr/>
            </p:nvSpPr>
            <p:spPr>
              <a:xfrm>
                <a:off x="5406176" y="29293576"/>
                <a:ext cx="469999"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10</a:t>
                </a:r>
              </a:p>
            </p:txBody>
          </p:sp>
          <p:sp>
            <p:nvSpPr>
              <p:cNvPr id="70" name="TextBox 69">
                <a:extLst>
                  <a:ext uri="{FF2B5EF4-FFF2-40B4-BE49-F238E27FC236}">
                    <a16:creationId xmlns:a16="http://schemas.microsoft.com/office/drawing/2014/main" id="{7742E49E-3D34-3B47-993A-C925C908B87C}"/>
                  </a:ext>
                </a:extLst>
              </p:cNvPr>
              <p:cNvSpPr txBox="1"/>
              <p:nvPr/>
            </p:nvSpPr>
            <p:spPr>
              <a:xfrm>
                <a:off x="7318728" y="2706172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2</a:t>
                </a:r>
              </a:p>
            </p:txBody>
          </p:sp>
          <p:cxnSp>
            <p:nvCxnSpPr>
              <p:cNvPr id="71" name="Straight Arrow Connector 70">
                <a:extLst>
                  <a:ext uri="{FF2B5EF4-FFF2-40B4-BE49-F238E27FC236}">
                    <a16:creationId xmlns:a16="http://schemas.microsoft.com/office/drawing/2014/main" id="{5CCBEAED-6CB6-2E42-9F3E-A865E48B4260}"/>
                  </a:ext>
                </a:extLst>
              </p:cNvPr>
              <p:cNvCxnSpPr>
                <a:cxnSpLocks/>
              </p:cNvCxnSpPr>
              <p:nvPr/>
            </p:nvCxnSpPr>
            <p:spPr>
              <a:xfrm>
                <a:off x="7849693" y="27079976"/>
                <a:ext cx="0" cy="170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0EBC902F-20E1-A743-BD22-F8F42362955B}"/>
                  </a:ext>
                </a:extLst>
              </p:cNvPr>
              <p:cNvSpPr txBox="1"/>
              <p:nvPr/>
            </p:nvSpPr>
            <p:spPr>
              <a:xfrm>
                <a:off x="7041194" y="28886349"/>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9</a:t>
                </a:r>
              </a:p>
            </p:txBody>
          </p:sp>
          <p:sp>
            <p:nvSpPr>
              <p:cNvPr id="81" name="TextBox 80">
                <a:extLst>
                  <a:ext uri="{FF2B5EF4-FFF2-40B4-BE49-F238E27FC236}">
                    <a16:creationId xmlns:a16="http://schemas.microsoft.com/office/drawing/2014/main" id="{B2125EE0-3617-4E48-9354-CA719591449E}"/>
                  </a:ext>
                </a:extLst>
              </p:cNvPr>
              <p:cNvSpPr txBox="1"/>
              <p:nvPr/>
            </p:nvSpPr>
            <p:spPr>
              <a:xfrm>
                <a:off x="6478700" y="29156362"/>
                <a:ext cx="415887" cy="415766"/>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7</a:t>
                </a:r>
              </a:p>
            </p:txBody>
          </p:sp>
          <p:cxnSp>
            <p:nvCxnSpPr>
              <p:cNvPr id="12" name="Straight Arrow Connector 11">
                <a:extLst>
                  <a:ext uri="{FF2B5EF4-FFF2-40B4-BE49-F238E27FC236}">
                    <a16:creationId xmlns:a16="http://schemas.microsoft.com/office/drawing/2014/main" id="{6DED7F98-1204-954E-B084-A1C724AA4C5E}"/>
                  </a:ext>
                </a:extLst>
              </p:cNvPr>
              <p:cNvCxnSpPr>
                <a:cxnSpLocks/>
              </p:cNvCxnSpPr>
              <p:nvPr/>
            </p:nvCxnSpPr>
            <p:spPr>
              <a:xfrm flipH="1">
                <a:off x="5265054" y="29154509"/>
                <a:ext cx="151569" cy="140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5" name="Picture 4">
              <a:extLst>
                <a:ext uri="{FF2B5EF4-FFF2-40B4-BE49-F238E27FC236}">
                  <a16:creationId xmlns:a16="http://schemas.microsoft.com/office/drawing/2014/main" id="{403B1BED-3B4B-814E-B47C-D701CBBD46ED}"/>
                </a:ext>
              </a:extLst>
            </p:cNvPr>
            <p:cNvPicPr>
              <a:picLocks noChangeAspect="1"/>
            </p:cNvPicPr>
            <p:nvPr/>
          </p:nvPicPr>
          <p:blipFill rotWithShape="1">
            <a:blip r:embed="rId4"/>
            <a:srcRect l="76320" t="10544" r="6107" b="10476"/>
            <a:stretch/>
          </p:blipFill>
          <p:spPr>
            <a:xfrm>
              <a:off x="11723379" y="28015344"/>
              <a:ext cx="1062077" cy="3580091"/>
            </a:xfrm>
            <a:prstGeom prst="rect">
              <a:avLst/>
            </a:prstGeom>
          </p:spPr>
        </p:pic>
      </p:grpSp>
      <p:sp>
        <p:nvSpPr>
          <p:cNvPr id="57" name="TextBox 56">
            <a:extLst>
              <a:ext uri="{FF2B5EF4-FFF2-40B4-BE49-F238E27FC236}">
                <a16:creationId xmlns:a16="http://schemas.microsoft.com/office/drawing/2014/main" id="{040F425F-A3A2-C541-9D05-9582E1A00F1C}"/>
              </a:ext>
            </a:extLst>
          </p:cNvPr>
          <p:cNvSpPr txBox="1"/>
          <p:nvPr/>
        </p:nvSpPr>
        <p:spPr>
          <a:xfrm>
            <a:off x="27089100" y="14370902"/>
            <a:ext cx="12344400" cy="8989890"/>
          </a:xfrm>
          <a:prstGeom prst="rect">
            <a:avLst/>
          </a:prstGeom>
          <a:solidFill>
            <a:schemeClr val="tx1"/>
          </a:solidFill>
        </p:spPr>
        <p:txBody>
          <a:bodyPr wrap="square" lIns="182880" tIns="9144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6. Distribution of Column Densities</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compare the distribution of the column densities of Si II, Si III, and Si IV components of the Stream and LA sightlines. The LA is much closer to the Milky Way disk, so one may expect to observe stronger high-ion absorption in those sightlines. The figures below show the opposite: stronger high-ion absorption in the Stream sightlines than in the LA.</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As in box 5, we apply the K-S test to the low- and high-ion populations for the LA and Stream independently. The p-values suggest no significant difference between the two populations.</a:t>
            </a:r>
          </a:p>
          <a:p>
            <a:endParaRPr lang="en-US" sz="3600" dirty="0">
              <a:solidFill>
                <a:srgbClr val="00B0F0"/>
              </a:solidFill>
            </a:endParaRPr>
          </a:p>
        </p:txBody>
      </p:sp>
      <p:sp>
        <p:nvSpPr>
          <p:cNvPr id="43" name="TextBox 42">
            <a:extLst>
              <a:ext uri="{FF2B5EF4-FFF2-40B4-BE49-F238E27FC236}">
                <a16:creationId xmlns:a16="http://schemas.microsoft.com/office/drawing/2014/main" id="{BE360DEC-5197-CD4F-8FB3-ACAC388CBFE4}"/>
              </a:ext>
            </a:extLst>
          </p:cNvPr>
          <p:cNvSpPr txBox="1"/>
          <p:nvPr/>
        </p:nvSpPr>
        <p:spPr>
          <a:xfrm>
            <a:off x="27089100" y="4156013"/>
            <a:ext cx="12344400" cy="9515024"/>
          </a:xfrm>
          <a:prstGeom prst="rect">
            <a:avLst/>
          </a:prstGeom>
          <a:solidFill>
            <a:schemeClr val="tx1"/>
          </a:solidFill>
        </p:spPr>
        <p:txBody>
          <a:bodyPr wrap="square" lIns="182880" tIns="91440" rIns="182880" bIns="182880" numCol="2" rtlCol="0">
            <a:noAutofit/>
          </a:bodyPr>
          <a:lstStyle/>
          <a:p>
            <a:r>
              <a:rPr lang="en-US" sz="3600" dirty="0">
                <a:solidFill>
                  <a:srgbClr val="00B0F0"/>
                </a:solidFill>
                <a:latin typeface="Times New Roman" panose="02020603050405020304" pitchFamily="18" charset="0"/>
                <a:cs typeface="Times New Roman" panose="02020603050405020304" pitchFamily="18" charset="0"/>
              </a:rPr>
              <a:t>5. Distribution of b-values</a:t>
            </a:r>
          </a:p>
          <a:p>
            <a:pPr marL="457200" indent="-457200" algn="just">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figures to the right show the distribution of b-values (line width) of the low- and high-ion components of both the Stream and LA sightlines. High-ion components being wider in general than the low-ion components supports the two-phase model.</a:t>
            </a:r>
          </a:p>
          <a:p>
            <a:pPr algn="just"/>
            <a:endParaRPr lang="en-US" sz="2800" dirty="0">
              <a:solidFill>
                <a:schemeClr val="bg1"/>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use the Kolmogorov–Smirnov (K-S) test to determine the probability that the two populations are statistically distinct. The p-values are printed inside each plot. Within each direction, we see no significant difference between the low-ion and high-ion components.</a:t>
            </a:r>
            <a:endParaRPr lang="en-US" sz="2800" dirty="0">
              <a:solidFill>
                <a:srgbClr val="00B0F0"/>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CD67934-8346-6D42-8B9C-90654FD664FF}"/>
              </a:ext>
            </a:extLst>
          </p:cNvPr>
          <p:cNvSpPr/>
          <p:nvPr/>
        </p:nvSpPr>
        <p:spPr>
          <a:xfrm>
            <a:off x="800100" y="683693"/>
            <a:ext cx="38633399" cy="27886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193E629-50D0-E047-A665-0EFD1A1564B4}"/>
              </a:ext>
            </a:extLst>
          </p:cNvPr>
          <p:cNvSpPr txBox="1"/>
          <p:nvPr/>
        </p:nvSpPr>
        <p:spPr>
          <a:xfrm>
            <a:off x="4288536" y="867808"/>
            <a:ext cx="31530404" cy="2114297"/>
          </a:xfrm>
          <a:prstGeom prst="rect">
            <a:avLst/>
          </a:prstGeom>
          <a:noFill/>
        </p:spPr>
        <p:txBody>
          <a:bodyPr wrap="square" rtlCol="0">
            <a:spAutoFit/>
          </a:bodyPr>
          <a:lstStyle/>
          <a:p>
            <a:pPr algn="ctr"/>
            <a:r>
              <a:rPr lang="en-US" dirty="0">
                <a:solidFill>
                  <a:srgbClr val="00B0F0"/>
                </a:solidFill>
                <a:latin typeface="Times New Roman" panose="02020603050405020304" pitchFamily="18" charset="0"/>
                <a:cs typeface="Times New Roman" panose="02020603050405020304" pitchFamily="18" charset="0"/>
              </a:rPr>
              <a:t>The Effects of the Galactic Center on the Ionization of the Magellanic Stream</a:t>
            </a:r>
          </a:p>
          <a:p>
            <a:pPr algn="ctr"/>
            <a:r>
              <a:rPr lang="en-US" sz="3600" dirty="0">
                <a:solidFill>
                  <a:schemeClr val="bg1"/>
                </a:solidFill>
                <a:latin typeface="Arial" panose="020B0604020202020204" pitchFamily="34" charset="0"/>
                <a:cs typeface="Arial" panose="020B0604020202020204" pitchFamily="34" charset="0"/>
              </a:rPr>
              <a:t>Elaine M. Frazer</a:t>
            </a: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 Andrew J. Fox</a:t>
            </a: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 Joss Bland-Hawthorn</a:t>
            </a:r>
            <a:r>
              <a:rPr lang="en-US" sz="3600" baseline="30000" dirty="0">
                <a:solidFill>
                  <a:schemeClr val="bg1"/>
                </a:solidFill>
                <a:latin typeface="Arial" panose="020B0604020202020204" pitchFamily="34" charset="0"/>
                <a:cs typeface="Arial" panose="020B0604020202020204" pitchFamily="34" charset="0"/>
              </a:rPr>
              <a:t>2</a:t>
            </a:r>
            <a:r>
              <a:rPr lang="en-US" sz="3600" dirty="0">
                <a:solidFill>
                  <a:schemeClr val="bg1"/>
                </a:solidFill>
                <a:latin typeface="Arial" panose="020B0604020202020204" pitchFamily="34" charset="0"/>
                <a:cs typeface="Arial" panose="020B0604020202020204" pitchFamily="34" charset="0"/>
              </a:rPr>
              <a:t>, Kathleen A. Barger</a:t>
            </a:r>
            <a:r>
              <a:rPr lang="en-US" sz="3600" baseline="30000" dirty="0">
                <a:solidFill>
                  <a:schemeClr val="bg1"/>
                </a:solidFill>
                <a:latin typeface="Arial" panose="020B0604020202020204" pitchFamily="34" charset="0"/>
                <a:cs typeface="Arial" panose="020B0604020202020204" pitchFamily="34" charset="0"/>
              </a:rPr>
              <a:t>3</a:t>
            </a:r>
            <a:br>
              <a:rPr lang="en-US" sz="32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1. Space Telescope Science Institute, Baltimore, MD, United States. 2. University of Sydney, Sydney, NSW, Australia. 3. Texas Christian University, Fort Worth, TX, United States</a:t>
            </a:r>
          </a:p>
        </p:txBody>
      </p:sp>
      <p:pic>
        <p:nvPicPr>
          <p:cNvPr id="38" name="Picture 37">
            <a:extLst>
              <a:ext uri="{FF2B5EF4-FFF2-40B4-BE49-F238E27FC236}">
                <a16:creationId xmlns:a16="http://schemas.microsoft.com/office/drawing/2014/main" id="{B2CD0F98-ED38-EC41-B600-3941FF179441}"/>
              </a:ext>
            </a:extLst>
          </p:cNvPr>
          <p:cNvPicPr>
            <a:picLocks noChangeAspect="1"/>
          </p:cNvPicPr>
          <p:nvPr/>
        </p:nvPicPr>
        <p:blipFill rotWithShape="1">
          <a:blip r:embed="rId5"/>
          <a:srcRect l="12511" t="22059" r="13144" b="13264"/>
          <a:stretch/>
        </p:blipFill>
        <p:spPr>
          <a:xfrm>
            <a:off x="1054341" y="1019950"/>
            <a:ext cx="4516553" cy="2318255"/>
          </a:xfrm>
          <a:prstGeom prst="rect">
            <a:avLst/>
          </a:prstGeom>
        </p:spPr>
      </p:pic>
      <p:sp>
        <p:nvSpPr>
          <p:cNvPr id="40" name="TextBox 39">
            <a:extLst>
              <a:ext uri="{FF2B5EF4-FFF2-40B4-BE49-F238E27FC236}">
                <a16:creationId xmlns:a16="http://schemas.microsoft.com/office/drawing/2014/main" id="{220CB4D1-06C1-7343-BCA8-5356250D4F01}"/>
              </a:ext>
            </a:extLst>
          </p:cNvPr>
          <p:cNvSpPr txBox="1"/>
          <p:nvPr/>
        </p:nvSpPr>
        <p:spPr>
          <a:xfrm>
            <a:off x="800100" y="18660237"/>
            <a:ext cx="12344400" cy="5528241"/>
          </a:xfrm>
          <a:prstGeom prst="rect">
            <a:avLst/>
          </a:prstGeom>
          <a:solidFill>
            <a:schemeClr val="tx1"/>
          </a:solidFill>
        </p:spPr>
        <p:txBody>
          <a:bodyPr wrap="square" lIns="182880" tIns="91440" rIns="182880" bIns="182880" rtlCol="0">
            <a:noAutofit/>
          </a:bodyPr>
          <a:lstStyle/>
          <a:p>
            <a:pPr algn="just"/>
            <a:r>
              <a:rPr lang="en-US" sz="3600" dirty="0">
                <a:solidFill>
                  <a:srgbClr val="00B0F0"/>
                </a:solidFill>
                <a:latin typeface="Times New Roman" panose="02020603050405020304" pitchFamily="18" charset="0"/>
                <a:cs typeface="Times New Roman" panose="02020603050405020304" pitchFamily="18" charset="0"/>
              </a:rPr>
              <a:t>2. Data and Analysis</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study 6 sightlines through the Stream and 6 through the LA with far UV absorption spectra taken with the Cosmic Origins Spectrograph on Hubble from Fox et al. 2014 and 2018.</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use the Python package </a:t>
            </a:r>
            <a:r>
              <a:rPr lang="en-US" sz="2800" dirty="0">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(Krogager 2018) to fit multi-component Voigt profiles to low and high ions for each sightline. We attempt to fit O I, C II, S II, Si II, Si III, Si IV, and C IV.</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a:t>
            </a:r>
            <a:r>
              <a:rPr lang="en-US" sz="2800" dirty="0">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module includes tasks to fit the continuum and mask unnecessary features while performing each fit. The outputs include a redshift, b-value (line width), and column density for each component fit. We compared the outputs of </a:t>
            </a:r>
            <a:r>
              <a:rPr lang="en-US" sz="2800" dirty="0">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and </a:t>
            </a:r>
            <a:r>
              <a:rPr lang="en-US" sz="2800" dirty="0">
                <a:solidFill>
                  <a:schemeClr val="bg1"/>
                </a:solidFill>
                <a:latin typeface="Courier" pitchFamily="2" charset="0"/>
                <a:cs typeface="Arial" panose="020B0604020202020204" pitchFamily="34" charset="0"/>
              </a:rPr>
              <a:t>VPFIT</a:t>
            </a:r>
            <a:r>
              <a:rPr lang="en-US" sz="2800" dirty="0">
                <a:solidFill>
                  <a:schemeClr val="bg1"/>
                </a:solidFill>
                <a:latin typeface="Arial" panose="020B0604020202020204" pitchFamily="34" charset="0"/>
                <a:cs typeface="Arial" panose="020B0604020202020204" pitchFamily="34" charset="0"/>
              </a:rPr>
              <a:t> (Carswell &amp; Webb 2014) for one LA sightline and found similar results.</a:t>
            </a:r>
            <a:endParaRPr lang="en-US" sz="3000" dirty="0">
              <a:solidFill>
                <a:schemeClr val="bg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359960F-68BC-6D4F-89AF-F76D96E5ABBA}"/>
              </a:ext>
            </a:extLst>
          </p:cNvPr>
          <p:cNvSpPr txBox="1"/>
          <p:nvPr/>
        </p:nvSpPr>
        <p:spPr>
          <a:xfrm>
            <a:off x="27089100" y="24064416"/>
            <a:ext cx="12344400" cy="8147001"/>
          </a:xfrm>
          <a:prstGeom prst="rect">
            <a:avLst/>
          </a:prstGeom>
          <a:ln>
            <a:noFill/>
          </a:ln>
        </p:spPr>
        <p:style>
          <a:lnRef idx="2">
            <a:schemeClr val="dk1"/>
          </a:lnRef>
          <a:fillRef idx="1">
            <a:schemeClr val="lt1"/>
          </a:fillRef>
          <a:effectRef idx="0">
            <a:schemeClr val="dk1"/>
          </a:effectRef>
          <a:fontRef idx="minor">
            <a:schemeClr val="dk1"/>
          </a:fontRef>
        </p:style>
        <p:txBody>
          <a:bodyPr wrap="square" lIns="182880" tIns="91440" r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7. Conclusions &amp; Acknowledgements</a:t>
            </a:r>
            <a:endParaRPr lang="en-US" sz="36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There is evidence for slight high-ion enhancement in the Stream in the region below the Galactic Center.</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Five out of 12 sightlines exhibit mis-aligned low- and high-ion components.</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observe stronger high-ion absorption in the Stream than in the LA, but see no significant difference in the low-ion and high-ion populations within the Stream and LA themselves.</a:t>
            </a:r>
          </a:p>
          <a:p>
            <a:pPr algn="just"/>
            <a:r>
              <a:rPr lang="en-US" sz="2800" dirty="0">
                <a:solidFill>
                  <a:schemeClr val="bg1"/>
                </a:solidFill>
                <a:latin typeface="Arial" panose="020B0604020202020204" pitchFamily="34" charset="0"/>
                <a:cs typeface="Arial" panose="020B0604020202020204" pitchFamily="34" charset="0"/>
              </a:rPr>
              <a:t>Future work includes expanding our sightline sample to include all 69 from Fox et al. 2014.</a:t>
            </a:r>
          </a:p>
          <a:p>
            <a:pPr marL="457200" indent="-4572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r>
              <a:rPr lang="en-US" sz="2400" u="sng" dirty="0">
                <a:solidFill>
                  <a:schemeClr val="bg1"/>
                </a:solidFill>
                <a:latin typeface="Arial" panose="020B0604020202020204" pitchFamily="34" charset="0"/>
                <a:cs typeface="Arial" panose="020B0604020202020204" pitchFamily="34" charset="0"/>
              </a:rPr>
              <a:t>Sources</a:t>
            </a:r>
            <a:r>
              <a:rPr lang="en-US" sz="2400" dirty="0">
                <a:solidFill>
                  <a:schemeClr val="bg1"/>
                </a:solidFill>
                <a:latin typeface="Arial" panose="020B0604020202020204" pitchFamily="34" charset="0"/>
                <a:cs typeface="Arial" panose="020B0604020202020204" pitchFamily="34" charset="0"/>
              </a:rPr>
              <a:t>:</a:t>
            </a:r>
          </a:p>
          <a:p>
            <a:r>
              <a:rPr lang="en-US" sz="2400" dirty="0">
                <a:solidFill>
                  <a:schemeClr val="bg1"/>
                </a:solidFill>
                <a:latin typeface="Arial" panose="020B0604020202020204" pitchFamily="34" charset="0"/>
                <a:cs typeface="Arial" panose="020B0604020202020204" pitchFamily="34" charset="0"/>
              </a:rPr>
              <a:t>Bland-Hawthorn, J., Maloney, P. R., et al. 2003, ApJ, 778, 1</a:t>
            </a:r>
          </a:p>
          <a:p>
            <a:r>
              <a:rPr lang="en-US" sz="2400" dirty="0">
                <a:solidFill>
                  <a:schemeClr val="bg1"/>
                </a:solidFill>
                <a:latin typeface="Arial" panose="020B0604020202020204" pitchFamily="34" charset="0"/>
                <a:cs typeface="Arial" panose="020B0604020202020204" pitchFamily="34" charset="0"/>
              </a:rPr>
              <a:t>Bland-Hawthorn, J., et al. 2018,  submitted</a:t>
            </a:r>
          </a:p>
          <a:p>
            <a:r>
              <a:rPr lang="en-US" sz="2400" dirty="0">
                <a:solidFill>
                  <a:schemeClr val="bg1"/>
                </a:solidFill>
                <a:latin typeface="Arial" panose="020B0604020202020204" pitchFamily="34" charset="0"/>
                <a:cs typeface="Arial" panose="020B0604020202020204" pitchFamily="34" charset="0"/>
              </a:rPr>
              <a:t>Carswell R. F., Webb J. K., 2014, VPFIT, Astrophysics Source Code Library, 1408.015</a:t>
            </a:r>
          </a:p>
          <a:p>
            <a:r>
              <a:rPr lang="en-US" sz="2400" dirty="0">
                <a:solidFill>
                  <a:schemeClr val="bg1"/>
                </a:solidFill>
                <a:latin typeface="Arial" panose="020B0604020202020204" pitchFamily="34" charset="0"/>
                <a:cs typeface="Arial" panose="020B0604020202020204" pitchFamily="34" charset="0"/>
              </a:rPr>
              <a:t>D’Onghia, E. &amp; Fox, A. J., 2016, ARA&amp;A, 54, 363</a:t>
            </a:r>
          </a:p>
          <a:p>
            <a:r>
              <a:rPr lang="en-US" sz="2400" dirty="0">
                <a:solidFill>
                  <a:schemeClr val="bg1"/>
                </a:solidFill>
                <a:latin typeface="Arial" panose="020B0604020202020204" pitchFamily="34" charset="0"/>
                <a:cs typeface="Arial" panose="020B0604020202020204" pitchFamily="34" charset="0"/>
              </a:rPr>
              <a:t>Fox, A. J., Wakker, B. P., Barger, K. A., et al. 2014, ApJ, 787, 147</a:t>
            </a:r>
          </a:p>
          <a:p>
            <a:r>
              <a:rPr lang="en-US" sz="2400" dirty="0">
                <a:solidFill>
                  <a:schemeClr val="bg1"/>
                </a:solidFill>
                <a:latin typeface="Arial" panose="020B0604020202020204" pitchFamily="34" charset="0"/>
                <a:cs typeface="Arial" panose="020B0604020202020204" pitchFamily="34" charset="0"/>
              </a:rPr>
              <a:t>Fox, A. J., Barger, K. A., Wakker, B. P., et al. 2018, ApJ, 854, 142</a:t>
            </a:r>
          </a:p>
          <a:p>
            <a:r>
              <a:rPr lang="en-US" sz="2400" dirty="0">
                <a:solidFill>
                  <a:schemeClr val="bg1"/>
                </a:solidFill>
                <a:latin typeface="Arial" panose="020B0604020202020204" pitchFamily="34" charset="0"/>
                <a:cs typeface="Arial" panose="020B0604020202020204" pitchFamily="34" charset="0"/>
              </a:rPr>
              <a:t>Krogager, J. K., 2018, VoigtFit, https://arxiv.org/abs/1803.01187</a:t>
            </a:r>
          </a:p>
          <a:p>
            <a:r>
              <a:rPr lang="en-US" sz="2400" dirty="0">
                <a:solidFill>
                  <a:schemeClr val="bg1"/>
                </a:solidFill>
                <a:latin typeface="Arial" panose="020B0604020202020204" pitchFamily="34" charset="0"/>
                <a:cs typeface="Arial" panose="020B0604020202020204" pitchFamily="34" charset="0"/>
              </a:rPr>
              <a:t>Nidever, D. L., Majewski, S. R., &amp; Burton, W. B. 2010, ApJ, 723, 1618 </a:t>
            </a:r>
          </a:p>
        </p:txBody>
      </p:sp>
      <p:sp>
        <p:nvSpPr>
          <p:cNvPr id="48" name="TextBox 47">
            <a:extLst>
              <a:ext uri="{FF2B5EF4-FFF2-40B4-BE49-F238E27FC236}">
                <a16:creationId xmlns:a16="http://schemas.microsoft.com/office/drawing/2014/main" id="{B4C1F1E1-E082-514A-8FEE-A53E89D46056}"/>
              </a:ext>
            </a:extLst>
          </p:cNvPr>
          <p:cNvSpPr txBox="1"/>
          <p:nvPr/>
        </p:nvSpPr>
        <p:spPr>
          <a:xfrm>
            <a:off x="1493676" y="8054027"/>
            <a:ext cx="4092023" cy="1446550"/>
          </a:xfrm>
          <a:prstGeom prst="rect">
            <a:avLst/>
          </a:prstGeom>
          <a:noFill/>
        </p:spPr>
        <p:txBody>
          <a:bodyPr wrap="square" rtlCol="0">
            <a:spAutoFit/>
          </a:bodyPr>
          <a:lstStyle/>
          <a:p>
            <a:r>
              <a:rPr lang="en-US" sz="2200" b="1" dirty="0">
                <a:solidFill>
                  <a:schemeClr val="bg1"/>
                </a:solidFill>
                <a:latin typeface="Arial" panose="020B0604020202020204" pitchFamily="34" charset="0"/>
                <a:cs typeface="Arial" panose="020B0604020202020204" pitchFamily="34" charset="0"/>
              </a:rPr>
              <a:t>Right</a:t>
            </a:r>
            <a:r>
              <a:rPr lang="en-US" sz="2200" dirty="0">
                <a:solidFill>
                  <a:schemeClr val="bg1"/>
                </a:solidFill>
                <a:latin typeface="Arial" panose="020B0604020202020204" pitchFamily="34" charset="0"/>
                <a:cs typeface="Arial" panose="020B0604020202020204" pitchFamily="34" charset="0"/>
              </a:rPr>
              <a:t>: H I observations of the Magellanic System in Galactic coordinates, shown in pink (Nidever et al. 2010).</a:t>
            </a:r>
          </a:p>
        </p:txBody>
      </p:sp>
      <p:grpSp>
        <p:nvGrpSpPr>
          <p:cNvPr id="102" name="Group 101">
            <a:extLst>
              <a:ext uri="{FF2B5EF4-FFF2-40B4-BE49-F238E27FC236}">
                <a16:creationId xmlns:a16="http://schemas.microsoft.com/office/drawing/2014/main" id="{97812525-D809-A749-ACB2-0BC166837D6B}"/>
              </a:ext>
            </a:extLst>
          </p:cNvPr>
          <p:cNvGrpSpPr/>
          <p:nvPr/>
        </p:nvGrpSpPr>
        <p:grpSpPr>
          <a:xfrm>
            <a:off x="6128359" y="7934798"/>
            <a:ext cx="7650051" cy="3512787"/>
            <a:chOff x="5125525" y="8163466"/>
            <a:chExt cx="7650051" cy="3512787"/>
          </a:xfrm>
        </p:grpSpPr>
        <p:pic>
          <p:nvPicPr>
            <p:cNvPr id="47" name="Picture 46">
              <a:extLst>
                <a:ext uri="{FF2B5EF4-FFF2-40B4-BE49-F238E27FC236}">
                  <a16:creationId xmlns:a16="http://schemas.microsoft.com/office/drawing/2014/main" id="{0BE0543C-B61B-A74E-9400-550347D1FB18}"/>
                </a:ext>
              </a:extLst>
            </p:cNvPr>
            <p:cNvPicPr>
              <a:picLocks noChangeAspect="1"/>
            </p:cNvPicPr>
            <p:nvPr/>
          </p:nvPicPr>
          <p:blipFill>
            <a:blip r:embed="rId6"/>
            <a:stretch>
              <a:fillRect/>
            </a:stretch>
          </p:blipFill>
          <p:spPr>
            <a:xfrm>
              <a:off x="5125525" y="8163466"/>
              <a:ext cx="6858000" cy="3512787"/>
            </a:xfrm>
            <a:prstGeom prst="rect">
              <a:avLst/>
            </a:prstGeom>
          </p:spPr>
        </p:pic>
        <p:sp>
          <p:nvSpPr>
            <p:cNvPr id="49" name="TextBox 48">
              <a:extLst>
                <a:ext uri="{FF2B5EF4-FFF2-40B4-BE49-F238E27FC236}">
                  <a16:creationId xmlns:a16="http://schemas.microsoft.com/office/drawing/2014/main" id="{5383B465-DCE0-2B43-A533-1F11E9EF1AF3}"/>
                </a:ext>
              </a:extLst>
            </p:cNvPr>
            <p:cNvSpPr txBox="1"/>
            <p:nvPr/>
          </p:nvSpPr>
          <p:spPr>
            <a:xfrm>
              <a:off x="10300869" y="9672262"/>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Leading Arm</a:t>
              </a:r>
            </a:p>
          </p:txBody>
        </p:sp>
        <p:sp>
          <p:nvSpPr>
            <p:cNvPr id="50" name="TextBox 49">
              <a:extLst>
                <a:ext uri="{FF2B5EF4-FFF2-40B4-BE49-F238E27FC236}">
                  <a16:creationId xmlns:a16="http://schemas.microsoft.com/office/drawing/2014/main" id="{BD1C8037-CAA8-0541-A02E-42FBF4C4FE9B}"/>
                </a:ext>
              </a:extLst>
            </p:cNvPr>
            <p:cNvSpPr txBox="1"/>
            <p:nvPr/>
          </p:nvSpPr>
          <p:spPr>
            <a:xfrm>
              <a:off x="6052386" y="11133743"/>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Magellanic Stream</a:t>
              </a:r>
            </a:p>
          </p:txBody>
        </p:sp>
        <p:sp>
          <p:nvSpPr>
            <p:cNvPr id="51" name="TextBox 50">
              <a:extLst>
                <a:ext uri="{FF2B5EF4-FFF2-40B4-BE49-F238E27FC236}">
                  <a16:creationId xmlns:a16="http://schemas.microsoft.com/office/drawing/2014/main" id="{DD790A1B-D15F-CA4F-B6A9-EB7CDD4BBE7C}"/>
                </a:ext>
              </a:extLst>
            </p:cNvPr>
            <p:cNvSpPr txBox="1"/>
            <p:nvPr/>
          </p:nvSpPr>
          <p:spPr>
            <a:xfrm>
              <a:off x="9339399" y="10313010"/>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LMC</a:t>
              </a:r>
            </a:p>
          </p:txBody>
        </p:sp>
        <p:sp>
          <p:nvSpPr>
            <p:cNvPr id="52" name="TextBox 51">
              <a:extLst>
                <a:ext uri="{FF2B5EF4-FFF2-40B4-BE49-F238E27FC236}">
                  <a16:creationId xmlns:a16="http://schemas.microsoft.com/office/drawing/2014/main" id="{E3FACBA0-D045-8A41-9EB4-747D4FAF9F8D}"/>
                </a:ext>
              </a:extLst>
            </p:cNvPr>
            <p:cNvSpPr txBox="1"/>
            <p:nvPr/>
          </p:nvSpPr>
          <p:spPr>
            <a:xfrm>
              <a:off x="8782745" y="10659489"/>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SMC</a:t>
              </a:r>
            </a:p>
          </p:txBody>
        </p:sp>
        <p:sp>
          <p:nvSpPr>
            <p:cNvPr id="53" name="TextBox 52">
              <a:extLst>
                <a:ext uri="{FF2B5EF4-FFF2-40B4-BE49-F238E27FC236}">
                  <a16:creationId xmlns:a16="http://schemas.microsoft.com/office/drawing/2014/main" id="{3F799427-E1BD-4B49-ADBF-2908F6A99AFD}"/>
                </a:ext>
              </a:extLst>
            </p:cNvPr>
            <p:cNvSpPr txBox="1"/>
            <p:nvPr/>
          </p:nvSpPr>
          <p:spPr>
            <a:xfrm>
              <a:off x="7672186" y="9359640"/>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Galactic Center</a:t>
              </a:r>
            </a:p>
          </p:txBody>
        </p:sp>
        <p:sp>
          <p:nvSpPr>
            <p:cNvPr id="54" name="5-Point Star 53">
              <a:extLst>
                <a:ext uri="{FF2B5EF4-FFF2-40B4-BE49-F238E27FC236}">
                  <a16:creationId xmlns:a16="http://schemas.microsoft.com/office/drawing/2014/main" id="{55197CF0-935A-7B4C-AC66-61355B2082A2}"/>
                </a:ext>
              </a:extLst>
            </p:cNvPr>
            <p:cNvSpPr/>
            <p:nvPr/>
          </p:nvSpPr>
          <p:spPr>
            <a:xfrm>
              <a:off x="8370837" y="9734770"/>
              <a:ext cx="281878" cy="2760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E1B898DA-6252-364F-AB11-111DC7F42BB6}"/>
              </a:ext>
            </a:extLst>
          </p:cNvPr>
          <p:cNvPicPr>
            <a:picLocks noChangeAspect="1"/>
          </p:cNvPicPr>
          <p:nvPr/>
        </p:nvPicPr>
        <p:blipFill rotWithShape="1">
          <a:blip r:embed="rId7"/>
          <a:srcRect l="5547" t="5308" r="7448"/>
          <a:stretch/>
        </p:blipFill>
        <p:spPr>
          <a:xfrm>
            <a:off x="27354659" y="18774571"/>
            <a:ext cx="5568990" cy="4545772"/>
          </a:xfrm>
          <a:prstGeom prst="rect">
            <a:avLst/>
          </a:prstGeom>
        </p:spPr>
      </p:pic>
      <p:pic>
        <p:nvPicPr>
          <p:cNvPr id="18" name="Picture 17">
            <a:extLst>
              <a:ext uri="{FF2B5EF4-FFF2-40B4-BE49-F238E27FC236}">
                <a16:creationId xmlns:a16="http://schemas.microsoft.com/office/drawing/2014/main" id="{88D3147C-1DE5-5E46-B168-056C51CF15CB}"/>
              </a:ext>
            </a:extLst>
          </p:cNvPr>
          <p:cNvPicPr>
            <a:picLocks noChangeAspect="1"/>
          </p:cNvPicPr>
          <p:nvPr/>
        </p:nvPicPr>
        <p:blipFill rotWithShape="1">
          <a:blip r:embed="rId8"/>
          <a:srcRect l="5769" t="4341" r="7179"/>
          <a:stretch/>
        </p:blipFill>
        <p:spPr>
          <a:xfrm>
            <a:off x="33323193" y="18728077"/>
            <a:ext cx="5572002" cy="4592213"/>
          </a:xfrm>
          <a:prstGeom prst="rect">
            <a:avLst/>
          </a:prstGeom>
        </p:spPr>
      </p:pic>
      <p:pic>
        <p:nvPicPr>
          <p:cNvPr id="20" name="Picture 19">
            <a:extLst>
              <a:ext uri="{FF2B5EF4-FFF2-40B4-BE49-F238E27FC236}">
                <a16:creationId xmlns:a16="http://schemas.microsoft.com/office/drawing/2014/main" id="{F453A8B9-AC5C-5748-9793-4FC12018804E}"/>
              </a:ext>
            </a:extLst>
          </p:cNvPr>
          <p:cNvPicPr>
            <a:picLocks noChangeAspect="1"/>
          </p:cNvPicPr>
          <p:nvPr/>
        </p:nvPicPr>
        <p:blipFill rotWithShape="1">
          <a:blip r:embed="rId9"/>
          <a:srcRect l="5666" t="5371" r="7812" b="1357"/>
          <a:stretch/>
        </p:blipFill>
        <p:spPr>
          <a:xfrm>
            <a:off x="33516590" y="8973517"/>
            <a:ext cx="5783456" cy="4675998"/>
          </a:xfrm>
          <a:prstGeom prst="rect">
            <a:avLst/>
          </a:prstGeom>
        </p:spPr>
      </p:pic>
      <p:pic>
        <p:nvPicPr>
          <p:cNvPr id="22" name="Picture 21">
            <a:extLst>
              <a:ext uri="{FF2B5EF4-FFF2-40B4-BE49-F238E27FC236}">
                <a16:creationId xmlns:a16="http://schemas.microsoft.com/office/drawing/2014/main" id="{7CFDF8D8-82AA-B743-905B-020727E7740D}"/>
              </a:ext>
            </a:extLst>
          </p:cNvPr>
          <p:cNvPicPr>
            <a:picLocks noChangeAspect="1"/>
          </p:cNvPicPr>
          <p:nvPr/>
        </p:nvPicPr>
        <p:blipFill rotWithShape="1">
          <a:blip r:embed="rId10"/>
          <a:srcRect l="4577" t="6764" r="6173" b="1"/>
          <a:stretch/>
        </p:blipFill>
        <p:spPr>
          <a:xfrm>
            <a:off x="33445342" y="4250562"/>
            <a:ext cx="5988157" cy="4691742"/>
          </a:xfrm>
          <a:prstGeom prst="rect">
            <a:avLst/>
          </a:prstGeom>
        </p:spPr>
      </p:pic>
      <p:sp>
        <p:nvSpPr>
          <p:cNvPr id="41" name="TextBox 40">
            <a:extLst>
              <a:ext uri="{FF2B5EF4-FFF2-40B4-BE49-F238E27FC236}">
                <a16:creationId xmlns:a16="http://schemas.microsoft.com/office/drawing/2014/main" id="{18D16C5A-D5E1-A841-A620-3EF993AD3018}"/>
              </a:ext>
            </a:extLst>
          </p:cNvPr>
          <p:cNvSpPr txBox="1"/>
          <p:nvPr/>
        </p:nvSpPr>
        <p:spPr>
          <a:xfrm>
            <a:off x="13944600" y="4156012"/>
            <a:ext cx="12344400" cy="28078693"/>
          </a:xfrm>
          <a:prstGeom prst="rect">
            <a:avLst/>
          </a:prstGeom>
          <a:solidFill>
            <a:schemeClr val="tx1"/>
          </a:solidFill>
        </p:spPr>
        <p:txBody>
          <a:bodyPr wrap="square" lIns="182880" tIns="9144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4. Alignment of Different Stream and LA Sightline Components</a:t>
            </a:r>
          </a:p>
          <a:p>
            <a:pPr algn="just"/>
            <a:endParaRPr lang="en-US" sz="2800" dirty="0">
              <a:solidFill>
                <a:schemeClr val="bg1"/>
              </a:solidFill>
              <a:latin typeface="Arial" panose="020B0604020202020204" pitchFamily="34" charset="0"/>
              <a:cs typeface="Arial" panose="020B0604020202020204" pitchFamily="34" charset="0"/>
            </a:endParaRPr>
          </a:p>
          <a:p>
            <a:pPr algn="just"/>
            <a:r>
              <a:rPr lang="en-US" sz="2800" dirty="0">
                <a:solidFill>
                  <a:schemeClr val="bg1"/>
                </a:solidFill>
                <a:latin typeface="Arial" panose="020B0604020202020204" pitchFamily="34" charset="0"/>
                <a:cs typeface="Arial" panose="020B0604020202020204" pitchFamily="34" charset="0"/>
              </a:rPr>
              <a:t>The alignment of low- and high-ion components in different sightlines could lend evidence for the Seyfert model, while mis-alignment could point towards the two-phase model.</a:t>
            </a: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b="1" dirty="0">
              <a:solidFill>
                <a:schemeClr val="bg1"/>
              </a:solidFill>
              <a:latin typeface="Arial" panose="020B0604020202020204" pitchFamily="34" charset="0"/>
              <a:cs typeface="Arial" panose="020B0604020202020204" pitchFamily="34" charset="0"/>
            </a:endParaRPr>
          </a:p>
          <a:p>
            <a:pPr algn="just"/>
            <a:r>
              <a:rPr lang="en-US" sz="2800" b="1" dirty="0">
                <a:solidFill>
                  <a:schemeClr val="bg1"/>
                </a:solidFill>
                <a:latin typeface="Arial" panose="020B0604020202020204" pitchFamily="34" charset="0"/>
                <a:cs typeface="Arial" panose="020B0604020202020204" pitchFamily="34" charset="0"/>
              </a:rPr>
              <a:t>Above</a:t>
            </a:r>
            <a:r>
              <a:rPr lang="en-US" sz="2800" dirty="0">
                <a:solidFill>
                  <a:schemeClr val="bg1"/>
                </a:solidFill>
                <a:latin typeface="Arial" panose="020B0604020202020204" pitchFamily="34" charset="0"/>
                <a:cs typeface="Arial" panose="020B0604020202020204" pitchFamily="34" charset="0"/>
              </a:rPr>
              <a:t>: The VoigtFit profiles for each LA sightline. Each figure shows the spectrum of a low ion and high ion plotted by relative velocity and offset flux, along with their best-fit lines. The dashed lines give the center redshift position of each component. The small number in the corner marks where each sightline lies on the map in box 3.</a:t>
            </a:r>
          </a:p>
          <a:p>
            <a:pPr algn="just"/>
            <a:endParaRPr lang="en-US" sz="2800" dirty="0">
              <a:solidFill>
                <a:schemeClr val="bg1"/>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see many examples of mis-aligned components: sightlines 1, 3, 4, 6.</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There are cases where components appear at high-ion level, but not at the low-ion level, as in sightlines 1 and 3.</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And vice-versa: sightlines 5 and 6.</a:t>
            </a: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b="1" dirty="0">
              <a:solidFill>
                <a:schemeClr val="bg1"/>
              </a:solidFill>
              <a:latin typeface="Arial" panose="020B0604020202020204" pitchFamily="34" charset="0"/>
              <a:cs typeface="Arial" panose="020B0604020202020204" pitchFamily="34" charset="0"/>
            </a:endParaRPr>
          </a:p>
          <a:p>
            <a:pPr algn="just"/>
            <a:r>
              <a:rPr lang="en-US" sz="2800" b="1" dirty="0">
                <a:solidFill>
                  <a:schemeClr val="bg1"/>
                </a:solidFill>
                <a:latin typeface="Arial" panose="020B0604020202020204" pitchFamily="34" charset="0"/>
                <a:cs typeface="Arial" panose="020B0604020202020204" pitchFamily="34" charset="0"/>
              </a:rPr>
              <a:t>Above</a:t>
            </a:r>
            <a:r>
              <a:rPr lang="en-US" sz="2800" dirty="0">
                <a:solidFill>
                  <a:schemeClr val="bg1"/>
                </a:solidFill>
                <a:latin typeface="Arial" panose="020B0604020202020204" pitchFamily="34" charset="0"/>
                <a:cs typeface="Arial" panose="020B0604020202020204" pitchFamily="34" charset="0"/>
              </a:rPr>
              <a:t>: The VoigtFit component fits to each Stream sightline. The figures are as described above.</a:t>
            </a:r>
          </a:p>
          <a:p>
            <a:pPr algn="just"/>
            <a:endParaRPr lang="en-US" sz="2800" dirty="0">
              <a:solidFill>
                <a:schemeClr val="bg1"/>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see fewer examples of mis-aligned components: sightline 8 only.</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There is 1 case where a component appears at high-ion level, but not at the low-ion level: sightline 9.</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And vice-versa: sightlines 8 and 10.</a:t>
            </a:r>
          </a:p>
          <a:p>
            <a:endParaRPr lang="en-US" sz="3200" dirty="0">
              <a:solidFill>
                <a:srgbClr val="00B0F0"/>
              </a:solidFill>
            </a:endParaRPr>
          </a:p>
        </p:txBody>
      </p:sp>
      <p:grpSp>
        <p:nvGrpSpPr>
          <p:cNvPr id="190" name="Group 189">
            <a:extLst>
              <a:ext uri="{FF2B5EF4-FFF2-40B4-BE49-F238E27FC236}">
                <a16:creationId xmlns:a16="http://schemas.microsoft.com/office/drawing/2014/main" id="{557AD969-AA60-3B49-B83E-17F2FF47899A}"/>
              </a:ext>
            </a:extLst>
          </p:cNvPr>
          <p:cNvGrpSpPr/>
          <p:nvPr/>
        </p:nvGrpSpPr>
        <p:grpSpPr>
          <a:xfrm>
            <a:off x="14198641" y="7384923"/>
            <a:ext cx="11548872" cy="7906938"/>
            <a:chOff x="14198641" y="6988175"/>
            <a:chExt cx="11548872" cy="7906938"/>
          </a:xfrm>
        </p:grpSpPr>
        <p:pic>
          <p:nvPicPr>
            <p:cNvPr id="32" name="Picture 31">
              <a:extLst>
                <a:ext uri="{FF2B5EF4-FFF2-40B4-BE49-F238E27FC236}">
                  <a16:creationId xmlns:a16="http://schemas.microsoft.com/office/drawing/2014/main" id="{0B6B2E9C-86EC-FC4A-8CB4-CC16F3168848}"/>
                </a:ext>
              </a:extLst>
            </p:cNvPr>
            <p:cNvPicPr>
              <a:picLocks noChangeAspect="1"/>
            </p:cNvPicPr>
            <p:nvPr/>
          </p:nvPicPr>
          <p:blipFill rotWithShape="1">
            <a:blip r:embed="rId11"/>
            <a:srcRect l="5831" t="7335" r="7308" b="3460"/>
            <a:stretch/>
          </p:blipFill>
          <p:spPr>
            <a:xfrm>
              <a:off x="14198641" y="6988175"/>
              <a:ext cx="11548872" cy="7906938"/>
            </a:xfrm>
            <a:prstGeom prst="rect">
              <a:avLst/>
            </a:prstGeom>
          </p:spPr>
        </p:pic>
        <p:sp>
          <p:nvSpPr>
            <p:cNvPr id="75" name="TextBox 74">
              <a:extLst>
                <a:ext uri="{FF2B5EF4-FFF2-40B4-BE49-F238E27FC236}">
                  <a16:creationId xmlns:a16="http://schemas.microsoft.com/office/drawing/2014/main" id="{9EFBF2F1-FFD6-E940-A748-A8A7E10FE26F}"/>
                </a:ext>
              </a:extLst>
            </p:cNvPr>
            <p:cNvSpPr txBox="1"/>
            <p:nvPr/>
          </p:nvSpPr>
          <p:spPr>
            <a:xfrm>
              <a:off x="15197948" y="988428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a:t>
              </a:r>
            </a:p>
          </p:txBody>
        </p:sp>
        <p:sp>
          <p:nvSpPr>
            <p:cNvPr id="76" name="TextBox 75">
              <a:extLst>
                <a:ext uri="{FF2B5EF4-FFF2-40B4-BE49-F238E27FC236}">
                  <a16:creationId xmlns:a16="http://schemas.microsoft.com/office/drawing/2014/main" id="{AA262ECF-65E7-7946-B317-3219627D88C2}"/>
                </a:ext>
              </a:extLst>
            </p:cNvPr>
            <p:cNvSpPr txBox="1"/>
            <p:nvPr/>
          </p:nvSpPr>
          <p:spPr>
            <a:xfrm>
              <a:off x="18943143" y="9893180"/>
              <a:ext cx="542533"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2</a:t>
              </a:r>
            </a:p>
          </p:txBody>
        </p:sp>
        <p:sp>
          <p:nvSpPr>
            <p:cNvPr id="77" name="TextBox 76">
              <a:extLst>
                <a:ext uri="{FF2B5EF4-FFF2-40B4-BE49-F238E27FC236}">
                  <a16:creationId xmlns:a16="http://schemas.microsoft.com/office/drawing/2014/main" id="{993BCF9B-AE93-7146-8A82-E7D55C7203B2}"/>
                </a:ext>
              </a:extLst>
            </p:cNvPr>
            <p:cNvSpPr txBox="1"/>
            <p:nvPr/>
          </p:nvSpPr>
          <p:spPr>
            <a:xfrm>
              <a:off x="22587201" y="984934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3</a:t>
              </a:r>
            </a:p>
          </p:txBody>
        </p:sp>
        <p:sp>
          <p:nvSpPr>
            <p:cNvPr id="78" name="TextBox 77">
              <a:extLst>
                <a:ext uri="{FF2B5EF4-FFF2-40B4-BE49-F238E27FC236}">
                  <a16:creationId xmlns:a16="http://schemas.microsoft.com/office/drawing/2014/main" id="{5A524CFB-E790-714E-A5BF-5E6E331799CA}"/>
                </a:ext>
              </a:extLst>
            </p:cNvPr>
            <p:cNvSpPr txBox="1"/>
            <p:nvPr/>
          </p:nvSpPr>
          <p:spPr>
            <a:xfrm>
              <a:off x="15197948" y="1374832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4</a:t>
              </a:r>
            </a:p>
          </p:txBody>
        </p:sp>
        <p:sp>
          <p:nvSpPr>
            <p:cNvPr id="79" name="TextBox 78">
              <a:extLst>
                <a:ext uri="{FF2B5EF4-FFF2-40B4-BE49-F238E27FC236}">
                  <a16:creationId xmlns:a16="http://schemas.microsoft.com/office/drawing/2014/main" id="{9C560EBC-9C2C-B144-869E-EE2C841287EF}"/>
                </a:ext>
              </a:extLst>
            </p:cNvPr>
            <p:cNvSpPr txBox="1"/>
            <p:nvPr/>
          </p:nvSpPr>
          <p:spPr>
            <a:xfrm>
              <a:off x="18887076" y="13760805"/>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5</a:t>
              </a:r>
            </a:p>
          </p:txBody>
        </p:sp>
        <p:sp>
          <p:nvSpPr>
            <p:cNvPr id="80" name="TextBox 79">
              <a:extLst>
                <a:ext uri="{FF2B5EF4-FFF2-40B4-BE49-F238E27FC236}">
                  <a16:creationId xmlns:a16="http://schemas.microsoft.com/office/drawing/2014/main" id="{ED206C41-0145-A842-8628-6D21BFC29936}"/>
                </a:ext>
              </a:extLst>
            </p:cNvPr>
            <p:cNvSpPr txBox="1"/>
            <p:nvPr/>
          </p:nvSpPr>
          <p:spPr>
            <a:xfrm>
              <a:off x="22587201" y="13760805"/>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6</a:t>
              </a:r>
            </a:p>
          </p:txBody>
        </p:sp>
      </p:grpSp>
      <p:grpSp>
        <p:nvGrpSpPr>
          <p:cNvPr id="188" name="Group 187">
            <a:extLst>
              <a:ext uri="{FF2B5EF4-FFF2-40B4-BE49-F238E27FC236}">
                <a16:creationId xmlns:a16="http://schemas.microsoft.com/office/drawing/2014/main" id="{FE0A0CB1-D10C-1D47-AC43-A4B549820FBA}"/>
              </a:ext>
            </a:extLst>
          </p:cNvPr>
          <p:cNvGrpSpPr/>
          <p:nvPr/>
        </p:nvGrpSpPr>
        <p:grpSpPr>
          <a:xfrm>
            <a:off x="14271113" y="20745449"/>
            <a:ext cx="11548436" cy="7985695"/>
            <a:chOff x="14342581" y="24157815"/>
            <a:chExt cx="11548436" cy="7985695"/>
          </a:xfrm>
        </p:grpSpPr>
        <p:pic>
          <p:nvPicPr>
            <p:cNvPr id="42" name="Picture 41">
              <a:extLst>
                <a:ext uri="{FF2B5EF4-FFF2-40B4-BE49-F238E27FC236}">
                  <a16:creationId xmlns:a16="http://schemas.microsoft.com/office/drawing/2014/main" id="{199D5DA7-2B1A-E841-A89A-F9DBD57DD62B}"/>
                </a:ext>
              </a:extLst>
            </p:cNvPr>
            <p:cNvPicPr>
              <a:picLocks noChangeAspect="1"/>
            </p:cNvPicPr>
            <p:nvPr/>
          </p:nvPicPr>
          <p:blipFill rotWithShape="1">
            <a:blip r:embed="rId12"/>
            <a:srcRect l="6214" t="6733" r="7329" b="3592"/>
            <a:stretch/>
          </p:blipFill>
          <p:spPr>
            <a:xfrm>
              <a:off x="14342581" y="24157815"/>
              <a:ext cx="11548436" cy="7985695"/>
            </a:xfrm>
            <a:prstGeom prst="rect">
              <a:avLst/>
            </a:prstGeom>
          </p:spPr>
        </p:pic>
        <p:sp>
          <p:nvSpPr>
            <p:cNvPr id="82" name="TextBox 81">
              <a:extLst>
                <a:ext uri="{FF2B5EF4-FFF2-40B4-BE49-F238E27FC236}">
                  <a16:creationId xmlns:a16="http://schemas.microsoft.com/office/drawing/2014/main" id="{B3105412-B752-0546-BE32-2099EA6488BD}"/>
                </a:ext>
              </a:extLst>
            </p:cNvPr>
            <p:cNvSpPr txBox="1"/>
            <p:nvPr/>
          </p:nvSpPr>
          <p:spPr>
            <a:xfrm>
              <a:off x="19005948" y="2717827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8</a:t>
              </a:r>
            </a:p>
          </p:txBody>
        </p:sp>
        <p:sp>
          <p:nvSpPr>
            <p:cNvPr id="83" name="TextBox 82">
              <a:extLst>
                <a:ext uri="{FF2B5EF4-FFF2-40B4-BE49-F238E27FC236}">
                  <a16:creationId xmlns:a16="http://schemas.microsoft.com/office/drawing/2014/main" id="{7A8BD007-4D54-CA4F-A50E-D048EB12B0D2}"/>
                </a:ext>
              </a:extLst>
            </p:cNvPr>
            <p:cNvSpPr txBox="1"/>
            <p:nvPr/>
          </p:nvSpPr>
          <p:spPr>
            <a:xfrm>
              <a:off x="22711462" y="27160748"/>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9</a:t>
              </a:r>
            </a:p>
          </p:txBody>
        </p:sp>
        <p:sp>
          <p:nvSpPr>
            <p:cNvPr id="84" name="TextBox 83">
              <a:extLst>
                <a:ext uri="{FF2B5EF4-FFF2-40B4-BE49-F238E27FC236}">
                  <a16:creationId xmlns:a16="http://schemas.microsoft.com/office/drawing/2014/main" id="{AD71D500-FD4A-9D40-994D-B8FD858463A1}"/>
                </a:ext>
              </a:extLst>
            </p:cNvPr>
            <p:cNvSpPr txBox="1"/>
            <p:nvPr/>
          </p:nvSpPr>
          <p:spPr>
            <a:xfrm>
              <a:off x="17552732" y="31004103"/>
              <a:ext cx="470000"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10</a:t>
              </a:r>
            </a:p>
          </p:txBody>
        </p:sp>
        <p:sp>
          <p:nvSpPr>
            <p:cNvPr id="85" name="TextBox 84">
              <a:extLst>
                <a:ext uri="{FF2B5EF4-FFF2-40B4-BE49-F238E27FC236}">
                  <a16:creationId xmlns:a16="http://schemas.microsoft.com/office/drawing/2014/main" id="{FED775FC-35F4-C643-870E-4D246ED7287C}"/>
                </a:ext>
              </a:extLst>
            </p:cNvPr>
            <p:cNvSpPr txBox="1"/>
            <p:nvPr/>
          </p:nvSpPr>
          <p:spPr>
            <a:xfrm>
              <a:off x="21281133" y="31032678"/>
              <a:ext cx="450957"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11</a:t>
              </a:r>
            </a:p>
          </p:txBody>
        </p:sp>
        <p:sp>
          <p:nvSpPr>
            <p:cNvPr id="86" name="TextBox 85">
              <a:extLst>
                <a:ext uri="{FF2B5EF4-FFF2-40B4-BE49-F238E27FC236}">
                  <a16:creationId xmlns:a16="http://schemas.microsoft.com/office/drawing/2014/main" id="{C30EEF37-CCA7-D749-AF94-E1DA665CD295}"/>
                </a:ext>
              </a:extLst>
            </p:cNvPr>
            <p:cNvSpPr txBox="1"/>
            <p:nvPr/>
          </p:nvSpPr>
          <p:spPr>
            <a:xfrm>
              <a:off x="24987276" y="31039747"/>
              <a:ext cx="466671"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12</a:t>
              </a:r>
            </a:p>
          </p:txBody>
        </p:sp>
        <p:sp>
          <p:nvSpPr>
            <p:cNvPr id="72" name="TextBox 71">
              <a:extLst>
                <a:ext uri="{FF2B5EF4-FFF2-40B4-BE49-F238E27FC236}">
                  <a16:creationId xmlns:a16="http://schemas.microsoft.com/office/drawing/2014/main" id="{23C600C5-B1BD-D84A-B95F-09899343E8E1}"/>
                </a:ext>
              </a:extLst>
            </p:cNvPr>
            <p:cNvSpPr txBox="1"/>
            <p:nvPr/>
          </p:nvSpPr>
          <p:spPr>
            <a:xfrm>
              <a:off x="15300434" y="2717827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7</a:t>
              </a:r>
            </a:p>
          </p:txBody>
        </p:sp>
      </p:grpSp>
      <p:grpSp>
        <p:nvGrpSpPr>
          <p:cNvPr id="130" name="Group 129">
            <a:extLst>
              <a:ext uri="{FF2B5EF4-FFF2-40B4-BE49-F238E27FC236}">
                <a16:creationId xmlns:a16="http://schemas.microsoft.com/office/drawing/2014/main" id="{52FDD0CF-0D98-CF44-8ECD-5DF03AD55560}"/>
              </a:ext>
            </a:extLst>
          </p:cNvPr>
          <p:cNvGrpSpPr/>
          <p:nvPr/>
        </p:nvGrpSpPr>
        <p:grpSpPr>
          <a:xfrm>
            <a:off x="895676" y="13673469"/>
            <a:ext cx="2844243" cy="1871104"/>
            <a:chOff x="2329410" y="13915381"/>
            <a:chExt cx="2844243" cy="1871104"/>
          </a:xfrm>
        </p:grpSpPr>
        <p:sp>
          <p:nvSpPr>
            <p:cNvPr id="104" name="Oval 103">
              <a:extLst>
                <a:ext uri="{FF2B5EF4-FFF2-40B4-BE49-F238E27FC236}">
                  <a16:creationId xmlns:a16="http://schemas.microsoft.com/office/drawing/2014/main" id="{957D464E-9231-BA4B-8BF9-5EFAE52AE180}"/>
                </a:ext>
              </a:extLst>
            </p:cNvPr>
            <p:cNvSpPr/>
            <p:nvPr/>
          </p:nvSpPr>
          <p:spPr>
            <a:xfrm>
              <a:off x="2586391" y="13915381"/>
              <a:ext cx="1496884" cy="1496884"/>
            </a:xfrm>
            <a:prstGeom prst="ellipse">
              <a:avLst/>
            </a:prstGeom>
            <a:ln w="38100">
              <a:solidFill>
                <a:schemeClr val="accent3">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106" name="Straight Arrow Connector 105">
              <a:extLst>
                <a:ext uri="{FF2B5EF4-FFF2-40B4-BE49-F238E27FC236}">
                  <a16:creationId xmlns:a16="http://schemas.microsoft.com/office/drawing/2014/main" id="{8BF9047E-6680-C54C-99B8-380DA02F901E}"/>
                </a:ext>
              </a:extLst>
            </p:cNvPr>
            <p:cNvCxnSpPr>
              <a:cxnSpLocks/>
            </p:cNvCxnSpPr>
            <p:nvPr/>
          </p:nvCxnSpPr>
          <p:spPr>
            <a:xfrm>
              <a:off x="2329410" y="14663823"/>
              <a:ext cx="2205595"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07" name="5-Point Star 106">
              <a:extLst>
                <a:ext uri="{FF2B5EF4-FFF2-40B4-BE49-F238E27FC236}">
                  <a16:creationId xmlns:a16="http://schemas.microsoft.com/office/drawing/2014/main" id="{639DA91A-ABE0-A540-B4F1-1C4C14F67B3B}"/>
                </a:ext>
              </a:extLst>
            </p:cNvPr>
            <p:cNvSpPr/>
            <p:nvPr/>
          </p:nvSpPr>
          <p:spPr>
            <a:xfrm>
              <a:off x="4608887" y="14452409"/>
              <a:ext cx="366198" cy="366198"/>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8A03E038-7B62-654C-A689-8811CB3A9B89}"/>
                </a:ext>
              </a:extLst>
            </p:cNvPr>
            <p:cNvSpPr txBox="1"/>
            <p:nvPr/>
          </p:nvSpPr>
          <p:spPr>
            <a:xfrm>
              <a:off x="2664161" y="15386375"/>
              <a:ext cx="1225015"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Absorber</a:t>
              </a:r>
            </a:p>
          </p:txBody>
        </p:sp>
        <p:sp>
          <p:nvSpPr>
            <p:cNvPr id="110" name="TextBox 109">
              <a:extLst>
                <a:ext uri="{FF2B5EF4-FFF2-40B4-BE49-F238E27FC236}">
                  <a16:creationId xmlns:a16="http://schemas.microsoft.com/office/drawing/2014/main" id="{3277CBDA-BAED-1441-959E-C68FB1E942FD}"/>
                </a:ext>
              </a:extLst>
            </p:cNvPr>
            <p:cNvSpPr txBox="1"/>
            <p:nvPr/>
          </p:nvSpPr>
          <p:spPr>
            <a:xfrm rot="1105331">
              <a:off x="2650237" y="14710882"/>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11" name="TextBox 110">
              <a:extLst>
                <a:ext uri="{FF2B5EF4-FFF2-40B4-BE49-F238E27FC236}">
                  <a16:creationId xmlns:a16="http://schemas.microsoft.com/office/drawing/2014/main" id="{9DCD4777-FFAC-B24F-8CD0-96CC5BC6C4C0}"/>
                </a:ext>
              </a:extLst>
            </p:cNvPr>
            <p:cNvSpPr txBox="1"/>
            <p:nvPr/>
          </p:nvSpPr>
          <p:spPr>
            <a:xfrm rot="19612318">
              <a:off x="3363760" y="1489167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12" name="TextBox 111">
              <a:extLst>
                <a:ext uri="{FF2B5EF4-FFF2-40B4-BE49-F238E27FC236}">
                  <a16:creationId xmlns:a16="http://schemas.microsoft.com/office/drawing/2014/main" id="{CFCADA69-B0C4-CB4C-9647-93F135349277}"/>
                </a:ext>
              </a:extLst>
            </p:cNvPr>
            <p:cNvSpPr txBox="1"/>
            <p:nvPr/>
          </p:nvSpPr>
          <p:spPr>
            <a:xfrm>
              <a:off x="4419921" y="14096309"/>
              <a:ext cx="75373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QSO</a:t>
              </a:r>
            </a:p>
          </p:txBody>
        </p:sp>
        <p:sp>
          <p:nvSpPr>
            <p:cNvPr id="113" name="TextBox 112">
              <a:extLst>
                <a:ext uri="{FF2B5EF4-FFF2-40B4-BE49-F238E27FC236}">
                  <a16:creationId xmlns:a16="http://schemas.microsoft.com/office/drawing/2014/main" id="{57A8E9E3-CB87-3E46-B74F-C1F93357DE0E}"/>
                </a:ext>
              </a:extLst>
            </p:cNvPr>
            <p:cNvSpPr txBox="1"/>
            <p:nvPr/>
          </p:nvSpPr>
          <p:spPr>
            <a:xfrm rot="230806">
              <a:off x="3465438" y="14258224"/>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14" name="TextBox 113">
              <a:extLst>
                <a:ext uri="{FF2B5EF4-FFF2-40B4-BE49-F238E27FC236}">
                  <a16:creationId xmlns:a16="http://schemas.microsoft.com/office/drawing/2014/main" id="{5982412F-CB5F-B445-BA08-1F879176B0D7}"/>
                </a:ext>
              </a:extLst>
            </p:cNvPr>
            <p:cNvSpPr txBox="1"/>
            <p:nvPr/>
          </p:nvSpPr>
          <p:spPr>
            <a:xfrm rot="20938290">
              <a:off x="2832723" y="14093815"/>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28" name="TextBox 127">
            <a:extLst>
              <a:ext uri="{FF2B5EF4-FFF2-40B4-BE49-F238E27FC236}">
                <a16:creationId xmlns:a16="http://schemas.microsoft.com/office/drawing/2014/main" id="{7EED7619-B65E-324E-862D-9F5DA352D582}"/>
              </a:ext>
            </a:extLst>
          </p:cNvPr>
          <p:cNvSpPr txBox="1"/>
          <p:nvPr/>
        </p:nvSpPr>
        <p:spPr>
          <a:xfrm>
            <a:off x="915275" y="11604967"/>
            <a:ext cx="6089055" cy="1815882"/>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Seyfert flare model </a:t>
            </a:r>
            <a:r>
              <a:rPr lang="en-US" sz="2800" dirty="0">
                <a:solidFill>
                  <a:schemeClr val="bg1"/>
                </a:solidFill>
                <a:latin typeface="Arial" panose="020B0604020202020204" pitchFamily="34" charset="0"/>
                <a:cs typeface="Arial" panose="020B0604020202020204" pitchFamily="34" charset="0"/>
              </a:rPr>
              <a:t>(Bland-Hawthorn et al. 2013): the Stream is photoionized by an energetic flash at the Galactic Center (GC)</a:t>
            </a:r>
          </a:p>
        </p:txBody>
      </p:sp>
      <p:sp>
        <p:nvSpPr>
          <p:cNvPr id="129" name="TextBox 128">
            <a:extLst>
              <a:ext uri="{FF2B5EF4-FFF2-40B4-BE49-F238E27FC236}">
                <a16:creationId xmlns:a16="http://schemas.microsoft.com/office/drawing/2014/main" id="{C22A9CCA-EB7E-3B49-A236-3635B7C9D371}"/>
              </a:ext>
            </a:extLst>
          </p:cNvPr>
          <p:cNvSpPr txBox="1"/>
          <p:nvPr/>
        </p:nvSpPr>
        <p:spPr>
          <a:xfrm>
            <a:off x="6972300" y="11595190"/>
            <a:ext cx="6111262" cy="1815882"/>
          </a:xfrm>
          <a:prstGeom prst="rect">
            <a:avLst/>
          </a:prstGeom>
          <a:noFill/>
        </p:spPr>
        <p:txBody>
          <a:bodyPr wrap="square" rtlCol="0">
            <a:spAutoFit/>
          </a:bodyPr>
          <a:lstStyle/>
          <a:p>
            <a:pPr algn="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two-phase model</a:t>
            </a:r>
            <a:r>
              <a:rPr lang="en-US" sz="2800" dirty="0">
                <a:solidFill>
                  <a:schemeClr val="bg1"/>
                </a:solidFill>
                <a:latin typeface="Arial" panose="020B0604020202020204" pitchFamily="34" charset="0"/>
                <a:cs typeface="Arial" panose="020B0604020202020204" pitchFamily="34" charset="0"/>
              </a:rPr>
              <a:t>: the high ions arise in mixing layers between the cool Stream/LA and the hot Galactic corona</a:t>
            </a:r>
          </a:p>
        </p:txBody>
      </p:sp>
      <p:grpSp>
        <p:nvGrpSpPr>
          <p:cNvPr id="166" name="Group 165">
            <a:extLst>
              <a:ext uri="{FF2B5EF4-FFF2-40B4-BE49-F238E27FC236}">
                <a16:creationId xmlns:a16="http://schemas.microsoft.com/office/drawing/2014/main" id="{0F6AD639-0828-B546-B749-F3378F209E7A}"/>
              </a:ext>
            </a:extLst>
          </p:cNvPr>
          <p:cNvGrpSpPr/>
          <p:nvPr/>
        </p:nvGrpSpPr>
        <p:grpSpPr>
          <a:xfrm>
            <a:off x="7245014" y="13207803"/>
            <a:ext cx="3103770" cy="2364360"/>
            <a:chOff x="8271709" y="13608853"/>
            <a:chExt cx="3103770" cy="2364360"/>
          </a:xfrm>
        </p:grpSpPr>
        <p:grpSp>
          <p:nvGrpSpPr>
            <p:cNvPr id="131" name="Group 130">
              <a:extLst>
                <a:ext uri="{FF2B5EF4-FFF2-40B4-BE49-F238E27FC236}">
                  <a16:creationId xmlns:a16="http://schemas.microsoft.com/office/drawing/2014/main" id="{6E36D2BB-2BDF-7942-A0A1-A98AB84BC704}"/>
                </a:ext>
              </a:extLst>
            </p:cNvPr>
            <p:cNvGrpSpPr/>
            <p:nvPr/>
          </p:nvGrpSpPr>
          <p:grpSpPr>
            <a:xfrm>
              <a:off x="8271709" y="13608853"/>
              <a:ext cx="3103770" cy="2364360"/>
              <a:chOff x="7710235" y="14426997"/>
              <a:chExt cx="3103770" cy="2364360"/>
            </a:xfrm>
          </p:grpSpPr>
          <p:sp>
            <p:nvSpPr>
              <p:cNvPr id="116" name="Oval 115">
                <a:extLst>
                  <a:ext uri="{FF2B5EF4-FFF2-40B4-BE49-F238E27FC236}">
                    <a16:creationId xmlns:a16="http://schemas.microsoft.com/office/drawing/2014/main" id="{79911E19-1E0B-5449-A413-6774438E0DAD}"/>
                  </a:ext>
                </a:extLst>
              </p:cNvPr>
              <p:cNvSpPr/>
              <p:nvPr/>
            </p:nvSpPr>
            <p:spPr>
              <a:xfrm>
                <a:off x="8305341" y="14787491"/>
                <a:ext cx="1222579" cy="1222579"/>
              </a:xfrm>
              <a:prstGeom prst="ellipse">
                <a:avLst/>
              </a:prstGeom>
              <a:ln w="38100">
                <a:solidFill>
                  <a:schemeClr val="accent3">
                    <a:lumMod val="75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117" name="Straight Arrow Connector 116">
                <a:extLst>
                  <a:ext uri="{FF2B5EF4-FFF2-40B4-BE49-F238E27FC236}">
                    <a16:creationId xmlns:a16="http://schemas.microsoft.com/office/drawing/2014/main" id="{4BCC2173-2E26-8F4D-BD06-167C41447B2C}"/>
                  </a:ext>
                </a:extLst>
              </p:cNvPr>
              <p:cNvCxnSpPr>
                <a:cxnSpLocks/>
              </p:cNvCxnSpPr>
              <p:nvPr/>
            </p:nvCxnSpPr>
            <p:spPr>
              <a:xfrm>
                <a:off x="7710235" y="15401418"/>
                <a:ext cx="2585059"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18" name="5-Point Star 117">
                <a:extLst>
                  <a:ext uri="{FF2B5EF4-FFF2-40B4-BE49-F238E27FC236}">
                    <a16:creationId xmlns:a16="http://schemas.microsoft.com/office/drawing/2014/main" id="{101DC622-6875-904A-8C0B-586629CE3626}"/>
                  </a:ext>
                </a:extLst>
              </p:cNvPr>
              <p:cNvSpPr/>
              <p:nvPr/>
            </p:nvSpPr>
            <p:spPr>
              <a:xfrm>
                <a:off x="10294713" y="15180939"/>
                <a:ext cx="366198" cy="366198"/>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C3B21D83-EB18-5F4F-BDC4-484370EADC83}"/>
                  </a:ext>
                </a:extLst>
              </p:cNvPr>
              <p:cNvSpPr txBox="1"/>
              <p:nvPr/>
            </p:nvSpPr>
            <p:spPr>
              <a:xfrm>
                <a:off x="8320299" y="16391247"/>
                <a:ext cx="1225015"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Absorber</a:t>
                </a:r>
              </a:p>
            </p:txBody>
          </p:sp>
          <p:sp>
            <p:nvSpPr>
              <p:cNvPr id="120" name="TextBox 119">
                <a:extLst>
                  <a:ext uri="{FF2B5EF4-FFF2-40B4-BE49-F238E27FC236}">
                    <a16:creationId xmlns:a16="http://schemas.microsoft.com/office/drawing/2014/main" id="{F24AD521-669F-1C4A-9817-B32AE2DCEDBA}"/>
                  </a:ext>
                </a:extLst>
              </p:cNvPr>
              <p:cNvSpPr txBox="1"/>
              <p:nvPr/>
            </p:nvSpPr>
            <p:spPr>
              <a:xfrm rot="1105331">
                <a:off x="8528429" y="15516984"/>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21" name="TextBox 120">
                <a:extLst>
                  <a:ext uri="{FF2B5EF4-FFF2-40B4-BE49-F238E27FC236}">
                    <a16:creationId xmlns:a16="http://schemas.microsoft.com/office/drawing/2014/main" id="{EFE3CE04-48A2-3049-8C23-53BD7C2C64F3}"/>
                  </a:ext>
                </a:extLst>
              </p:cNvPr>
              <p:cNvSpPr txBox="1"/>
              <p:nvPr/>
            </p:nvSpPr>
            <p:spPr>
              <a:xfrm rot="20705814">
                <a:off x="8439851" y="16034662"/>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22" name="TextBox 121">
                <a:extLst>
                  <a:ext uri="{FF2B5EF4-FFF2-40B4-BE49-F238E27FC236}">
                    <a16:creationId xmlns:a16="http://schemas.microsoft.com/office/drawing/2014/main" id="{577B24A9-8E6C-8E4F-BB2B-06E571551ACB}"/>
                  </a:ext>
                </a:extLst>
              </p:cNvPr>
              <p:cNvSpPr txBox="1"/>
              <p:nvPr/>
            </p:nvSpPr>
            <p:spPr>
              <a:xfrm>
                <a:off x="10060273" y="14822215"/>
                <a:ext cx="75373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QSO</a:t>
                </a:r>
              </a:p>
            </p:txBody>
          </p:sp>
          <p:sp>
            <p:nvSpPr>
              <p:cNvPr id="123" name="TextBox 122">
                <a:extLst>
                  <a:ext uri="{FF2B5EF4-FFF2-40B4-BE49-F238E27FC236}">
                    <a16:creationId xmlns:a16="http://schemas.microsoft.com/office/drawing/2014/main" id="{51693080-9452-5840-AEE8-B8B3A26F56ED}"/>
                  </a:ext>
                </a:extLst>
              </p:cNvPr>
              <p:cNvSpPr txBox="1"/>
              <p:nvPr/>
            </p:nvSpPr>
            <p:spPr>
              <a:xfrm rot="20839794">
                <a:off x="8669866" y="15000158"/>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24" name="TextBox 123">
                <a:extLst>
                  <a:ext uri="{FF2B5EF4-FFF2-40B4-BE49-F238E27FC236}">
                    <a16:creationId xmlns:a16="http://schemas.microsoft.com/office/drawing/2014/main" id="{CA21F683-43BF-BB49-8F1C-2D0AB83AECF8}"/>
                  </a:ext>
                </a:extLst>
              </p:cNvPr>
              <p:cNvSpPr txBox="1"/>
              <p:nvPr/>
            </p:nvSpPr>
            <p:spPr>
              <a:xfrm rot="19600806">
                <a:off x="8044815" y="14707520"/>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25" name="Oval 124">
                <a:extLst>
                  <a:ext uri="{FF2B5EF4-FFF2-40B4-BE49-F238E27FC236}">
                    <a16:creationId xmlns:a16="http://schemas.microsoft.com/office/drawing/2014/main" id="{F8FF9B3B-D568-B747-BF79-CA5C1FC34A2D}"/>
                  </a:ext>
                </a:extLst>
              </p:cNvPr>
              <p:cNvSpPr/>
              <p:nvPr/>
            </p:nvSpPr>
            <p:spPr>
              <a:xfrm>
                <a:off x="7938319" y="14426997"/>
                <a:ext cx="1988976" cy="1988976"/>
              </a:xfrm>
              <a:prstGeom prst="ellipse">
                <a:avLst/>
              </a:prstGeom>
              <a:noFill/>
              <a:ln w="38100">
                <a:solidFill>
                  <a:schemeClr val="accent3">
                    <a:lumMod val="75000"/>
                  </a:schemeClr>
                </a:solidFill>
                <a:prstDash val="soli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7" name="TextBox 126">
                <a:extLst>
                  <a:ext uri="{FF2B5EF4-FFF2-40B4-BE49-F238E27FC236}">
                    <a16:creationId xmlns:a16="http://schemas.microsoft.com/office/drawing/2014/main" id="{EF576289-8732-A64F-ABE6-0C897154E8A9}"/>
                  </a:ext>
                </a:extLst>
              </p:cNvPr>
              <p:cNvSpPr txBox="1"/>
              <p:nvPr/>
            </p:nvSpPr>
            <p:spPr>
              <a:xfrm rot="3302719">
                <a:off x="9304119" y="1484387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32" name="TextBox 131">
              <a:extLst>
                <a:ext uri="{FF2B5EF4-FFF2-40B4-BE49-F238E27FC236}">
                  <a16:creationId xmlns:a16="http://schemas.microsoft.com/office/drawing/2014/main" id="{497E931E-7A3D-F342-A04B-7D4026BC4BB0}"/>
                </a:ext>
              </a:extLst>
            </p:cNvPr>
            <p:cNvSpPr txBox="1"/>
            <p:nvPr/>
          </p:nvSpPr>
          <p:spPr>
            <a:xfrm>
              <a:off x="9634995" y="14644538"/>
              <a:ext cx="38504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1</a:t>
              </a:r>
            </a:p>
          </p:txBody>
        </p:sp>
        <p:sp>
          <p:nvSpPr>
            <p:cNvPr id="133" name="TextBox 132">
              <a:extLst>
                <a:ext uri="{FF2B5EF4-FFF2-40B4-BE49-F238E27FC236}">
                  <a16:creationId xmlns:a16="http://schemas.microsoft.com/office/drawing/2014/main" id="{6DEE869C-CA50-EF40-9185-C89F52B79F3C}"/>
                </a:ext>
              </a:extLst>
            </p:cNvPr>
            <p:cNvSpPr txBox="1"/>
            <p:nvPr/>
          </p:nvSpPr>
          <p:spPr>
            <a:xfrm>
              <a:off x="9963867" y="14845064"/>
              <a:ext cx="38504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2</a:t>
              </a:r>
            </a:p>
          </p:txBody>
        </p:sp>
        <p:sp>
          <p:nvSpPr>
            <p:cNvPr id="134" name="TextBox 133">
              <a:extLst>
                <a:ext uri="{FF2B5EF4-FFF2-40B4-BE49-F238E27FC236}">
                  <a16:creationId xmlns:a16="http://schemas.microsoft.com/office/drawing/2014/main" id="{8FD90256-FC56-604B-BCCE-B246E3E2D967}"/>
                </a:ext>
              </a:extLst>
            </p:cNvPr>
            <p:cNvSpPr txBox="1"/>
            <p:nvPr/>
          </p:nvSpPr>
          <p:spPr>
            <a:xfrm>
              <a:off x="10436411" y="15014341"/>
              <a:ext cx="81734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2</a:t>
              </a:r>
              <a:r>
                <a:rPr lang="en-US" sz="1600" dirty="0">
                  <a:solidFill>
                    <a:schemeClr val="bg1"/>
                  </a:solidFill>
                  <a:latin typeface="Arial" panose="020B0604020202020204" pitchFamily="34" charset="0"/>
                  <a:cs typeface="Arial" panose="020B0604020202020204" pitchFamily="34" charset="0"/>
                </a:rPr>
                <a:t> &gt; T</a:t>
              </a:r>
              <a:r>
                <a:rPr lang="en-US" sz="1600" baseline="-25000" dirty="0">
                  <a:solidFill>
                    <a:schemeClr val="bg1"/>
                  </a:solidFill>
                  <a:latin typeface="Arial" panose="020B0604020202020204" pitchFamily="34" charset="0"/>
                  <a:cs typeface="Arial" panose="020B0604020202020204" pitchFamily="34" charset="0"/>
                </a:rPr>
                <a:t>1</a:t>
              </a:r>
            </a:p>
          </p:txBody>
        </p:sp>
      </p:grpSp>
      <p:grpSp>
        <p:nvGrpSpPr>
          <p:cNvPr id="185" name="Group 184">
            <a:extLst>
              <a:ext uri="{FF2B5EF4-FFF2-40B4-BE49-F238E27FC236}">
                <a16:creationId xmlns:a16="http://schemas.microsoft.com/office/drawing/2014/main" id="{A87F4477-A0CB-574E-B7D4-7DE5E86F7A65}"/>
              </a:ext>
            </a:extLst>
          </p:cNvPr>
          <p:cNvGrpSpPr/>
          <p:nvPr/>
        </p:nvGrpSpPr>
        <p:grpSpPr>
          <a:xfrm>
            <a:off x="10423298" y="13616773"/>
            <a:ext cx="2489011" cy="1905564"/>
            <a:chOff x="10423298" y="14001781"/>
            <a:chExt cx="2489011" cy="1905564"/>
          </a:xfrm>
        </p:grpSpPr>
        <p:cxnSp>
          <p:nvCxnSpPr>
            <p:cNvPr id="162" name="Straight Arrow Connector 161">
              <a:extLst>
                <a:ext uri="{FF2B5EF4-FFF2-40B4-BE49-F238E27FC236}">
                  <a16:creationId xmlns:a16="http://schemas.microsoft.com/office/drawing/2014/main" id="{4D11408F-D76C-C547-8362-B591F3091AB5}"/>
                </a:ext>
              </a:extLst>
            </p:cNvPr>
            <p:cNvCxnSpPr/>
            <p:nvPr/>
          </p:nvCxnSpPr>
          <p:spPr>
            <a:xfrm flipV="1">
              <a:off x="10516215" y="14001781"/>
              <a:ext cx="0" cy="143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6EFB7D2F-9C52-F340-BD42-1E501020C2B3}"/>
                </a:ext>
              </a:extLst>
            </p:cNvPr>
            <p:cNvCxnSpPr/>
            <p:nvPr/>
          </p:nvCxnSpPr>
          <p:spPr>
            <a:xfrm>
              <a:off x="10529329" y="15436891"/>
              <a:ext cx="19856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3873D6A7-0600-744F-A0C1-96B172094FC5}"/>
                </a:ext>
              </a:extLst>
            </p:cNvPr>
            <p:cNvSpPr txBox="1"/>
            <p:nvPr/>
          </p:nvSpPr>
          <p:spPr>
            <a:xfrm>
              <a:off x="10438158" y="15507235"/>
              <a:ext cx="2249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Observed Spectra</a:t>
              </a:r>
            </a:p>
          </p:txBody>
        </p:sp>
        <p:sp>
          <p:nvSpPr>
            <p:cNvPr id="177" name="TextBox 176">
              <a:extLst>
                <a:ext uri="{FF2B5EF4-FFF2-40B4-BE49-F238E27FC236}">
                  <a16:creationId xmlns:a16="http://schemas.microsoft.com/office/drawing/2014/main" id="{8D5ECC4E-AD7D-6B40-8A1F-460C176F56C0}"/>
                </a:ext>
              </a:extLst>
            </p:cNvPr>
            <p:cNvSpPr txBox="1"/>
            <p:nvPr/>
          </p:nvSpPr>
          <p:spPr>
            <a:xfrm>
              <a:off x="12317943" y="14917839"/>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78" name="TextBox 177">
              <a:extLst>
                <a:ext uri="{FF2B5EF4-FFF2-40B4-BE49-F238E27FC236}">
                  <a16:creationId xmlns:a16="http://schemas.microsoft.com/office/drawing/2014/main" id="{51EF7D5F-3CC9-F746-B9F3-D001D78893F0}"/>
                </a:ext>
              </a:extLst>
            </p:cNvPr>
            <p:cNvSpPr txBox="1"/>
            <p:nvPr/>
          </p:nvSpPr>
          <p:spPr>
            <a:xfrm>
              <a:off x="12294832" y="14346925"/>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80" name="Freeform 179">
              <a:extLst>
                <a:ext uri="{FF2B5EF4-FFF2-40B4-BE49-F238E27FC236}">
                  <a16:creationId xmlns:a16="http://schemas.microsoft.com/office/drawing/2014/main" id="{D15C8673-B7B0-6748-93F5-9A0C088377A6}"/>
                </a:ext>
              </a:extLst>
            </p:cNvPr>
            <p:cNvSpPr/>
            <p:nvPr/>
          </p:nvSpPr>
          <p:spPr>
            <a:xfrm>
              <a:off x="10531070" y="14677973"/>
              <a:ext cx="1786874"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reeform 180">
              <a:extLst>
                <a:ext uri="{FF2B5EF4-FFF2-40B4-BE49-F238E27FC236}">
                  <a16:creationId xmlns:a16="http://schemas.microsoft.com/office/drawing/2014/main" id="{6DD66100-34CE-A848-AB52-7104B8F96267}"/>
                </a:ext>
              </a:extLst>
            </p:cNvPr>
            <p:cNvSpPr/>
            <p:nvPr/>
          </p:nvSpPr>
          <p:spPr>
            <a:xfrm>
              <a:off x="10423298" y="14143988"/>
              <a:ext cx="2014173" cy="744385"/>
            </a:xfrm>
            <a:custGeom>
              <a:avLst/>
              <a:gdLst>
                <a:gd name="connsiteX0" fmla="*/ 0 w 2165684"/>
                <a:gd name="connsiteY0" fmla="*/ 99764 h 1094432"/>
                <a:gd name="connsiteX1" fmla="*/ 465221 w 2165684"/>
                <a:gd name="connsiteY1" fmla="*/ 99764 h 1094432"/>
                <a:gd name="connsiteX2" fmla="*/ 978568 w 2165684"/>
                <a:gd name="connsiteY2" fmla="*/ 1094375 h 1094432"/>
                <a:gd name="connsiteX3" fmla="*/ 1379621 w 2165684"/>
                <a:gd name="connsiteY3" fmla="*/ 51638 h 1094432"/>
                <a:gd name="connsiteX4" fmla="*/ 2165684 w 2165684"/>
                <a:gd name="connsiteY4" fmla="*/ 147891 h 1094432"/>
                <a:gd name="connsiteX5" fmla="*/ 2165684 w 2165684"/>
                <a:gd name="connsiteY5" fmla="*/ 147891 h 1094432"/>
                <a:gd name="connsiteX6" fmla="*/ 2165684 w 2165684"/>
                <a:gd name="connsiteY6" fmla="*/ 147891 h 1094432"/>
                <a:gd name="connsiteX7" fmla="*/ 2165684 w 2165684"/>
                <a:gd name="connsiteY7" fmla="*/ 131849 h 109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5684" h="1094432">
                  <a:moveTo>
                    <a:pt x="0" y="99764"/>
                  </a:moveTo>
                  <a:cubicBezTo>
                    <a:pt x="151063" y="16880"/>
                    <a:pt x="302126" y="-66004"/>
                    <a:pt x="465221" y="99764"/>
                  </a:cubicBezTo>
                  <a:cubicBezTo>
                    <a:pt x="628316" y="265532"/>
                    <a:pt x="826168" y="1102396"/>
                    <a:pt x="978568" y="1094375"/>
                  </a:cubicBezTo>
                  <a:cubicBezTo>
                    <a:pt x="1130968" y="1086354"/>
                    <a:pt x="1181768" y="209385"/>
                    <a:pt x="1379621" y="51638"/>
                  </a:cubicBezTo>
                  <a:cubicBezTo>
                    <a:pt x="1577474" y="-106109"/>
                    <a:pt x="2165684" y="147891"/>
                    <a:pt x="2165684" y="147891"/>
                  </a:cubicBezTo>
                  <a:lnTo>
                    <a:pt x="2165684" y="147891"/>
                  </a:lnTo>
                  <a:lnTo>
                    <a:pt x="2165684" y="147891"/>
                  </a:lnTo>
                  <a:lnTo>
                    <a:pt x="2165684" y="131849"/>
                  </a:ln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EFA75D48-781E-D346-9575-5BCEC354D9AF}"/>
              </a:ext>
            </a:extLst>
          </p:cNvPr>
          <p:cNvGrpSpPr/>
          <p:nvPr/>
        </p:nvGrpSpPr>
        <p:grpSpPr>
          <a:xfrm>
            <a:off x="3976041" y="13640540"/>
            <a:ext cx="2478620" cy="1888875"/>
            <a:chOff x="4088335" y="13640540"/>
            <a:chExt cx="2478620" cy="1888875"/>
          </a:xfrm>
        </p:grpSpPr>
        <p:cxnSp>
          <p:nvCxnSpPr>
            <p:cNvPr id="138" name="Straight Arrow Connector 137">
              <a:extLst>
                <a:ext uri="{FF2B5EF4-FFF2-40B4-BE49-F238E27FC236}">
                  <a16:creationId xmlns:a16="http://schemas.microsoft.com/office/drawing/2014/main" id="{18420102-22C2-1543-8339-7A60C48D5819}"/>
                </a:ext>
              </a:extLst>
            </p:cNvPr>
            <p:cNvCxnSpPr/>
            <p:nvPr/>
          </p:nvCxnSpPr>
          <p:spPr>
            <a:xfrm flipV="1">
              <a:off x="4185375" y="13640540"/>
              <a:ext cx="0" cy="143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F9632708-97F9-3C4D-A02B-1FBE3E63801A}"/>
                </a:ext>
              </a:extLst>
            </p:cNvPr>
            <p:cNvCxnSpPr/>
            <p:nvPr/>
          </p:nvCxnSpPr>
          <p:spPr>
            <a:xfrm>
              <a:off x="4182447" y="15075650"/>
              <a:ext cx="19856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7" name="Freeform 156">
              <a:extLst>
                <a:ext uri="{FF2B5EF4-FFF2-40B4-BE49-F238E27FC236}">
                  <a16:creationId xmlns:a16="http://schemas.microsoft.com/office/drawing/2014/main" id="{6E114C20-4BB8-974A-8104-1196D406E763}"/>
                </a:ext>
              </a:extLst>
            </p:cNvPr>
            <p:cNvSpPr/>
            <p:nvPr/>
          </p:nvSpPr>
          <p:spPr>
            <a:xfrm>
              <a:off x="4202362" y="14334094"/>
              <a:ext cx="1989221"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CCDF908D-65F7-7C4E-A5A9-024C8233621F}"/>
                </a:ext>
              </a:extLst>
            </p:cNvPr>
            <p:cNvSpPr txBox="1"/>
            <p:nvPr/>
          </p:nvSpPr>
          <p:spPr>
            <a:xfrm>
              <a:off x="4088335" y="15129305"/>
              <a:ext cx="2249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Observed Spectra</a:t>
              </a:r>
            </a:p>
          </p:txBody>
        </p:sp>
        <p:sp>
          <p:nvSpPr>
            <p:cNvPr id="176" name="Freeform 175">
              <a:extLst>
                <a:ext uri="{FF2B5EF4-FFF2-40B4-BE49-F238E27FC236}">
                  <a16:creationId xmlns:a16="http://schemas.microsoft.com/office/drawing/2014/main" id="{3246CCD6-4352-F94A-B6BC-D11F59DECCC0}"/>
                </a:ext>
              </a:extLst>
            </p:cNvPr>
            <p:cNvSpPr/>
            <p:nvPr/>
          </p:nvSpPr>
          <p:spPr>
            <a:xfrm>
              <a:off x="4210384" y="13892939"/>
              <a:ext cx="1989221"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45F32C0A-8991-154B-BBE5-EDD1F1E7D499}"/>
                </a:ext>
              </a:extLst>
            </p:cNvPr>
            <p:cNvSpPr txBox="1"/>
            <p:nvPr/>
          </p:nvSpPr>
          <p:spPr>
            <a:xfrm>
              <a:off x="5972589" y="14555106"/>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83" name="TextBox 182">
              <a:extLst>
                <a:ext uri="{FF2B5EF4-FFF2-40B4-BE49-F238E27FC236}">
                  <a16:creationId xmlns:a16="http://schemas.microsoft.com/office/drawing/2014/main" id="{FAEECDAE-730A-8444-AEF3-EB129E2C9C98}"/>
                </a:ext>
              </a:extLst>
            </p:cNvPr>
            <p:cNvSpPr txBox="1"/>
            <p:nvPr/>
          </p:nvSpPr>
          <p:spPr>
            <a:xfrm>
              <a:off x="5949478" y="1411252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86" name="Rectangle 185">
            <a:extLst>
              <a:ext uri="{FF2B5EF4-FFF2-40B4-BE49-F238E27FC236}">
                <a16:creationId xmlns:a16="http://schemas.microsoft.com/office/drawing/2014/main" id="{B87F22B3-9B69-4A4A-88EE-C2241D1E3885}"/>
              </a:ext>
            </a:extLst>
          </p:cNvPr>
          <p:cNvSpPr/>
          <p:nvPr/>
        </p:nvSpPr>
        <p:spPr>
          <a:xfrm>
            <a:off x="12333007" y="13516808"/>
            <a:ext cx="240370" cy="449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a:extLst>
              <a:ext uri="{FF2B5EF4-FFF2-40B4-BE49-F238E27FC236}">
                <a16:creationId xmlns:a16="http://schemas.microsoft.com/office/drawing/2014/main" id="{344E5908-E122-A54C-96AE-AE0032979299}"/>
              </a:ext>
            </a:extLst>
          </p:cNvPr>
          <p:cNvSpPr/>
          <p:nvPr/>
        </p:nvSpPr>
        <p:spPr>
          <a:xfrm>
            <a:off x="10251154" y="13763020"/>
            <a:ext cx="240370" cy="449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4" name="Straight Arrow Connector 193">
            <a:extLst>
              <a:ext uri="{FF2B5EF4-FFF2-40B4-BE49-F238E27FC236}">
                <a16:creationId xmlns:a16="http://schemas.microsoft.com/office/drawing/2014/main" id="{BAF8399E-F6CC-EB4F-8606-FCAA40047A32}"/>
              </a:ext>
            </a:extLst>
          </p:cNvPr>
          <p:cNvCxnSpPr/>
          <p:nvPr/>
        </p:nvCxnSpPr>
        <p:spPr>
          <a:xfrm>
            <a:off x="19760838" y="22873761"/>
            <a:ext cx="186105" cy="0"/>
          </a:xfrm>
          <a:prstGeom prst="straightConnector1">
            <a:avLst/>
          </a:prstGeom>
          <a:ln w="19050">
            <a:headEnd type="arrow" w="sm" len="sm"/>
            <a:tailEnd type="arrow" w="sm" len="sm"/>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E5283FD-8A97-B44C-80B6-C2A48CB5F2D0}"/>
              </a:ext>
            </a:extLst>
          </p:cNvPr>
          <p:cNvSpPr txBox="1"/>
          <p:nvPr/>
        </p:nvSpPr>
        <p:spPr>
          <a:xfrm>
            <a:off x="18060980" y="6903258"/>
            <a:ext cx="4111638" cy="553998"/>
          </a:xfrm>
          <a:prstGeom prst="rect">
            <a:avLst/>
          </a:prstGeom>
          <a:noFill/>
        </p:spPr>
        <p:txBody>
          <a:bodyPr wrap="none" rtlCol="0">
            <a:spAutoFit/>
          </a:bodyPr>
          <a:lstStyle/>
          <a:p>
            <a:r>
              <a:rPr lang="en-US" sz="3000" dirty="0">
                <a:solidFill>
                  <a:schemeClr val="bg1"/>
                </a:solidFill>
                <a:latin typeface="Arial" panose="020B0604020202020204" pitchFamily="34" charset="0"/>
                <a:cs typeface="Arial" panose="020B0604020202020204" pitchFamily="34" charset="0"/>
              </a:rPr>
              <a:t>Leading Arm Sightlines</a:t>
            </a:r>
          </a:p>
        </p:txBody>
      </p:sp>
      <p:sp>
        <p:nvSpPr>
          <p:cNvPr id="115" name="TextBox 114">
            <a:extLst>
              <a:ext uri="{FF2B5EF4-FFF2-40B4-BE49-F238E27FC236}">
                <a16:creationId xmlns:a16="http://schemas.microsoft.com/office/drawing/2014/main" id="{C4180986-E2F0-B24B-93CF-5CEF68D2CA3A}"/>
              </a:ext>
            </a:extLst>
          </p:cNvPr>
          <p:cNvSpPr txBox="1"/>
          <p:nvPr/>
        </p:nvSpPr>
        <p:spPr>
          <a:xfrm>
            <a:off x="17613372" y="20202797"/>
            <a:ext cx="5136342" cy="553998"/>
          </a:xfrm>
          <a:prstGeom prst="rect">
            <a:avLst/>
          </a:prstGeom>
          <a:noFill/>
        </p:spPr>
        <p:txBody>
          <a:bodyPr wrap="none" rtlCol="0">
            <a:spAutoFit/>
          </a:bodyPr>
          <a:lstStyle/>
          <a:p>
            <a:r>
              <a:rPr lang="en-US" sz="3000" dirty="0">
                <a:solidFill>
                  <a:schemeClr val="bg1"/>
                </a:solidFill>
                <a:latin typeface="Arial" panose="020B0604020202020204" pitchFamily="34" charset="0"/>
                <a:cs typeface="Arial" panose="020B0604020202020204" pitchFamily="34" charset="0"/>
              </a:rPr>
              <a:t>Magellanic Stream Sightlines</a:t>
            </a:r>
          </a:p>
        </p:txBody>
      </p:sp>
    </p:spTree>
    <p:extLst>
      <p:ext uri="{BB962C8B-B14F-4D97-AF65-F5344CB8AC3E}">
        <p14:creationId xmlns:p14="http://schemas.microsoft.com/office/powerpoint/2010/main" val="2969150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3281</TotalTime>
  <Words>1220</Words>
  <Application>Microsoft Macintosh PowerPoint</Application>
  <PresentationFormat>Custom</PresentationFormat>
  <Paragraphs>178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Courier</vt:lpstr>
      <vt:lpstr>Times New Roman</vt:lpstr>
      <vt:lpstr>Wingdings</vt:lpstr>
      <vt:lpstr>Celestial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152</cp:revision>
  <dcterms:created xsi:type="dcterms:W3CDTF">2018-12-18T15:26:40Z</dcterms:created>
  <dcterms:modified xsi:type="dcterms:W3CDTF">2018-12-22T02:05:18Z</dcterms:modified>
</cp:coreProperties>
</file>