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70E1-DA13-4D1E-C861-052AC72A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60736-BDEA-C018-8AFC-B8CF81A9E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51265-0596-BABF-6ECF-EC618177D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D128D-BF04-4646-D7F2-7119A9835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8127-54F1-1B43-B60F-A8AFA6B6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CD614-2642-762A-A4E0-5BA16BC75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E78FC-9CFD-4777-AC5F-E9E895714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5ECD-DAE8-63C3-92B3-CCA3BB335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0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DBD7C-7D20-BD19-208B-A070F667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E9579-8092-01E3-24D6-58CFA2823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7EF36-55B3-3C7B-E114-7263FFB59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8369-1A0C-E254-7926-4A42E3412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HW-Topic-3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46A-59BC-8DEF-C6BD-4FF72FA7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DLT – Decision Tree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61B0C-1DCF-7F33-F7DD-28935653A5E7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748C3-A11F-1CA0-D8A7-89D82B02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21" y="1736783"/>
            <a:ext cx="9180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decisions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structure.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B1C9F-1B23-E3D7-786A-3517F4D51DE6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BAB720-B04E-D5CD-0C87-7D758479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5420886"/>
            <a:ext cx="53047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 Tree:</a:t>
            </a:r>
            <a:r>
              <a:rPr lang="en-US" dirty="0"/>
              <a:t> Predicts discrete labels (e.g., 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Regression Tree:</a:t>
            </a:r>
            <a:r>
              <a:rPr lang="en-US" dirty="0"/>
              <a:t> Predicts continuous values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E7C880-3830-F818-2331-283A59BB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55106"/>
              </p:ext>
            </p:extLst>
          </p:nvPr>
        </p:nvGraphicFramePr>
        <p:xfrm>
          <a:off x="5920740" y="4972050"/>
          <a:ext cx="5977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335022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understand &amp; visualize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Handles categorical &amp; numerical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Prone to 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Sensitive to small changes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pic>
        <p:nvPicPr>
          <p:cNvPr id="1029" name="Picture 5" descr="Decision Tree (DT) - TechGuruSpeaks">
            <a:extLst>
              <a:ext uri="{FF2B5EF4-FFF2-40B4-BE49-F238E27FC236}">
                <a16:creationId xmlns:a16="http://schemas.microsoft.com/office/drawing/2014/main" id="{219B9BC8-42A2-1569-7F05-B0E4487D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44" y="2286019"/>
            <a:ext cx="3959182" cy="24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2341A9-1962-B527-81BA-DB78D38D920F}"/>
              </a:ext>
            </a:extLst>
          </p:cNvPr>
          <p:cNvSpPr txBox="1"/>
          <p:nvPr/>
        </p:nvSpPr>
        <p:spPr>
          <a:xfrm>
            <a:off x="293370" y="486345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EB0893F-C32C-2FA3-8F40-FD05B8FE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3385046"/>
            <a:ext cx="58336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Dividing dataset based on feature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Entropy: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 of randomness or impurity.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Gain: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Reduction in entropy after a split.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Removing branches to reduce overfitting.</a:t>
            </a:r>
          </a:p>
        </p:txBody>
      </p:sp>
    </p:spTree>
    <p:extLst>
      <p:ext uri="{BB962C8B-B14F-4D97-AF65-F5344CB8AC3E}">
        <p14:creationId xmlns:p14="http://schemas.microsoft.com/office/powerpoint/2010/main" val="10069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723B-061D-A5FC-FF47-1F4AC092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C54-094C-2CDB-0B95-B770A3661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KNN – K-Nearest Neighbours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8FD3D-366B-CEC4-AE22-51A40A542499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6695A-6E8E-0B79-454D-9E84C9E6DEB0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FFF45C-D820-9C8D-1A3B-3CAF01FF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61364"/>
              </p:ext>
            </p:extLst>
          </p:nvPr>
        </p:nvGraphicFramePr>
        <p:xfrm>
          <a:off x="5922095" y="4678152"/>
          <a:ext cx="5977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254305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easy to understand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Works well with small datasets</a:t>
                      </a: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 for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performance on high-dimensional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68BDEE4-390C-B6C5-F1DD-E93ABAD0C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1776727"/>
            <a:ext cx="9180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Classifies a data point based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class of its K nearest neighbors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C04501-DA07-F973-AA43-31827820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" y="3227113"/>
            <a:ext cx="51924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neighbors considered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similarity is measured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Manhattan Distance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K-Nearest Neighbors (KNN) | TrendSpider Learning Center">
            <a:extLst>
              <a:ext uri="{FF2B5EF4-FFF2-40B4-BE49-F238E27FC236}">
                <a16:creationId xmlns:a16="http://schemas.microsoft.com/office/drawing/2014/main" id="{D1039240-0181-FCBD-458D-1461A51E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95" y="2429872"/>
            <a:ext cx="5977890" cy="224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hat K is in KNN and K-Means – Esmaeil Alizadeh">
            <a:extLst>
              <a:ext uri="{FF2B5EF4-FFF2-40B4-BE49-F238E27FC236}">
                <a16:creationId xmlns:a16="http://schemas.microsoft.com/office/drawing/2014/main" id="{0A59A39B-1D5C-5C03-6252-48F431D4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" y="4549942"/>
            <a:ext cx="4715411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8EE64-EAC5-7D41-9472-F25907A2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0A46-766B-1BD1-3C1C-120329111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21" y="111361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SVM – 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759D-ACA2-F754-B12F-E3C3D6035467}"/>
              </a:ext>
            </a:extLst>
          </p:cNvPr>
          <p:cNvSpPr txBox="1"/>
          <p:nvPr/>
        </p:nvSpPr>
        <p:spPr>
          <a:xfrm flipH="1">
            <a:off x="250921" y="1237178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E5EAD-1E62-0757-F252-33BDD40E696E}"/>
              </a:ext>
            </a:extLst>
          </p:cNvPr>
          <p:cNvSpPr txBox="1"/>
          <p:nvPr/>
        </p:nvSpPr>
        <p:spPr>
          <a:xfrm>
            <a:off x="250921" y="26429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FBFE21-23D0-1E2E-EFAB-4D2D2146A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326"/>
              </p:ext>
            </p:extLst>
          </p:nvPr>
        </p:nvGraphicFramePr>
        <p:xfrm>
          <a:off x="5920740" y="4972050"/>
          <a:ext cx="5977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94308986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4243331562"/>
                    </a:ext>
                  </a:extLst>
                </a:gridCol>
              </a:tblGrid>
              <a:tr h="335022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Effective in high-dimensional spaces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Works well for linearly and non-linearly separable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Computationally expensive for very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Choosing the right kernel can be tricky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35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F47DFE-C3B8-6BA3-71D3-6A4C3D7638DA}"/>
              </a:ext>
            </a:extLst>
          </p:cNvPr>
          <p:cNvSpPr txBox="1"/>
          <p:nvPr/>
        </p:nvSpPr>
        <p:spPr>
          <a:xfrm>
            <a:off x="293370" y="4824452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F370C1-7BE0-5470-B06A-9834DD2B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1653217"/>
            <a:ext cx="91807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and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hyperplane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separates classes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and non-linear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using kernel functions.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294D466-47AC-9978-78CC-68E8B89C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3137510"/>
            <a:ext cx="59778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Hyperplane: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boundary separating classes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points closest to the hyperplane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Distance between support vectors of different classes (maximizing this improves generalization)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6A47933-0609-F0A9-5366-F49184F5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3" y="5411347"/>
            <a:ext cx="52628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linearly separable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kernels for complex datasets</a:t>
            </a:r>
          </a:p>
        </p:txBody>
      </p:sp>
      <p:pic>
        <p:nvPicPr>
          <p:cNvPr id="3079" name="Picture 7" descr="Support Vector Machines (SVM) Made Simple &amp; How To Tutorial">
            <a:extLst>
              <a:ext uri="{FF2B5EF4-FFF2-40B4-BE49-F238E27FC236}">
                <a16:creationId xmlns:a16="http://schemas.microsoft.com/office/drawing/2014/main" id="{5ED5D3D8-A3D6-DD30-43AA-A838337D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45" y="2607414"/>
            <a:ext cx="5460802" cy="22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3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0A5A-29E2-8474-248E-409BC5C9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CA126E-65C5-7C91-920B-029E2BAE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6" y="36944"/>
            <a:ext cx="4112174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2AEB2-6412-2256-4F8A-95F3D7F096B3}"/>
              </a:ext>
            </a:extLst>
          </p:cNvPr>
          <p:cNvSpPr txBox="1"/>
          <p:nvPr/>
        </p:nvSpPr>
        <p:spPr>
          <a:xfrm>
            <a:off x="122353" y="197444"/>
            <a:ext cx="4782156" cy="65492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svm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IN" sz="1000" dirty="0">
                <a:solidFill>
                  <a:srgbClr val="82B76C"/>
                </a:solidFill>
                <a:latin typeface="Courier New" panose="02070309020205020404" pitchFamily="49" charset="0"/>
              </a:rPr>
              <a:t>declaring points for training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IN" sz="1000" dirty="0">
                <a:solidFill>
                  <a:srgbClr val="82B76C"/>
                </a:solidFill>
                <a:latin typeface="Courier New" panose="02070309020205020404" pitchFamily="49" charset="0"/>
              </a:rPr>
              <a:t># declaring labels for points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0 = Class A, 1 = Class B</a:t>
            </a: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Train SVM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svm.SVC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New points to classify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1.2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Print classifications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 </a:t>
            </a:r>
            <a:r>
              <a:rPr lang="en-IN" sz="10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predictions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69A5D7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"Point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is classified as Class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original points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 0'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 1’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85D2B-A273-C103-6E39-574ADE29FEB3}"/>
              </a:ext>
            </a:extLst>
          </p:cNvPr>
          <p:cNvSpPr txBox="1"/>
          <p:nvPr/>
        </p:nvSpPr>
        <p:spPr>
          <a:xfrm>
            <a:off x="4996874" y="2283671"/>
            <a:ext cx="7128190" cy="44496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new points with classification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 </a:t>
            </a:r>
            <a:r>
              <a:rPr lang="en-IN" sz="10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new_points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point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predictions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edgecolors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marker=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label=</a:t>
            </a:r>
            <a:r>
              <a:rPr lang="en-IN" sz="1000" b="0" dirty="0" err="1">
                <a:solidFill>
                  <a:srgbClr val="69A5D7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'New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Point 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i+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Plot decision boundary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plt.gca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ax.get_xlim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ax.get_ylim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ylim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XX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np.meshgrid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model.decision_function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np.c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XX.ravel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YY.ravel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()])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.reshape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XX.shape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ax.contour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levels=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  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hyperplane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ax.contour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XX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YY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Z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levels=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linestyles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'--'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IN" sz="1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margins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"Feature 1"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"Feature 2"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"SVM Classification Demo with 20 Points"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1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N" sz="1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D268BB3-8E29-B591-A060-853E897A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529" y="953213"/>
            <a:ext cx="3889182" cy="903923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Aptos Black" panose="020F0502020204030204" pitchFamily="34" charset="0"/>
              </a:rPr>
              <a:t>SVM </a:t>
            </a:r>
            <a:br>
              <a:rPr lang="en-IN" sz="3600" b="1" dirty="0">
                <a:latin typeface="Aptos Black" panose="020F0502020204030204" pitchFamily="34" charset="0"/>
              </a:rPr>
            </a:br>
            <a:r>
              <a:rPr lang="en-IN" sz="3600" b="1" dirty="0">
                <a:latin typeface="Aptos Black" panose="020F0502020204030204" pitchFamily="34" charset="0"/>
              </a:rPr>
              <a:t>Code Demo</a:t>
            </a:r>
            <a:br>
              <a:rPr lang="en-IN" sz="3600" b="1" dirty="0">
                <a:latin typeface="Aptos Black" panose="020F0502020204030204" pitchFamily="34" charset="0"/>
              </a:rPr>
            </a:br>
            <a:r>
              <a:rPr lang="en-IN" sz="3600" b="1" dirty="0">
                <a:latin typeface="Aptos Black" panose="020F0502020204030204" pitchFamily="34" charset="0"/>
              </a:rPr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9059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856</Words>
  <Application>Microsoft Office PowerPoint</Application>
  <PresentationFormat>Widescreen</PresentationFormat>
  <Paragraphs>110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Courier New</vt:lpstr>
      <vt:lpstr>Office Theme</vt:lpstr>
      <vt:lpstr>HW-Topic-3 Data Acquisition, Modeling and Analysis: Big Data Analytics  Submitted By – Sudhanshu Kakkar CWID – 20036779  </vt:lpstr>
      <vt:lpstr>DLT – Decision Tree Learning</vt:lpstr>
      <vt:lpstr>KNN – K-Nearest Neighbours</vt:lpstr>
      <vt:lpstr>SVM – Support Vector Machine</vt:lpstr>
      <vt:lpstr>SVM  Code Demo (python)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2</cp:revision>
  <dcterms:created xsi:type="dcterms:W3CDTF">2025-09-23T03:35:43Z</dcterms:created>
  <dcterms:modified xsi:type="dcterms:W3CDTF">2025-09-23T04:33:18Z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