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5" autoAdjust="0"/>
    <p:restoredTop sz="94718"/>
  </p:normalViewPr>
  <p:slideViewPr>
    <p:cSldViewPr snapToGrid="0">
      <p:cViewPr>
        <p:scale>
          <a:sx n="71" d="100"/>
          <a:sy n="71" d="100"/>
        </p:scale>
        <p:origin x="976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F15C6B-76EC-4142-A940-DBD59C818865}" type="datetimeFigureOut">
              <a:rPr lang="en-IN" smtClean="0"/>
              <a:t>20/10/25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810BB-6EAC-479B-A882-4063B55F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03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6A7CE-FF0B-D5C6-7CC3-F6B867F5B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1CC20-2EE5-711A-5835-2C7185A5F2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872604-E94F-E314-C612-C3351DF968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04CF8-D5F5-A6DC-D44A-D1A5DAE79B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10BB-6EAC-479B-A882-4063B55F555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60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E5C64-2C02-AF0D-B6D2-80A71772F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59137E-4E2F-A7C1-AC52-38DD0D0B00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5DF302-06D2-DCA8-96F4-22D09CDC7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0F2E1-2545-716D-27EE-124A9E8E9B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6810BB-6EAC-479B-A882-4063B55F555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9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CE72-CFC0-D19F-4613-1F1ED543D5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B1F6F9-2DAE-5CF9-4DD5-53C0822F9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3A9BD-D3D9-A567-7326-B914C225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20/10/25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174CE-2F5D-9901-1A4C-65A8A553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3FDB5-B72F-58AC-D945-E53A8E97D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1702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7C8D7-71C3-A79A-727C-5D256906E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B2F69-A83C-1218-B5B1-C1EB5591D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DD928D-79F2-A501-3CE8-4AA232AC6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20/10/25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25C3-1CD2-1899-A4DD-F9205D62B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F094-81C9-F50F-5400-DD53AD62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69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49994E-B60D-425B-EFF5-F91246456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E05920-57B8-80B1-CE41-42B1B567C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9CEF5-F6B0-F410-C224-EFD78BFF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20/10/25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09567-0B57-2A3E-4070-81D47D5F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B4FAF-945D-530A-0170-C4D18351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1099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BEDA3-E0D2-685C-8DFF-4F694F7B5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F2F9F-18C4-988C-6AAB-1731F1BDB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6E72A-1893-F719-2B71-C3966DEC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20/10/25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C1317-FC99-3DA1-6CD6-2296B0BA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81650-BA76-C42B-551C-0E82EC8F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603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0326-C178-EB85-B301-FC2887A9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9E657-543A-5F2B-E26D-70B4AC7AF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A00E4-9F19-C96A-DC5D-D60D7C1B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20/10/25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1585C-2E1B-2090-5E34-741D9BCA6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DF593-918E-AE9D-4F1D-91E4E881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308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AD62-09D8-7201-C4F9-2BBF0A0A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92947-9C7C-E441-86D3-8952BA9ADF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772BB8-074C-A05C-88A6-C70B958FB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265F7A-3594-5027-8AE3-C59309EC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20/10/25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4BFB8-142E-89BE-25A1-AF396DB3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E96CF-8A24-F8FB-3A0A-4FC7864AA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00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97B80-3D16-A4BF-D040-389C430A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C5AFD-5351-709F-EBDA-BE409BEF14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9807C-C128-C8DD-1A85-E7D3044D6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CF603F-FDE1-115E-9D9D-080739FBE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D6FDF5-E519-D5E4-4B5C-670F39B7A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221004-22F7-3F7A-AF63-5842F66C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20/10/25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30D417-A912-9F5C-D26E-021CFE6A5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74D2A4-6258-8979-2419-B559BD324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833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8861-86DF-C4A7-C3C3-76D921BEA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1C135C-C33C-93A0-64CD-6EC87B283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20/10/25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125D65-D693-EAD0-82A1-DABC67D2F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90CEF6-855F-AE65-59EB-CDBDCF744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262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EBF912-A355-90A6-16A7-48791D5F3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20/10/25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FBADA-EE0F-AA91-BFC4-1766B4D99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93927-42F3-BFAE-7E94-B5CF636CF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9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0899D-19E4-A85E-9E31-EBFF2F7C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56BF5-8E99-E739-E598-FDA23A954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4D145-CB6B-A8B5-2701-00C56A1FC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EE990-2240-830D-E63B-DF82E6CA6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20/10/25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EFCC-9C35-4180-F244-8FCA91A7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A8EE5-1AD4-0B90-234F-C2560ECD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651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4509A-D5D2-1E23-14BB-A6A013B3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5096A-D719-2534-0B7B-087317B83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8C8BD-6B70-F61C-4DAF-96B463A7F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0781C-D99C-0398-EAFD-3CED3DEC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C4986-7DEB-4068-B691-7A99EC7B716C}" type="datetimeFigureOut">
              <a:rPr lang="en-IN" smtClean="0"/>
              <a:t>20/10/25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D5818-CB56-EBD9-013D-4A8B7E43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DA7E2-F472-6770-8F3F-A1F1DF80B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05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60AD01-8557-4422-1C9D-B6D7AECD8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0649A-E869-8B2B-D6B8-860D6E2AF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F7729-6101-7537-7F5D-C894EBA35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9C4986-7DEB-4068-B691-7A99EC7B716C}" type="datetimeFigureOut">
              <a:rPr lang="en-IN" smtClean="0"/>
              <a:t>20/10/25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84D2-9F48-AF3C-9F61-58E70A122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1DABF-3A0F-2ECB-930C-E83DD1AFC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4751B5-6AE7-4D4E-9B5B-FA190D50D7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6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E96F-4E7F-8DAE-715F-1F4FB4B38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4618"/>
            <a:ext cx="10515600" cy="4488873"/>
          </a:xfrm>
        </p:spPr>
        <p:txBody>
          <a:bodyPr>
            <a:normAutofit/>
          </a:bodyPr>
          <a:lstStyle/>
          <a:p>
            <a:pPr algn="ctr"/>
            <a:r>
              <a:rPr lang="en-IN" sz="3100" b="1" dirty="0"/>
              <a:t>HW-Topic-7</a:t>
            </a:r>
            <a:br>
              <a:rPr lang="en-IN" sz="3100" dirty="0"/>
            </a:br>
            <a:r>
              <a:rPr lang="en-US" sz="3100" dirty="0"/>
              <a:t>Data Acquisition, Modeling and Analysis: Big Data Analytics</a:t>
            </a:r>
            <a:br>
              <a:rPr lang="en-US" sz="3100" dirty="0"/>
            </a:br>
            <a:br>
              <a:rPr lang="en-US" sz="3100" dirty="0"/>
            </a:br>
            <a:r>
              <a:rPr lang="en-US" sz="3100" dirty="0"/>
              <a:t>Submitted By – </a:t>
            </a:r>
            <a:r>
              <a:rPr lang="en-US" sz="3100" b="1" dirty="0"/>
              <a:t>Sudhanshu Kakkar</a:t>
            </a:r>
            <a:br>
              <a:rPr lang="en-US" sz="3100" dirty="0"/>
            </a:br>
            <a:r>
              <a:rPr lang="en-US" sz="3100" dirty="0"/>
              <a:t>CWID – </a:t>
            </a:r>
            <a:r>
              <a:rPr lang="en-US" sz="3100" b="1" dirty="0"/>
              <a:t>20036779</a:t>
            </a:r>
            <a:br>
              <a:rPr lang="en-US" sz="3100" u="sng" dirty="0"/>
            </a:b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928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17BF3-7A5D-3B49-DECB-6248A0DE5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9D428-40D3-B23A-B972-219962ACE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1431" y="39963"/>
            <a:ext cx="3790569" cy="370506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>
                <a:latin typeface="+mn-lt"/>
                <a:ea typeface="+mn-ea"/>
                <a:cs typeface="+mn-cs"/>
              </a:rPr>
              <a:t>Sudhanshu Kakkar | ID - 20036779</a:t>
            </a:r>
            <a:endParaRPr lang="en-IN" sz="1400" b="1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84580-8D6C-671A-B1BD-6FA698AC6705}"/>
              </a:ext>
            </a:extLst>
          </p:cNvPr>
          <p:cNvSpPr txBox="1"/>
          <p:nvPr/>
        </p:nvSpPr>
        <p:spPr>
          <a:xfrm flipH="1">
            <a:off x="87903" y="711312"/>
            <a:ext cx="4434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WHAT IS IT?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FAEB07-B464-6659-45F1-CEBB796CF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59" y="1188715"/>
            <a:ext cx="70300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A statistical measure that describes the relationship between two or more variables.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2D565D-A14D-C6D6-19F8-4A257A7C1D46}"/>
              </a:ext>
            </a:extLst>
          </p:cNvPr>
          <p:cNvSpPr txBox="1"/>
          <p:nvPr/>
        </p:nvSpPr>
        <p:spPr>
          <a:xfrm>
            <a:off x="124972" y="2725631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TYPES</a:t>
            </a:r>
            <a:endParaRPr lang="en-IN" sz="24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ED8C60-2FCC-153D-80B1-DF9005B2A250}"/>
              </a:ext>
            </a:extLst>
          </p:cNvPr>
          <p:cNvSpPr txBox="1"/>
          <p:nvPr/>
        </p:nvSpPr>
        <p:spPr>
          <a:xfrm>
            <a:off x="99759" y="5404409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B83F49-110E-FC72-94F1-7B7680EC9C5E}"/>
              </a:ext>
            </a:extLst>
          </p:cNvPr>
          <p:cNvSpPr/>
          <p:nvPr/>
        </p:nvSpPr>
        <p:spPr>
          <a:xfrm>
            <a:off x="7320297" y="655542"/>
            <a:ext cx="4889632" cy="3468223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A0796-09B5-7A74-F00E-A3E2840D6796}"/>
              </a:ext>
            </a:extLst>
          </p:cNvPr>
          <p:cNvSpPr txBox="1"/>
          <p:nvPr/>
        </p:nvSpPr>
        <p:spPr>
          <a:xfrm>
            <a:off x="7783202" y="765099"/>
            <a:ext cx="6143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The Correlation Scale</a:t>
            </a:r>
            <a:endParaRPr lang="en-IN" sz="24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3CF97E-DDED-3926-5BEF-D5ADB7CCC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7344" y="1296872"/>
            <a:ext cx="4889632" cy="2545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Range of -1 to 1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1 = strong positive correlation 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0 to 1 = some positive correlation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0 = no correlation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-1 to 0 = some negative correlation 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/>
                </a:solidFill>
              </a:rPr>
              <a:t>-1 = strong negative correlation</a:t>
            </a:r>
            <a:endParaRPr lang="en-IN" b="1" dirty="0">
              <a:solidFill>
                <a:schemeClr val="bg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4FEAA4-D50F-F44F-8733-B6BB20FDF09E}"/>
              </a:ext>
            </a:extLst>
          </p:cNvPr>
          <p:cNvSpPr txBox="1"/>
          <p:nvPr/>
        </p:nvSpPr>
        <p:spPr>
          <a:xfrm>
            <a:off x="87903" y="129329"/>
            <a:ext cx="63978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Aptos Black" panose="020F0502020204030204" pitchFamily="34" charset="0"/>
              </a:rPr>
              <a:t>Correlation</a:t>
            </a:r>
            <a:endParaRPr lang="en-IN" sz="3200" b="1" dirty="0">
              <a:latin typeface="Aptos Black" panose="020F0502020204030204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FC93CA2-8963-A9B5-31D0-83AC4B35E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09" y="5832523"/>
            <a:ext cx="5966291" cy="883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Feature Selection in Data Science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Dimensionality Reduction in case of correlated features </a:t>
            </a:r>
            <a:endParaRPr lang="en-IN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9044AB0-C876-D106-CCB1-AECB507A8EE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4971" y="3258155"/>
            <a:ext cx="563891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Positive correlation</a:t>
            </a:r>
            <a:r>
              <a:rPr lang="en-US" dirty="0"/>
              <a:t>: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When one variable increases, so does the other.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2DBA5DC-1189-58F6-4DC8-46D49C28B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340" y="4483579"/>
            <a:ext cx="5481589" cy="2334428"/>
          </a:xfrm>
          <a:prstGeom prst="rect">
            <a:avLst/>
          </a:prstGeom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13C80690-1846-7313-4FFC-95918D039CB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4969" y="3985073"/>
            <a:ext cx="645573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Negative correlation</a:t>
            </a:r>
            <a:r>
              <a:rPr lang="en-US" dirty="0"/>
              <a:t>: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When one variable increases, the other variable decreases.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0FAB4EF7-064D-FC12-BBD9-57239750497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24973" y="4694741"/>
            <a:ext cx="61436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No correlation</a:t>
            </a:r>
            <a:r>
              <a:rPr lang="en-US" dirty="0"/>
              <a:t>: </a:t>
            </a:r>
          </a:p>
          <a:p>
            <a:pPr lvl="1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When there is no linear relationship between variables.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F54CBFF-2E5C-8ECC-6D83-FA3528AA5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968" y="1923229"/>
            <a:ext cx="703007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It lets us understand the relatedness between two variables, allowing for testing against models or simplification of analysis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00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09FE6-F633-2451-5FCE-FF4E3A38E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6B16C8B-826A-328B-85C1-07E4D52AACF5}"/>
              </a:ext>
            </a:extLst>
          </p:cNvPr>
          <p:cNvSpPr txBox="1"/>
          <p:nvPr/>
        </p:nvSpPr>
        <p:spPr>
          <a:xfrm>
            <a:off x="34115" y="129329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Aptos Black" panose="020F0502020204030204" pitchFamily="34" charset="0"/>
              </a:rPr>
              <a:t>Manual calculation of Correlation Coefficient</a:t>
            </a:r>
            <a:endParaRPr lang="en-IN" sz="2400" b="1" dirty="0">
              <a:latin typeface="Aptos Black" panose="020F0502020204030204" pitchFamily="34" charset="0"/>
            </a:endParaRPr>
          </a:p>
        </p:txBody>
      </p:sp>
      <p:pic>
        <p:nvPicPr>
          <p:cNvPr id="20" name="Picture 19" descr="A paper with math equations&#10;&#10;AI-generated content may be incorrect.">
            <a:extLst>
              <a:ext uri="{FF2B5EF4-FFF2-40B4-BE49-F238E27FC236}">
                <a16:creationId xmlns:a16="http://schemas.microsoft.com/office/drawing/2014/main" id="{032EF9F3-3E87-94F2-C529-E6BD8AE13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69" y="659042"/>
            <a:ext cx="5296846" cy="5607964"/>
          </a:xfrm>
          <a:prstGeom prst="rect">
            <a:avLst/>
          </a:prstGeom>
        </p:spPr>
      </p:pic>
      <p:pic>
        <p:nvPicPr>
          <p:cNvPr id="22" name="Picture 21" descr="A white paper with black writing on it&#10;&#10;AI-generated content may be incorrect.">
            <a:extLst>
              <a:ext uri="{FF2B5EF4-FFF2-40B4-BE49-F238E27FC236}">
                <a16:creationId xmlns:a16="http://schemas.microsoft.com/office/drawing/2014/main" id="{D186ABD8-2086-C5AF-DF57-B289D925F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3809" y="575309"/>
            <a:ext cx="4446494" cy="579872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321BAE8-6BA0-C755-E3AB-B485AC98BDB8}"/>
              </a:ext>
            </a:extLst>
          </p:cNvPr>
          <p:cNvSpPr txBox="1"/>
          <p:nvPr/>
        </p:nvSpPr>
        <p:spPr>
          <a:xfrm>
            <a:off x="2274771" y="6320793"/>
            <a:ext cx="23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Dataset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90CC7C-4B2A-FE2A-0589-EEB244DAEE08}"/>
              </a:ext>
            </a:extLst>
          </p:cNvPr>
          <p:cNvSpPr txBox="1"/>
          <p:nvPr/>
        </p:nvSpPr>
        <p:spPr>
          <a:xfrm>
            <a:off x="8281384" y="6365745"/>
            <a:ext cx="233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 for Dataset 2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8EA3D9C-4AF2-0736-5915-59456DA3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1431" y="39963"/>
            <a:ext cx="3790569" cy="370506"/>
          </a:xfrm>
        </p:spPr>
        <p:txBody>
          <a:bodyPr>
            <a:normAutofit/>
          </a:bodyPr>
          <a:lstStyle/>
          <a:p>
            <a:pPr algn="r"/>
            <a:r>
              <a:rPr lang="en-US" sz="1400" b="1" dirty="0">
                <a:latin typeface="+mn-lt"/>
                <a:ea typeface="+mn-ea"/>
                <a:cs typeface="+mn-cs"/>
              </a:rPr>
              <a:t>Sudhanshu Kakkar | ID - 20036779</a:t>
            </a:r>
            <a:endParaRPr lang="en-IN" sz="14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9306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F0BD21C-27C1-496B-DC01-85DE07FCB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66" y="91141"/>
            <a:ext cx="5880100" cy="6731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FD8705-B813-863F-D507-A5CE29FFB6E4}"/>
              </a:ext>
            </a:extLst>
          </p:cNvPr>
          <p:cNvSpPr txBox="1"/>
          <p:nvPr/>
        </p:nvSpPr>
        <p:spPr>
          <a:xfrm>
            <a:off x="7261038" y="3013501"/>
            <a:ext cx="38027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Program to calculate: </a:t>
            </a:r>
          </a:p>
          <a:p>
            <a:pPr algn="ctr"/>
            <a:r>
              <a:rPr lang="en-US" sz="2400" b="1" dirty="0"/>
              <a:t>Correlation Coefficient</a:t>
            </a:r>
            <a:endParaRPr lang="en-IN" sz="2400" b="1" dirty="0">
              <a:latin typeface="Aptos Black" panose="020F050202020403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B9D8EE-7E61-7B6D-B028-789EBD6954C4}"/>
              </a:ext>
            </a:extLst>
          </p:cNvPr>
          <p:cNvSpPr txBox="1">
            <a:spLocks/>
          </p:cNvSpPr>
          <p:nvPr/>
        </p:nvSpPr>
        <p:spPr>
          <a:xfrm>
            <a:off x="8401431" y="39963"/>
            <a:ext cx="3790569" cy="370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00" b="1">
                <a:latin typeface="+mn-lt"/>
                <a:ea typeface="+mn-ea"/>
                <a:cs typeface="+mn-cs"/>
              </a:rPr>
              <a:t>Sudhanshu Kakkar | ID - 20036779</a:t>
            </a:r>
            <a:endParaRPr lang="en-IN" sz="1400" b="1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546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192</Words>
  <Application>Microsoft Macintosh PowerPoint</Application>
  <PresentationFormat>Widescreen</PresentationFormat>
  <Paragraphs>32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Black</vt:lpstr>
      <vt:lpstr>Aptos Display</vt:lpstr>
      <vt:lpstr>Arial</vt:lpstr>
      <vt:lpstr>Office Theme</vt:lpstr>
      <vt:lpstr>HW-Topic-7 Data Acquisition, Modeling and Analysis: Big Data Analytics  Submitted By – Sudhanshu Kakkar CWID – 20036779  </vt:lpstr>
      <vt:lpstr>Sudhanshu Kakkar | ID - 20036779</vt:lpstr>
      <vt:lpstr>Sudhanshu Kakkar | ID - 20036779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Sudhanshu Kakkar</dc:creator>
  <cp:lastModifiedBy>Sudhanshu Kakkar</cp:lastModifiedBy>
  <cp:revision>43</cp:revision>
  <dcterms:created xsi:type="dcterms:W3CDTF">2025-09-23T03:35:43Z</dcterms:created>
  <dcterms:modified xsi:type="dcterms:W3CDTF">2025-10-21T03:21:29Z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2025-09-23T04:10:30Z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e9776a84-0086-491f-b735-18cde1807792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10, 3, 0, 1</vt:lpwstr>
  </property>
</Properties>
</file>