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0" r:id="rId2"/>
    <p:sldId id="261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15C6B-76EC-4142-A940-DBD59C818865}" type="datetimeFigureOut">
              <a:rPr lang="en-IN" smtClean="0"/>
              <a:t>12-10-2025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810BB-6EAC-479B-A882-4063B55F5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703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6A7CE-FF0B-D5C6-7CC3-F6B867F5B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E1CC20-2EE5-711A-5835-2C7185A5F2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872604-E94F-E314-C612-C3351DF968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04CF8-D5F5-A6DC-D44A-D1A5DAE79B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810BB-6EAC-479B-A882-4063B55F555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60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810BB-6EAC-479B-A882-4063B55F555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718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ACE72-CFC0-D19F-4613-1F1ED543D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B1F6F9-2DAE-5CF9-4DD5-53C0822F9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3A9BD-D3D9-A567-7326-B914C225D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986-7DEB-4068-B691-7A99EC7B716C}" type="datetimeFigureOut">
              <a:rPr lang="en-IN" smtClean="0"/>
              <a:t>12-10-2025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174CE-2F5D-9901-1A4C-65A8A553A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3FDB5-B72F-58AC-D945-E53A8E97D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51B5-6AE7-4D4E-9B5B-FA190D50D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70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7C8D7-71C3-A79A-727C-5D256906E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B2F69-A83C-1218-B5B1-C1EB5591D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D928D-79F2-A501-3CE8-4AA232AC6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986-7DEB-4068-B691-7A99EC7B716C}" type="datetimeFigureOut">
              <a:rPr lang="en-IN" smtClean="0"/>
              <a:t>12-10-2025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425C3-1CD2-1899-A4DD-F9205D62B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DF094-81C9-F50F-5400-DD53AD629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51B5-6AE7-4D4E-9B5B-FA190D50D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69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49994E-B60D-425B-EFF5-F912464565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E05920-57B8-80B1-CE41-42B1B567C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9CEF5-F6B0-F410-C224-EFD78BFF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986-7DEB-4068-B691-7A99EC7B716C}" type="datetimeFigureOut">
              <a:rPr lang="en-IN" smtClean="0"/>
              <a:t>12-10-2025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09567-0B57-2A3E-4070-81D47D5F6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B4FAF-945D-530A-0170-C4D183511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51B5-6AE7-4D4E-9B5B-FA190D50D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099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BEDA3-E0D2-685C-8DFF-4F694F7B5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F2F9F-18C4-988C-6AAB-1731F1BDB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6E72A-1893-F719-2B71-C3966DEC2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986-7DEB-4068-B691-7A99EC7B716C}" type="datetimeFigureOut">
              <a:rPr lang="en-IN" smtClean="0"/>
              <a:t>12-10-2025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C1317-FC99-3DA1-6CD6-2296B0BAB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81650-BA76-C42B-551C-0E82EC8F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51B5-6AE7-4D4E-9B5B-FA190D50D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603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60326-C178-EB85-B301-FC2887A94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9E657-543A-5F2B-E26D-70B4AC7AF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A00E4-9F19-C96A-DC5D-D60D7C1BE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986-7DEB-4068-B691-7A99EC7B716C}" type="datetimeFigureOut">
              <a:rPr lang="en-IN" smtClean="0"/>
              <a:t>12-10-2025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1585C-2E1B-2090-5E34-741D9BCA6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DF593-918E-AE9D-4F1D-91E4E8819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51B5-6AE7-4D4E-9B5B-FA190D50D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308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8AD62-09D8-7201-C4F9-2BBF0A0AD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92947-9C7C-E441-86D3-8952BA9ADF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72BB8-074C-A05C-88A6-C70B958FB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65F7A-3594-5027-8AE3-C59309EC4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986-7DEB-4068-B691-7A99EC7B716C}" type="datetimeFigureOut">
              <a:rPr lang="en-IN" smtClean="0"/>
              <a:t>12-10-2025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4BFB8-142E-89BE-25A1-AF396DB3D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E96CF-8A24-F8FB-3A0A-4FC7864AA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51B5-6AE7-4D4E-9B5B-FA190D50D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00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97B80-3D16-A4BF-D040-389C430AC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C5AFD-5351-709F-EBDA-BE409BEF1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29807C-C128-C8DD-1A85-E7D3044D6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CF603F-FDE1-115E-9D9D-080739FBE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D6FDF5-E519-D5E4-4B5C-670F39B7A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221004-22F7-3F7A-AF63-5842F66CA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986-7DEB-4068-B691-7A99EC7B716C}" type="datetimeFigureOut">
              <a:rPr lang="en-IN" smtClean="0"/>
              <a:t>12-10-2025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30D417-A912-9F5C-D26E-021CFE6A5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74D2A4-6258-8979-2419-B559BD32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51B5-6AE7-4D4E-9B5B-FA190D50D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833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18861-86DF-C4A7-C3C3-76D921BEA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1C135C-C33C-93A0-64CD-6EC87B283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986-7DEB-4068-B691-7A99EC7B716C}" type="datetimeFigureOut">
              <a:rPr lang="en-IN" smtClean="0"/>
              <a:t>12-10-2025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25D65-D693-EAD0-82A1-DABC67D2F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0CEF6-855F-AE65-59EB-CDBDCF744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51B5-6AE7-4D4E-9B5B-FA190D50D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262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EBF912-A355-90A6-16A7-48791D5F3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986-7DEB-4068-B691-7A99EC7B716C}" type="datetimeFigureOut">
              <a:rPr lang="en-IN" smtClean="0"/>
              <a:t>12-10-2025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0FBADA-EE0F-AA91-BFC4-1766B4D99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93927-42F3-BFAE-7E94-B5CF636CF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51B5-6AE7-4D4E-9B5B-FA190D50D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9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0899D-19E4-A85E-9E31-EBFF2F7C3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56BF5-8E99-E739-E598-FDA23A954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4D145-CB6B-A8B5-2701-00C56A1FC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EE990-2240-830D-E63B-DF82E6CA6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986-7DEB-4068-B691-7A99EC7B716C}" type="datetimeFigureOut">
              <a:rPr lang="en-IN" smtClean="0"/>
              <a:t>12-10-2025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BEFCC-9C35-4180-F244-8FCA91A7F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A8EE5-1AD4-0B90-234F-C2560ECD0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51B5-6AE7-4D4E-9B5B-FA190D50D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65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4509A-D5D2-1E23-14BB-A6A013B30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A5096A-D719-2534-0B7B-087317B833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8C8BD-6B70-F61C-4DAF-96B463A7F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0781C-D99C-0398-EAFD-3CED3DECB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986-7DEB-4068-B691-7A99EC7B716C}" type="datetimeFigureOut">
              <a:rPr lang="en-IN" smtClean="0"/>
              <a:t>12-10-2025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D5818-CB56-EBD9-013D-4A8B7E43E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DA7E2-F472-6770-8F3F-A1F1DF80B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51B5-6AE7-4D4E-9B5B-FA190D50D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10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60AD01-8557-4422-1C9D-B6D7AECD8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0649A-E869-8B2B-D6B8-860D6E2AF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F7729-6101-7537-7F5D-C894EBA35A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9C4986-7DEB-4068-B691-7A99EC7B716C}" type="datetimeFigureOut">
              <a:rPr lang="en-IN" smtClean="0"/>
              <a:t>12-10-2025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584D2-9F48-AF3C-9F61-58E70A122A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1DABF-3A0F-2ECB-930C-E83DD1AFC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4751B5-6AE7-4D4E-9B5B-FA190D50D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6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CE96F-4E7F-8DAE-715F-1F4FB4B38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4618"/>
            <a:ext cx="10515600" cy="4488873"/>
          </a:xfrm>
        </p:spPr>
        <p:txBody>
          <a:bodyPr>
            <a:normAutofit/>
          </a:bodyPr>
          <a:lstStyle/>
          <a:p>
            <a:pPr algn="ctr"/>
            <a:r>
              <a:rPr lang="en-IN" sz="3100" b="1"/>
              <a:t>HW-Topic-5</a:t>
            </a:r>
            <a:br>
              <a:rPr lang="en-IN" sz="3100" dirty="0"/>
            </a:br>
            <a:r>
              <a:rPr lang="en-US" sz="3100" dirty="0"/>
              <a:t>Data Acquisition, Modeling and Analysis: Big Data Analytics</a:t>
            </a:r>
            <a:br>
              <a:rPr lang="en-US" sz="3100" dirty="0"/>
            </a:br>
            <a:br>
              <a:rPr lang="en-US" sz="3100" dirty="0"/>
            </a:br>
            <a:r>
              <a:rPr lang="en-US" sz="3100" dirty="0"/>
              <a:t>Submitted By – </a:t>
            </a:r>
            <a:r>
              <a:rPr lang="en-US" sz="3100" b="1" dirty="0"/>
              <a:t>Sudhanshu Kakkar</a:t>
            </a:r>
            <a:br>
              <a:rPr lang="en-US" sz="3100" dirty="0"/>
            </a:br>
            <a:r>
              <a:rPr lang="en-US" sz="3100" dirty="0"/>
              <a:t>CWID – </a:t>
            </a:r>
            <a:r>
              <a:rPr lang="en-US" sz="3100" b="1" dirty="0"/>
              <a:t>20036779</a:t>
            </a:r>
            <a:br>
              <a:rPr lang="en-US" sz="3100" u="sng" dirty="0"/>
            </a:b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9289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B17BF3-7A5D-3B49-DECB-6248A0DE5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9D428-40D3-B23A-B972-219962ACE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1431" y="39963"/>
            <a:ext cx="3790569" cy="370506"/>
          </a:xfrm>
        </p:spPr>
        <p:txBody>
          <a:bodyPr>
            <a:normAutofit/>
          </a:bodyPr>
          <a:lstStyle/>
          <a:p>
            <a:pPr algn="r"/>
            <a:r>
              <a:rPr lang="en-US" sz="1400" b="1" dirty="0">
                <a:latin typeface="+mn-lt"/>
                <a:ea typeface="+mn-ea"/>
                <a:cs typeface="+mn-cs"/>
              </a:rPr>
              <a:t>Sudhanshu Kakkar | ID - 20036779</a:t>
            </a:r>
            <a:endParaRPr lang="en-IN" sz="1400" b="1" dirty="0"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A84580-8D6C-671A-B1BD-6FA698AC6705}"/>
              </a:ext>
            </a:extLst>
          </p:cNvPr>
          <p:cNvSpPr txBox="1"/>
          <p:nvPr/>
        </p:nvSpPr>
        <p:spPr>
          <a:xfrm flipH="1">
            <a:off x="0" y="773556"/>
            <a:ext cx="4434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WHAT IS IT?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AFAEB07-B464-6659-45F1-CEBB796CF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22" y="1373742"/>
            <a:ext cx="562737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An LLM is a type of </a:t>
            </a:r>
            <a:r>
              <a:rPr lang="en-US" sz="1600" b="1" dirty="0"/>
              <a:t>deep learning model</a:t>
            </a:r>
            <a:r>
              <a:rPr lang="en-US" sz="1600" dirty="0"/>
              <a:t> designed to understand, generate, and interact with human language.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2D565D-A14D-C6D6-19F8-4A257A7C1D46}"/>
              </a:ext>
            </a:extLst>
          </p:cNvPr>
          <p:cNvSpPr txBox="1"/>
          <p:nvPr/>
        </p:nvSpPr>
        <p:spPr>
          <a:xfrm>
            <a:off x="56822" y="2266293"/>
            <a:ext cx="61436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KEY CONCEPTS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ED8C60-2FCC-153D-80B1-DF9005B2A250}"/>
              </a:ext>
            </a:extLst>
          </p:cNvPr>
          <p:cNvSpPr txBox="1"/>
          <p:nvPr/>
        </p:nvSpPr>
        <p:spPr>
          <a:xfrm>
            <a:off x="108786" y="5115443"/>
            <a:ext cx="61436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APPLICATIONS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B83F49-110E-FC72-94F1-7B7680EC9C5E}"/>
              </a:ext>
            </a:extLst>
          </p:cNvPr>
          <p:cNvSpPr/>
          <p:nvPr/>
        </p:nvSpPr>
        <p:spPr>
          <a:xfrm>
            <a:off x="6966408" y="3032845"/>
            <a:ext cx="5225592" cy="382850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8A0796-09B5-7A74-F00E-A3E2840D6796}"/>
              </a:ext>
            </a:extLst>
          </p:cNvPr>
          <p:cNvSpPr txBox="1"/>
          <p:nvPr/>
        </p:nvSpPr>
        <p:spPr>
          <a:xfrm>
            <a:off x="7450749" y="3350146"/>
            <a:ext cx="61436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Advantages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93CF97E-DDED-3926-5BEF-D5ADB7CCC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0749" y="3834473"/>
            <a:ext cx="488963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IN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Increased Productivity in daily tasks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IN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Natural Language Understanding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IN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Code Generation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IN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Highly Scalable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4FEAA4-D50F-F44F-8733-B6BB20FDF09E}"/>
              </a:ext>
            </a:extLst>
          </p:cNvPr>
          <p:cNvSpPr txBox="1"/>
          <p:nvPr/>
        </p:nvSpPr>
        <p:spPr>
          <a:xfrm>
            <a:off x="116051" y="50260"/>
            <a:ext cx="61584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latin typeface="Aptos Black" panose="020F0502020204030204" pitchFamily="34" charset="0"/>
              </a:rPr>
              <a:t>Large Language Models (LLMs)</a:t>
            </a:r>
            <a:endParaRPr lang="en-IN" sz="3200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FC93CA2-8963-A9B5-31D0-83AC4B35E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12" y="5577108"/>
            <a:ext cx="548158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Code Generation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Human Like Chatbots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Content Creation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Information Summarization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B532E87F-BC9B-9725-C750-B1340744E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22" y="2803421"/>
            <a:ext cx="6457099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Transformer Architecture: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The neural network design enabling parallel data processing.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Attention Mechanism: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 process that weighs the importance of input tokens to understand context.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Tokenization: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Breaking down raw text into smaller, readable units (tokens).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Context Window: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The maximum number of tokens the model can process or "remember" in one interaction.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1AA14E-3565-2B56-5470-D3BC4A58E4EE}"/>
              </a:ext>
            </a:extLst>
          </p:cNvPr>
          <p:cNvSpPr txBox="1"/>
          <p:nvPr/>
        </p:nvSpPr>
        <p:spPr>
          <a:xfrm>
            <a:off x="7448644" y="5102874"/>
            <a:ext cx="61436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Limitations</a:t>
            </a: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582DFC09-AB7B-5DB1-9DB0-309754F67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6328" y="5577108"/>
            <a:ext cx="648340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IN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Hallucinations and inaccuracies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IN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Limited or outdated knowledge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IN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Expensive training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Lack of transparency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C3E43E3-9F1E-D3FE-1D0A-05EE5FDAC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407" y="832164"/>
            <a:ext cx="5209739" cy="2210108"/>
          </a:xfrm>
          <a:prstGeom prst="rect">
            <a:avLst/>
          </a:prstGeom>
        </p:spPr>
      </p:pic>
      <p:pic>
        <p:nvPicPr>
          <p:cNvPr id="3076" name="Picture 4" descr="AI Chatbot Enhance Customer Experiences ...">
            <a:extLst>
              <a:ext uri="{FF2B5EF4-FFF2-40B4-BE49-F238E27FC236}">
                <a16:creationId xmlns:a16="http://schemas.microsoft.com/office/drawing/2014/main" id="{0E85EB8F-4A4F-F680-D646-7335556C5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743" y="5215646"/>
            <a:ext cx="1029198" cy="93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hatGPT - Simple English Wikipedia, the free encyclopedia">
            <a:extLst>
              <a:ext uri="{FF2B5EF4-FFF2-40B4-BE49-F238E27FC236}">
                <a16:creationId xmlns:a16="http://schemas.microsoft.com/office/drawing/2014/main" id="{ACE83133-4076-439F-B896-933B71697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941" y="5827027"/>
            <a:ext cx="832164" cy="832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ode.org – Games &amp; Learning">
            <a:extLst>
              <a:ext uri="{FF2B5EF4-FFF2-40B4-BE49-F238E27FC236}">
                <a16:creationId xmlns:a16="http://schemas.microsoft.com/office/drawing/2014/main" id="{06271D42-89C5-90A5-7C3F-50B263490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778" y="5174327"/>
            <a:ext cx="1126790" cy="1126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004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FB46A-59BC-8DEF-C6BD-4FF72FA7E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1431" y="39963"/>
            <a:ext cx="3790569" cy="370506"/>
          </a:xfrm>
        </p:spPr>
        <p:txBody>
          <a:bodyPr>
            <a:normAutofit/>
          </a:bodyPr>
          <a:lstStyle/>
          <a:p>
            <a:pPr algn="r"/>
            <a:r>
              <a:rPr lang="en-US" sz="1400" b="1" dirty="0">
                <a:latin typeface="+mn-lt"/>
                <a:ea typeface="+mn-ea"/>
                <a:cs typeface="+mn-cs"/>
              </a:rPr>
              <a:t>Sudhanshu Kakkar | ID - 20036779</a:t>
            </a:r>
            <a:endParaRPr lang="en-IN" sz="1400" b="1" dirty="0"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61B0C-1DCF-7F33-F7DD-28935653A5E7}"/>
              </a:ext>
            </a:extLst>
          </p:cNvPr>
          <p:cNvSpPr txBox="1"/>
          <p:nvPr/>
        </p:nvSpPr>
        <p:spPr>
          <a:xfrm flipH="1">
            <a:off x="0" y="773556"/>
            <a:ext cx="4434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WHAT IS IT?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5C748C3-A11F-1CA0-D8A7-89D82B02E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5" y="1333957"/>
            <a:ext cx="645709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Fine tuning a Large Language Model (LLM) is the process of taking a pre-trained general-purpose model and adapting it for a specific task or domain by continuing to train it on a smaller, targeted dataset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6B1C9F-1B23-E3D7-786A-3517F4D51DE6}"/>
              </a:ext>
            </a:extLst>
          </p:cNvPr>
          <p:cNvSpPr txBox="1"/>
          <p:nvPr/>
        </p:nvSpPr>
        <p:spPr>
          <a:xfrm>
            <a:off x="56823" y="2444039"/>
            <a:ext cx="61436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KEY CONCEPTS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2341A9-1962-B527-81BA-DB78D38D920F}"/>
              </a:ext>
            </a:extLst>
          </p:cNvPr>
          <p:cNvSpPr txBox="1"/>
          <p:nvPr/>
        </p:nvSpPr>
        <p:spPr>
          <a:xfrm>
            <a:off x="56823" y="4911691"/>
            <a:ext cx="61436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APPLICATIONS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588D12-9751-A9E3-FE48-BB9D57D5A8D7}"/>
              </a:ext>
            </a:extLst>
          </p:cNvPr>
          <p:cNvSpPr/>
          <p:nvPr/>
        </p:nvSpPr>
        <p:spPr>
          <a:xfrm>
            <a:off x="6966408" y="3032845"/>
            <a:ext cx="5225592" cy="382850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DC9DF4-CA9A-F0C0-B5AE-ADD2238F6E35}"/>
              </a:ext>
            </a:extLst>
          </p:cNvPr>
          <p:cNvSpPr txBox="1"/>
          <p:nvPr/>
        </p:nvSpPr>
        <p:spPr>
          <a:xfrm>
            <a:off x="7450749" y="3350146"/>
            <a:ext cx="61436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Advantages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287913C-B7FE-D107-AEA8-6128BC941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0749" y="3957584"/>
            <a:ext cx="488963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IN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Industry Specific Tasks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IN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Productivity in daily tasks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IN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Reduced Hallucinations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C200EB-E1F0-C578-6135-DCEF319767D2}"/>
              </a:ext>
            </a:extLst>
          </p:cNvPr>
          <p:cNvSpPr txBox="1"/>
          <p:nvPr/>
        </p:nvSpPr>
        <p:spPr>
          <a:xfrm>
            <a:off x="116051" y="50260"/>
            <a:ext cx="61584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latin typeface="Aptos Black" panose="020F0502020204030204" pitchFamily="34" charset="0"/>
              </a:rPr>
              <a:t>Fine-Tuning LLM</a:t>
            </a:r>
            <a:endParaRPr lang="en-IN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267805-9B9A-A87B-F70E-F66FBCE676A9}"/>
              </a:ext>
            </a:extLst>
          </p:cNvPr>
          <p:cNvSpPr txBox="1"/>
          <p:nvPr/>
        </p:nvSpPr>
        <p:spPr>
          <a:xfrm>
            <a:off x="7448644" y="5102874"/>
            <a:ext cx="61436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Limitations</a:t>
            </a: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71C81B95-4A9C-FA85-1C3A-530D7A7DE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8644" y="5712487"/>
            <a:ext cx="47056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IN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Hard to Maintain with latest data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IN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Finding optimum data for training becomes difficult some times.</a:t>
            </a: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E4679D98-3860-0648-EA2F-76597770F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51" y="2926532"/>
            <a:ext cx="6349161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Starting Point: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You begin with a pre-trained LLM, which has already learned extensive language and grammar, and a wide from huge amounts of public data.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Specialization: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You then introduce a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smaller, task specific 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(often a collection of labeled input/output examples).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Process: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The model continues its training process, adjusting its internal parameters (weights) based on the specialization dataset.</a:t>
            </a:r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EE8699B6-3B98-52A3-BFB0-75186E64D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23" y="5466266"/>
            <a:ext cx="700385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+mj-lt"/>
              </a:rPr>
              <a:t>Healthcare</a:t>
            </a:r>
            <a:r>
              <a:rPr lang="en-US" sz="1600" dirty="0">
                <a:latin typeface="+mj-lt"/>
              </a:rPr>
              <a:t>: Summarize clinical notes, generate patient reports.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Finance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lang="en-US" sz="1600" dirty="0">
                <a:latin typeface="+mj-lt"/>
              </a:rPr>
              <a:t>Perform sentiment analysis on financial reports and news for market trend prediction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b="1" dirty="0">
                <a:latin typeface="+mj-lt"/>
              </a:rPr>
              <a:t>Legal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lang="en-US" sz="1600" dirty="0">
                <a:latin typeface="+mj-lt"/>
              </a:rPr>
              <a:t>Analyze, summarize, and extract key clauses from legal documents</a:t>
            </a: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6" name="AutoShape 8" descr="Fine-tuning Large Language Models | deepset Blog">
            <a:extLst>
              <a:ext uri="{FF2B5EF4-FFF2-40B4-BE49-F238E27FC236}">
                <a16:creationId xmlns:a16="http://schemas.microsoft.com/office/drawing/2014/main" id="{FF44BBDC-1408-29F1-164C-4A049DC600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48" name="Picture 2047">
            <a:extLst>
              <a:ext uri="{FF2B5EF4-FFF2-40B4-BE49-F238E27FC236}">
                <a16:creationId xmlns:a16="http://schemas.microsoft.com/office/drawing/2014/main" id="{BFAAE923-028B-47E3-1AB7-BD5B12D6A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408" y="773556"/>
            <a:ext cx="5225592" cy="225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996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354</Words>
  <Application>Microsoft Office PowerPoint</Application>
  <PresentationFormat>Widescreen</PresentationFormat>
  <Paragraphs>46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Black</vt:lpstr>
      <vt:lpstr>Aptos Display</vt:lpstr>
      <vt:lpstr>Arial</vt:lpstr>
      <vt:lpstr>Office Theme</vt:lpstr>
      <vt:lpstr>HW-Topic-5 Data Acquisition, Modeling and Analysis: Big Data Analytics  Submitted By – Sudhanshu Kakkar CWID – 20036779  </vt:lpstr>
      <vt:lpstr>Sudhanshu Kakkar | ID - 20036779</vt:lpstr>
      <vt:lpstr>Sudhanshu Kakkar | ID - 20036779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Sudhanshu Kakkar</dc:creator>
  <cp:lastModifiedBy>Sudhanshu Kakkar</cp:lastModifiedBy>
  <cp:revision>35</cp:revision>
  <dcterms:created xsi:type="dcterms:W3CDTF">2025-09-23T03:35:43Z</dcterms:created>
  <dcterms:modified xsi:type="dcterms:W3CDTF">2025-10-13T02:58:23Z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3fd474-4f3c-44ed-88fb-5cc4bd2471bf_Enabled">
    <vt:lpwstr>true</vt:lpwstr>
  </property>
  <property fmtid="{D5CDD505-2E9C-101B-9397-08002B2CF9AE}" pid="3" name="MSIP_Label_a73fd474-4f3c-44ed-88fb-5cc4bd2471bf_SetDate">
    <vt:lpwstr>2025-09-23T04:10:30Z</vt:lpwstr>
  </property>
  <property fmtid="{D5CDD505-2E9C-101B-9397-08002B2CF9AE}" pid="4" name="MSIP_Label_a73fd474-4f3c-44ed-88fb-5cc4bd2471bf_Method">
    <vt:lpwstr>Standard</vt:lpwstr>
  </property>
  <property fmtid="{D5CDD505-2E9C-101B-9397-08002B2CF9AE}" pid="5" name="MSIP_Label_a73fd474-4f3c-44ed-88fb-5cc4bd2471bf_Name">
    <vt:lpwstr>defa4170-0d19-0005-0004-bc88714345d2</vt:lpwstr>
  </property>
  <property fmtid="{D5CDD505-2E9C-101B-9397-08002B2CF9AE}" pid="6" name="MSIP_Label_a73fd474-4f3c-44ed-88fb-5cc4bd2471bf_SiteId">
    <vt:lpwstr>8d1a69ec-03b5-4345-ae21-dad112f5fb4f</vt:lpwstr>
  </property>
  <property fmtid="{D5CDD505-2E9C-101B-9397-08002B2CF9AE}" pid="7" name="MSIP_Label_a73fd474-4f3c-44ed-88fb-5cc4bd2471bf_ActionId">
    <vt:lpwstr>e9776a84-0086-491f-b735-18cde1807792</vt:lpwstr>
  </property>
  <property fmtid="{D5CDD505-2E9C-101B-9397-08002B2CF9AE}" pid="8" name="MSIP_Label_a73fd474-4f3c-44ed-88fb-5cc4bd2471bf_ContentBits">
    <vt:lpwstr>0</vt:lpwstr>
  </property>
  <property fmtid="{D5CDD505-2E9C-101B-9397-08002B2CF9AE}" pid="9" name="MSIP_Label_a73fd474-4f3c-44ed-88fb-5cc4bd2471bf_Tag">
    <vt:lpwstr>10, 3, 0, 1</vt:lpwstr>
  </property>
</Properties>
</file>