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5" autoAdjust="0"/>
    <p:restoredTop sz="94652"/>
  </p:normalViewPr>
  <p:slideViewPr>
    <p:cSldViewPr snapToGrid="0">
      <p:cViewPr>
        <p:scale>
          <a:sx n="71" d="100"/>
          <a:sy n="71" d="100"/>
        </p:scale>
        <p:origin x="10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A7CE-FF0B-D5C6-7CC3-F6B867F5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1CC20-2EE5-711A-5835-2C7185A5F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72604-E94F-E314-C612-C3351DF9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4CF8-D5F5-A6DC-D44A-D1A5DAE7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27/10/25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HW-Topic-8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7BF3-7A5D-3B49-DECB-6248A0DE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428-40D3-B23A-B972-219962A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4580-8D6C-671A-B1BD-6FA698AC6705}"/>
              </a:ext>
            </a:extLst>
          </p:cNvPr>
          <p:cNvSpPr txBox="1"/>
          <p:nvPr/>
        </p:nvSpPr>
        <p:spPr>
          <a:xfrm flipH="1">
            <a:off x="-40349" y="820469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AEB07-B464-6659-45F1-CEBB79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1591"/>
            <a:ext cx="69408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It's a way to </a:t>
            </a:r>
            <a:r>
              <a:rPr lang="en-US" b="1" dirty="0"/>
              <a:t>predict the future of a time series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main idea is that </a:t>
            </a:r>
            <a:r>
              <a:rPr lang="en-US" b="1" dirty="0"/>
              <a:t>value depends only on its own past values.</a:t>
            </a:r>
            <a:endParaRPr lang="en-US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model learns the </a:t>
            </a:r>
            <a:r>
              <a:rPr lang="en-US" b="1" dirty="0"/>
              <a:t>relationship</a:t>
            </a:r>
            <a:r>
              <a:rPr lang="en-US" dirty="0"/>
              <a:t> a variable has with its history.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6" name="Manual Input 35">
            <a:extLst>
              <a:ext uri="{FF2B5EF4-FFF2-40B4-BE49-F238E27FC236}">
                <a16:creationId xmlns:a16="http://schemas.microsoft.com/office/drawing/2014/main" id="{EE4B8376-FAAF-64E0-A86B-62865B2A0FE8}"/>
              </a:ext>
            </a:extLst>
          </p:cNvPr>
          <p:cNvSpPr/>
          <p:nvPr/>
        </p:nvSpPr>
        <p:spPr>
          <a:xfrm>
            <a:off x="7279342" y="410469"/>
            <a:ext cx="4930588" cy="3077601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565D-A14D-C6D6-19F8-4A257A7C1D46}"/>
              </a:ext>
            </a:extLst>
          </p:cNvPr>
          <p:cNvSpPr txBox="1"/>
          <p:nvPr/>
        </p:nvSpPr>
        <p:spPr>
          <a:xfrm>
            <a:off x="5165818" y="3599847"/>
            <a:ext cx="2769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AR EQUATION</a:t>
            </a:r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A0796-09B5-7A74-F00E-A3E2840D6796}"/>
              </a:ext>
            </a:extLst>
          </p:cNvPr>
          <p:cNvSpPr txBox="1"/>
          <p:nvPr/>
        </p:nvSpPr>
        <p:spPr>
          <a:xfrm>
            <a:off x="8602602" y="1166301"/>
            <a:ext cx="2284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Manual Input 37">
            <a:extLst>
              <a:ext uri="{FF2B5EF4-FFF2-40B4-BE49-F238E27FC236}">
                <a16:creationId xmlns:a16="http://schemas.microsoft.com/office/drawing/2014/main" id="{5BB02DE8-C3B0-FE66-ADDB-FF657980749A}"/>
              </a:ext>
            </a:extLst>
          </p:cNvPr>
          <p:cNvSpPr/>
          <p:nvPr/>
        </p:nvSpPr>
        <p:spPr>
          <a:xfrm flipH="1">
            <a:off x="-32845" y="2351518"/>
            <a:ext cx="4409408" cy="2239553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EAA4-D50F-F44F-8733-B6BB20FDF09E}"/>
              </a:ext>
            </a:extLst>
          </p:cNvPr>
          <p:cNvSpPr txBox="1"/>
          <p:nvPr/>
        </p:nvSpPr>
        <p:spPr>
          <a:xfrm>
            <a:off x="-2151" y="0"/>
            <a:ext cx="639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ptos Black" panose="020F0502020204030204" pitchFamily="34" charset="0"/>
              </a:rPr>
              <a:t>Autoregressive (AR) Models</a:t>
            </a:r>
            <a:endParaRPr lang="en-IN" sz="3200" b="1" dirty="0">
              <a:latin typeface="Aptos Black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C8E825-F5CC-D26E-1C5B-83099597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21" y="4100470"/>
            <a:ext cx="7056035" cy="276898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93CF97E-DDED-3926-5BEF-D5ADB7CC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664" y="1708679"/>
            <a:ext cx="44193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Finance</a:t>
            </a:r>
            <a:r>
              <a:rPr lang="en-US" sz="2000" dirty="0"/>
              <a:t>: Stock or FX forecasting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Industry</a:t>
            </a:r>
            <a:r>
              <a:rPr lang="en-US" sz="2000" dirty="0"/>
              <a:t>: Predictive maintenance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Healthcare</a:t>
            </a:r>
            <a:r>
              <a:rPr lang="en-US" sz="2000" dirty="0"/>
              <a:t>: ECG/EEG analysis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Climate</a:t>
            </a:r>
            <a:r>
              <a:rPr lang="en-US" sz="2000" dirty="0"/>
              <a:t>: Weather prediction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Economics</a:t>
            </a:r>
            <a:r>
              <a:rPr lang="en-US" sz="2000" dirty="0"/>
              <a:t>: Trend modeling</a:t>
            </a:r>
            <a:endParaRPr 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3B882-F795-ACC8-FA44-13ABB0B723B3}"/>
              </a:ext>
            </a:extLst>
          </p:cNvPr>
          <p:cNvSpPr txBox="1"/>
          <p:nvPr/>
        </p:nvSpPr>
        <p:spPr>
          <a:xfrm>
            <a:off x="356362" y="3236276"/>
            <a:ext cx="3807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Simplicity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Effective for </a:t>
            </a:r>
            <a:r>
              <a:rPr lang="en-US" sz="2000" b="1" dirty="0"/>
              <a:t>Short-Term</a:t>
            </a:r>
            <a:r>
              <a:rPr lang="en-US" sz="20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Foundation for Forecasting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F7594C-FA77-0680-D4F8-96B5E2444744}"/>
              </a:ext>
            </a:extLst>
          </p:cNvPr>
          <p:cNvSpPr txBox="1"/>
          <p:nvPr/>
        </p:nvSpPr>
        <p:spPr>
          <a:xfrm>
            <a:off x="972489" y="2634115"/>
            <a:ext cx="2111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ADVANTAGES</a:t>
            </a:r>
            <a:endParaRPr lang="en-IN" sz="2400" b="1" dirty="0"/>
          </a:p>
        </p:txBody>
      </p:sp>
      <p:sp>
        <p:nvSpPr>
          <p:cNvPr id="39" name="Manual Input 38">
            <a:extLst>
              <a:ext uri="{FF2B5EF4-FFF2-40B4-BE49-F238E27FC236}">
                <a16:creationId xmlns:a16="http://schemas.microsoft.com/office/drawing/2014/main" id="{15F5C2E6-3139-57A8-5083-5D515114FE43}"/>
              </a:ext>
            </a:extLst>
          </p:cNvPr>
          <p:cNvSpPr/>
          <p:nvPr/>
        </p:nvSpPr>
        <p:spPr>
          <a:xfrm flipH="1">
            <a:off x="-47114" y="4596127"/>
            <a:ext cx="5156995" cy="2279801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237620-A00D-E230-894B-9C3079AC4288}"/>
              </a:ext>
            </a:extLst>
          </p:cNvPr>
          <p:cNvSpPr txBox="1"/>
          <p:nvPr/>
        </p:nvSpPr>
        <p:spPr>
          <a:xfrm>
            <a:off x="0" y="5792855"/>
            <a:ext cx="5343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Sensitive to model order misspecification.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Requires stationarity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Assumes linear relationships only.</a:t>
            </a:r>
            <a:endParaRPr 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8D559-6737-E884-68C9-D6EB25B0A5B0}"/>
              </a:ext>
            </a:extLst>
          </p:cNvPr>
          <p:cNvSpPr txBox="1"/>
          <p:nvPr/>
        </p:nvSpPr>
        <p:spPr>
          <a:xfrm>
            <a:off x="863618" y="5113652"/>
            <a:ext cx="2606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DISADVANTAGES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990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131</Words>
  <Application>Microsoft Macintosh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Black</vt:lpstr>
      <vt:lpstr>Aptos Display</vt:lpstr>
      <vt:lpstr>Arial</vt:lpstr>
      <vt:lpstr>Office Theme</vt:lpstr>
      <vt:lpstr>HW-Topic-8 Data Acquisition, Modeling and Analysis: Big Data Analytics  Submitted By – Sudhanshu Kakkar CWID – 20036779  </vt:lpstr>
      <vt:lpstr>Sudhanshu Kakkar | ID - 20036779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48</cp:revision>
  <dcterms:created xsi:type="dcterms:W3CDTF">2025-09-23T03:35:43Z</dcterms:created>
  <dcterms:modified xsi:type="dcterms:W3CDTF">2025-10-28T00:43:46Z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