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1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E619-B0BA-B3A3-8DE2-C1E3475E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434206-5B29-CAAE-887F-FA15DE389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BB52D-D777-27AD-9126-D0F6F09FA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0D420-4297-C71D-FB91-D91C747F6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70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F9D5-5D71-0755-E078-8A0C3B4C3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D87DC9-3B90-CF64-D68A-83A96EB4B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3594E-A78A-B53C-9DE9-AF3212909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12A9B-9578-C630-B3B5-6AE9C0ED9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6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DBD7C-7D20-BD19-208B-A070F667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E9579-8092-01E3-24D6-58CFA2823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7EF36-55B3-3C7B-E114-7263FFB59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8369-1A0C-E254-7926-4A42E3412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73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6F36D-1E4F-697E-33D7-4BF6EC6F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179C6-E2AC-88A6-F607-0D71D16B5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F7915-2136-F47D-DDF3-F9DE10AE0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7341-85A0-B479-F4E5-7BA1EE5FD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/>
              <a:t>HW-Topic-4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B46A-59BC-8DEF-C6BD-4FF72FA7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5309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Deep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61B0C-1DCF-7F33-F7DD-28935653A5E7}"/>
              </a:ext>
            </a:extLst>
          </p:cNvPr>
          <p:cNvSpPr txBox="1"/>
          <p:nvPr/>
        </p:nvSpPr>
        <p:spPr>
          <a:xfrm flipH="1">
            <a:off x="0" y="773556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C748C3-A11F-1CA0-D8A7-89D82B02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3184"/>
            <a:ext cx="56273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Deep learning is a subfield of </a:t>
            </a:r>
            <a:r>
              <a:rPr lang="en-US" b="1" dirty="0"/>
              <a:t>machine learning</a:t>
            </a:r>
            <a:r>
              <a:rPr lang="en-US" dirty="0"/>
              <a:t> that uses </a:t>
            </a:r>
            <a:r>
              <a:rPr lang="en-US" b="1" dirty="0"/>
              <a:t>artificial neural networks</a:t>
            </a:r>
            <a:r>
              <a:rPr lang="en-US" dirty="0"/>
              <a:t> with multiple layers (hence "deep") to analyze data, learn patterns, and make decisions or predictions.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B1C9F-1B23-E3D7-786A-3517F4D51DE6}"/>
              </a:ext>
            </a:extLst>
          </p:cNvPr>
          <p:cNvSpPr txBox="1"/>
          <p:nvPr/>
        </p:nvSpPr>
        <p:spPr>
          <a:xfrm>
            <a:off x="49911" y="234424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BAB720-B04E-D5CD-0C87-7D758479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" y="4826675"/>
            <a:ext cx="530475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 Driving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Movie Recommendation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341A9-1962-B527-81BA-DB78D38D920F}"/>
              </a:ext>
            </a:extLst>
          </p:cNvPr>
          <p:cNvSpPr txBox="1"/>
          <p:nvPr/>
        </p:nvSpPr>
        <p:spPr>
          <a:xfrm>
            <a:off x="49911" y="447167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EB0893F-C32C-2FA3-8F40-FD05B8FE5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" y="2658509"/>
            <a:ext cx="55523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Neural Networks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dirty="0"/>
              <a:t>Artificial neural networks with multiple hidden layers (deep) form the computational core, inspired by the human brain.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Feature Extraction:</a:t>
            </a:r>
            <a:r>
              <a:rPr lang="en-US" dirty="0"/>
              <a:t> Deep learning automatically learns the most important features directly from raw data, eliminating manual feature engineering.</a:t>
            </a:r>
          </a:p>
        </p:txBody>
      </p:sp>
      <p:pic>
        <p:nvPicPr>
          <p:cNvPr id="1026" name="Picture 2" descr="Introduction to Deep Learning - GeeksforGeeks">
            <a:extLst>
              <a:ext uri="{FF2B5EF4-FFF2-40B4-BE49-F238E27FC236}">
                <a16:creationId xmlns:a16="http://schemas.microsoft.com/office/drawing/2014/main" id="{C748CF02-C84C-8FE5-D9BF-2030535A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24" y="70622"/>
            <a:ext cx="6013704" cy="236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5588D12-9751-A9E3-FE48-BB9D57D5A8D7}"/>
              </a:ext>
            </a:extLst>
          </p:cNvPr>
          <p:cNvSpPr/>
          <p:nvPr/>
        </p:nvSpPr>
        <p:spPr>
          <a:xfrm>
            <a:off x="5627370" y="2575080"/>
            <a:ext cx="6592824" cy="42829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C9DF4-CA9A-F0C0-B5AE-ADD2238F6E35}"/>
              </a:ext>
            </a:extLst>
          </p:cNvPr>
          <p:cNvSpPr txBox="1"/>
          <p:nvPr/>
        </p:nvSpPr>
        <p:spPr>
          <a:xfrm>
            <a:off x="5661507" y="2610556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87913C-B7FE-D107-AEA8-6128BC94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8687" y="3040518"/>
            <a:ext cx="648340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Forward Propagation: </a:t>
            </a:r>
            <a:r>
              <a:rPr lang="en-US" sz="1600" dirty="0">
                <a:solidFill>
                  <a:schemeClr val="bg1"/>
                </a:solidFill>
              </a:rPr>
              <a:t>The input data is processed through the network's layers, where initial weights are applied to make the model's first prediction (the "guess").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Measure Loss: </a:t>
            </a:r>
            <a:r>
              <a:rPr lang="en-US" sz="1600" dirty="0">
                <a:solidFill>
                  <a:schemeClr val="bg1"/>
                </a:solidFill>
              </a:rPr>
              <a:t>A mathematical function calculates the difference (the "loss") between the model's prediction and the actual correct answer, measuring how wrong the guess was.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Backpropagation: </a:t>
            </a:r>
            <a:r>
              <a:rPr lang="en-US" sz="1600" dirty="0">
                <a:solidFill>
                  <a:schemeClr val="bg1"/>
                </a:solidFill>
              </a:rPr>
              <a:t>The error signal is sent backward through the network layers, revealing how much each internal connection (weight) contributed to the total error.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Weight Adjustment: </a:t>
            </a:r>
            <a:r>
              <a:rPr lang="en-US" sz="1600" dirty="0">
                <a:solidFill>
                  <a:schemeClr val="bg1"/>
                </a:solidFill>
              </a:rPr>
              <a:t>Using the error feedback, an optimizer (Gradient Descent) makes small, iterative adjustments to the weights and biases to ensure the next guess is more accurate.</a:t>
            </a:r>
          </a:p>
        </p:txBody>
      </p:sp>
      <p:pic>
        <p:nvPicPr>
          <p:cNvPr id="15" name="Picture 6" descr="How Machine Learning Is Used In Autonomous Vehicles - rinf.tech">
            <a:extLst>
              <a:ext uri="{FF2B5EF4-FFF2-40B4-BE49-F238E27FC236}">
                <a16:creationId xmlns:a16="http://schemas.microsoft.com/office/drawing/2014/main" id="{98EBCA06-EE83-3AC7-D913-D2E2DE83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10" y="5686870"/>
            <a:ext cx="1452447" cy="96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man Face detection and recognition, Biometric Verification, Computer vision  and artificial intelligence concept Stock Photo | Adobe Stock">
            <a:extLst>
              <a:ext uri="{FF2B5EF4-FFF2-40B4-BE49-F238E27FC236}">
                <a16:creationId xmlns:a16="http://schemas.microsoft.com/office/drawing/2014/main" id="{3DF65276-4E75-DFB4-2DB9-F14A651BD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00" y="4546257"/>
            <a:ext cx="624608" cy="9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iri - Apple">
            <a:extLst>
              <a:ext uri="{FF2B5EF4-FFF2-40B4-BE49-F238E27FC236}">
                <a16:creationId xmlns:a16="http://schemas.microsoft.com/office/drawing/2014/main" id="{71AD3170-9DAC-1B5B-A02F-21D758EC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44" y="4764195"/>
            <a:ext cx="989925" cy="52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9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26481-7219-97A0-6461-E0C67D4E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4512-4CEE-FF1D-D04D-2477556EE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5309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Convolution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32670-241B-344B-7805-55697162B33B}"/>
              </a:ext>
            </a:extLst>
          </p:cNvPr>
          <p:cNvSpPr txBox="1"/>
          <p:nvPr/>
        </p:nvSpPr>
        <p:spPr>
          <a:xfrm flipH="1">
            <a:off x="0" y="717363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D49B35-B550-0AD2-8436-0614DA9CB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101209"/>
            <a:ext cx="60960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 </a:t>
            </a:r>
            <a:r>
              <a:rPr lang="en-US" sz="1600" b="1" dirty="0"/>
              <a:t>Convolutional Neural Network (CNN)</a:t>
            </a:r>
            <a:r>
              <a:rPr lang="en-US" sz="1600" dirty="0"/>
              <a:t> is a type of deep learning network specifically designed to </a:t>
            </a:r>
            <a:r>
              <a:rPr lang="en-US" dirty="0"/>
              <a:t>process</a:t>
            </a:r>
            <a:r>
              <a:rPr lang="en-US" sz="1600" dirty="0"/>
              <a:t> data with a known grid-like structure, such as </a:t>
            </a:r>
            <a:r>
              <a:rPr lang="en-US" sz="1600" b="1" dirty="0"/>
              <a:t>images</a:t>
            </a:r>
            <a:r>
              <a:rPr lang="en-US" sz="1600" dirty="0"/>
              <a:t>. Its process is specialized in automatically extracting visual features.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20EFE-0F03-F5EB-9BF8-F030F6B33A41}"/>
              </a:ext>
            </a:extLst>
          </p:cNvPr>
          <p:cNvSpPr txBox="1"/>
          <p:nvPr/>
        </p:nvSpPr>
        <p:spPr>
          <a:xfrm>
            <a:off x="-1" y="2117098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03977D-2CE6-371D-C900-3D280707FB45}"/>
              </a:ext>
            </a:extLst>
          </p:cNvPr>
          <p:cNvSpPr txBox="1"/>
          <p:nvPr/>
        </p:nvSpPr>
        <p:spPr>
          <a:xfrm>
            <a:off x="49911" y="501882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BCB0552-9A13-F171-B7D3-D115BFA1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931" y="2486655"/>
            <a:ext cx="612585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Convolution: </a:t>
            </a:r>
            <a:r>
              <a:rPr lang="en-US" sz="1600" dirty="0"/>
              <a:t>Filter slides over input to extract features (edges, textures).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Filter / Kernel</a:t>
            </a:r>
            <a:r>
              <a:rPr lang="en-IN" sz="1600" dirty="0"/>
              <a:t>: </a:t>
            </a:r>
            <a:r>
              <a:rPr lang="en-US" sz="1600" dirty="0"/>
              <a:t>A small learnable weight matrix that detects one specific feature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Parameter Sharing</a:t>
            </a:r>
            <a:r>
              <a:rPr lang="en-IN" sz="1600" dirty="0"/>
              <a:t>: </a:t>
            </a:r>
            <a:r>
              <a:rPr lang="en-US" sz="1600" dirty="0"/>
              <a:t>A single filter's weights are reused across the entire image.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Pooling (Max): </a:t>
            </a:r>
            <a:r>
              <a:rPr lang="en-US" sz="1600" dirty="0"/>
              <a:t>Down samples feature map size, adding robustness to shifts.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Flatten</a:t>
            </a:r>
            <a:r>
              <a:rPr lang="en-IN" sz="1600" dirty="0"/>
              <a:t>: </a:t>
            </a:r>
            <a:r>
              <a:rPr lang="en-US" sz="1600" dirty="0"/>
              <a:t>Converts 3D features into a 1D vector for final classification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D973F-2581-17D8-6AE6-547E4CEA34AE}"/>
              </a:ext>
            </a:extLst>
          </p:cNvPr>
          <p:cNvSpPr/>
          <p:nvPr/>
        </p:nvSpPr>
        <p:spPr>
          <a:xfrm>
            <a:off x="6096000" y="3214249"/>
            <a:ext cx="6088663" cy="3645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5FCA5-1126-40B2-1194-FE7DCBECAFD3}"/>
              </a:ext>
            </a:extLst>
          </p:cNvPr>
          <p:cNvSpPr txBox="1"/>
          <p:nvPr/>
        </p:nvSpPr>
        <p:spPr>
          <a:xfrm>
            <a:off x="7646286" y="1530346"/>
            <a:ext cx="12310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B0A5A55-2282-D65B-BC0D-23D818E0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3" y="3741210"/>
            <a:ext cx="590550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Convolution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Extracts features (edges, textures, patterns) by applying a filter (kernel) across the input.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Activation (ReLU)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</a:rPr>
              <a:t> Introduces non-linearity to the extracted features, enabling the model to learn complex data maps.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Pooling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Reduces the spatial dimensions (width and height) of the feature data.</a:t>
            </a: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Flattening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Transforms the 2D/3D feature maps into a single 1D vector.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Fully Connected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Learns high-level global patterns from the flattened feature vector.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 (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Calculates the final probability for each potential class label.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67653CD-77AC-6F27-2AE9-1B353FBF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6" y="5442227"/>
            <a:ext cx="6125859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Facial Recognition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Autonomous Vehicles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Image Classification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OCR / Handwriting recognition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Product recommendation engine</a:t>
            </a:r>
          </a:p>
        </p:txBody>
      </p:sp>
      <p:sp>
        <p:nvSpPr>
          <p:cNvPr id="20" name="AutoShape 2" descr="Visually searched image">
            <a:extLst>
              <a:ext uri="{FF2B5EF4-FFF2-40B4-BE49-F238E27FC236}">
                <a16:creationId xmlns:a16="http://schemas.microsoft.com/office/drawing/2014/main" id="{3F28A61B-F4F6-8F20-12D3-66E19AFA4B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2" name="Picture 4" descr="Principial architecture of CNN [3] | Download Scientific Diagram">
            <a:extLst>
              <a:ext uri="{FF2B5EF4-FFF2-40B4-BE49-F238E27FC236}">
                <a16:creationId xmlns:a16="http://schemas.microsoft.com/office/drawing/2014/main" id="{303C2174-E30E-FC3B-564F-06E0E17A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81" y="908285"/>
            <a:ext cx="6088663" cy="218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AECD800-3985-ADDA-D571-9C3E57DF0C01}"/>
              </a:ext>
            </a:extLst>
          </p:cNvPr>
          <p:cNvSpPr/>
          <p:nvPr/>
        </p:nvSpPr>
        <p:spPr>
          <a:xfrm>
            <a:off x="13791414" y="71736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FE30E-26CD-B577-A840-F4934A50E240}"/>
              </a:ext>
            </a:extLst>
          </p:cNvPr>
          <p:cNvSpPr txBox="1"/>
          <p:nvPr/>
        </p:nvSpPr>
        <p:spPr>
          <a:xfrm>
            <a:off x="6172691" y="3286491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THE PROCESS</a:t>
            </a:r>
          </a:p>
        </p:txBody>
      </p:sp>
      <p:pic>
        <p:nvPicPr>
          <p:cNvPr id="2054" name="Picture 6" descr="An optimized solution for face recognition | MIT News | Massachusetts  Institute of Technology">
            <a:extLst>
              <a:ext uri="{FF2B5EF4-FFF2-40B4-BE49-F238E27FC236}">
                <a16:creationId xmlns:a16="http://schemas.microsoft.com/office/drawing/2014/main" id="{3C1E2181-48E9-FC1D-6C60-E6F07533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57" y="4944350"/>
            <a:ext cx="1597843" cy="9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utonomous Vehicles - Fast Company">
            <a:extLst>
              <a:ext uri="{FF2B5EF4-FFF2-40B4-BE49-F238E27FC236}">
                <a16:creationId xmlns:a16="http://schemas.microsoft.com/office/drawing/2014/main" id="{C0A115DC-F092-EC48-E6FC-EA5C59E8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841" y="6002701"/>
            <a:ext cx="1500867" cy="78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hoto to Text OCR - Free download and install on Windows | Microsoft Store">
            <a:extLst>
              <a:ext uri="{FF2B5EF4-FFF2-40B4-BE49-F238E27FC236}">
                <a16:creationId xmlns:a16="http://schemas.microsoft.com/office/drawing/2014/main" id="{DFFAD09E-7796-B6B8-EFEF-DD560866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835" y="6638377"/>
            <a:ext cx="80019" cy="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at-Dog Classifier: using image augmentation to combat overfitting">
            <a:extLst>
              <a:ext uri="{FF2B5EF4-FFF2-40B4-BE49-F238E27FC236}">
                <a16:creationId xmlns:a16="http://schemas.microsoft.com/office/drawing/2014/main" id="{8213BA61-857C-65A5-54BD-C95CB937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72" y="4895297"/>
            <a:ext cx="2048169" cy="117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hoto to Text OCR - Free download and ...">
            <a:extLst>
              <a:ext uri="{FF2B5EF4-FFF2-40B4-BE49-F238E27FC236}">
                <a16:creationId xmlns:a16="http://schemas.microsoft.com/office/drawing/2014/main" id="{32AB5086-72D6-F76C-9855-400969782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16" y="6064771"/>
            <a:ext cx="592597" cy="59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6749-A931-1DF7-5B62-1E4877B40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CD23-B83F-99DC-C5DC-12A37A505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85309"/>
            <a:ext cx="10029825" cy="903923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ptos Black" panose="020F0502020204030204" pitchFamily="34" charset="0"/>
              </a:rPr>
              <a:t>Recurrent 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06818-0E64-3C14-B331-7A26D68C88FD}"/>
              </a:ext>
            </a:extLst>
          </p:cNvPr>
          <p:cNvSpPr txBox="1"/>
          <p:nvPr/>
        </p:nvSpPr>
        <p:spPr>
          <a:xfrm flipH="1">
            <a:off x="0" y="717363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4AD8C9-C256-DDBB-617E-03425CB2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321" y="1061778"/>
            <a:ext cx="609600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 </a:t>
            </a:r>
            <a:r>
              <a:rPr lang="en-US" sz="1600" b="1" dirty="0"/>
              <a:t>Recurrent Neural Network (RNN)</a:t>
            </a:r>
            <a:r>
              <a:rPr lang="en-US" sz="1600" dirty="0"/>
              <a:t> is a type of deep learning model specifically designed to process </a:t>
            </a:r>
            <a:r>
              <a:rPr lang="en-US" sz="1600" b="1" dirty="0"/>
              <a:t>sequential data</a:t>
            </a:r>
            <a:r>
              <a:rPr lang="en-US" sz="1600" dirty="0"/>
              <a:t> or data where the order matters. Unlike a traditional neural network, an RNN has an internal memory that allows it to remember information from previous steps in the sequence.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C6B1B-D58E-B42A-ADD0-CEBEA720BDFD}"/>
              </a:ext>
            </a:extLst>
          </p:cNvPr>
          <p:cNvSpPr txBox="1"/>
          <p:nvPr/>
        </p:nvSpPr>
        <p:spPr>
          <a:xfrm>
            <a:off x="-1" y="2317600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8E3FEC-00D1-6874-50CB-66F925FAF23B}"/>
              </a:ext>
            </a:extLst>
          </p:cNvPr>
          <p:cNvSpPr txBox="1"/>
          <p:nvPr/>
        </p:nvSpPr>
        <p:spPr>
          <a:xfrm>
            <a:off x="49911" y="501882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2B8D3-177A-BB00-DC5F-0AD8E5C9766E}"/>
              </a:ext>
            </a:extLst>
          </p:cNvPr>
          <p:cNvSpPr/>
          <p:nvPr/>
        </p:nvSpPr>
        <p:spPr>
          <a:xfrm>
            <a:off x="6068338" y="2925790"/>
            <a:ext cx="6143624" cy="393182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5475E-433C-4312-E0D3-B9377CF5998D}"/>
              </a:ext>
            </a:extLst>
          </p:cNvPr>
          <p:cNvSpPr txBox="1"/>
          <p:nvPr/>
        </p:nvSpPr>
        <p:spPr>
          <a:xfrm>
            <a:off x="7646286" y="1530346"/>
            <a:ext cx="12310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0DC2D1D-1DD4-E50A-5204-C58BE333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6" y="5580726"/>
            <a:ext cx="612585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Sentiment Analysis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Video Processing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Stock Prices Prediction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Text Prediction</a:t>
            </a:r>
          </a:p>
        </p:txBody>
      </p:sp>
      <p:sp>
        <p:nvSpPr>
          <p:cNvPr id="20" name="AutoShape 2" descr="Visually searched image">
            <a:extLst>
              <a:ext uri="{FF2B5EF4-FFF2-40B4-BE49-F238E27FC236}">
                <a16:creationId xmlns:a16="http://schemas.microsoft.com/office/drawing/2014/main" id="{62AED890-E09F-48F2-F673-414013218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449F90-61C1-CDCB-AED5-6A0D6CF2C940}"/>
              </a:ext>
            </a:extLst>
          </p:cNvPr>
          <p:cNvSpPr/>
          <p:nvPr/>
        </p:nvSpPr>
        <p:spPr>
          <a:xfrm>
            <a:off x="13791414" y="71736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1C23CE-810C-578C-7403-7902ED686BC1}"/>
              </a:ext>
            </a:extLst>
          </p:cNvPr>
          <p:cNvSpPr txBox="1"/>
          <p:nvPr/>
        </p:nvSpPr>
        <p:spPr>
          <a:xfrm>
            <a:off x="6085216" y="3101786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THE PROCESS</a:t>
            </a:r>
          </a:p>
        </p:txBody>
      </p:sp>
      <p:pic>
        <p:nvPicPr>
          <p:cNvPr id="2058" name="Picture 10" descr="Photo to Text OCR - Free download and install on Windows | Microsoft Store">
            <a:extLst>
              <a:ext uri="{FF2B5EF4-FFF2-40B4-BE49-F238E27FC236}">
                <a16:creationId xmlns:a16="http://schemas.microsoft.com/office/drawing/2014/main" id="{9F0CCEE0-D56C-A50C-5E70-91374A8CC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835" y="6638377"/>
            <a:ext cx="80019" cy="8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48CC0281-2443-F012-CC2B-4BDAD83C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" y="2722703"/>
            <a:ext cx="601542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Contextual Understanding: </a:t>
            </a:r>
            <a:r>
              <a:rPr lang="en-US" altLang="en-US" sz="1600" dirty="0"/>
              <a:t>Uses internal memory to process current data based on its entire history.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Variable Length Input: </a:t>
            </a:r>
            <a:r>
              <a:rPr lang="en-US" altLang="en-US" sz="1600" dirty="0"/>
              <a:t>Naturally handles sequences of any length (e.g., short or long sentences).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Sequence Mapping: </a:t>
            </a:r>
            <a:r>
              <a:rPr lang="en-US" altLang="en-US" sz="1600" dirty="0"/>
              <a:t>Great at mapping one sequence to another (like translation) or to a single label.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Long-Term Memory (LSTM): </a:t>
            </a:r>
            <a:r>
              <a:rPr lang="en-US" altLang="en-US" sz="1600" dirty="0"/>
              <a:t>Advanced versions use gates to remember critical info over extended periods.</a:t>
            </a:r>
          </a:p>
        </p:txBody>
      </p:sp>
      <p:pic>
        <p:nvPicPr>
          <p:cNvPr id="3078" name="Picture 6" descr="1,000+ Happy Sad Neutral Stock Illustrations, Royalty-Free ...">
            <a:extLst>
              <a:ext uri="{FF2B5EF4-FFF2-40B4-BE49-F238E27FC236}">
                <a16:creationId xmlns:a16="http://schemas.microsoft.com/office/drawing/2014/main" id="{9EED897B-8E4B-EF8F-9C8C-02E58FFC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74" y="4784806"/>
            <a:ext cx="892904" cy="84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deo processing - Free music and multimedia icons">
            <a:extLst>
              <a:ext uri="{FF2B5EF4-FFF2-40B4-BE49-F238E27FC236}">
                <a16:creationId xmlns:a16="http://schemas.microsoft.com/office/drawing/2014/main" id="{5E48729D-6D24-3FE6-46CA-43408CF3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017" y="5503829"/>
            <a:ext cx="1077219" cy="10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tock Price Prediction using Stacked ...">
            <a:extLst>
              <a:ext uri="{FF2B5EF4-FFF2-40B4-BE49-F238E27FC236}">
                <a16:creationId xmlns:a16="http://schemas.microsoft.com/office/drawing/2014/main" id="{7F3230E7-CC9C-5565-18F5-3F65A680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25" y="5083548"/>
            <a:ext cx="2112586" cy="13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2" descr="Introduction to Recurrent Neural Networks - GeeksforGeeks">
            <a:extLst>
              <a:ext uri="{FF2B5EF4-FFF2-40B4-BE49-F238E27FC236}">
                <a16:creationId xmlns:a16="http://schemas.microsoft.com/office/drawing/2014/main" id="{FAF51B97-CBB9-690E-D5DA-3A1E5468B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8" name="Picture 16" descr="Recurrent Neural Networks ...">
            <a:extLst>
              <a:ext uri="{FF2B5EF4-FFF2-40B4-BE49-F238E27FC236}">
                <a16:creationId xmlns:a16="http://schemas.microsoft.com/office/drawing/2014/main" id="{DA915A01-C0E7-2551-A2CF-494A8B0D2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809" y="641024"/>
            <a:ext cx="6143624" cy="228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DD229745-3C16-67B6-6D42-B329210A5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753" y="3527868"/>
            <a:ext cx="591100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+mj-lt"/>
              </a:rPr>
              <a:t>Input Embedding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Converts the sequential element (like a word) into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dense numerical vector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for the network to understand.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Initial Hidden State (Old Memory):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Sets the starting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internal memory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(context) to an empty state.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Recurrence (Calculation):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Takes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old memory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and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current 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to compute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new, updated memory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Weight Sharing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Reuses the same set of weights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(rules) for every single time step in the sequence.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Final Hidden State (Full Context):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The memory vector that holds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complete understanding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of the entire sequence.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Output (Prediction):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Uses the memory (from a specific step or the final one) to make a final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prediction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(e.g., translation, sentiment).</a:t>
            </a:r>
          </a:p>
        </p:txBody>
      </p:sp>
    </p:spTree>
    <p:extLst>
      <p:ext uri="{BB962C8B-B14F-4D97-AF65-F5344CB8AC3E}">
        <p14:creationId xmlns:p14="http://schemas.microsoft.com/office/powerpoint/2010/main" val="140732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0A5A-29E2-8474-248E-409BC5C99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D268BB3-8E29-B591-A060-853E897A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1169" y="154108"/>
            <a:ext cx="6736356" cy="508984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Aptos Black" panose="020F0502020204030204" pitchFamily="34" charset="0"/>
              </a:rPr>
              <a:t>CNN  Code Demo (python)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09CC0-00D8-FB8C-4943-3525CE4E2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8" y="1285398"/>
            <a:ext cx="5191850" cy="4858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BB549-816F-A005-EADE-7C4053E1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347" y="1314012"/>
            <a:ext cx="6134956" cy="430590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DF53DCE-E309-72F9-5689-F7A8BAE1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956" y="6279065"/>
            <a:ext cx="4062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/>
              <a:t>In the above code snippet, we are dividing the data set into 20% validation and rest 80% for training.</a:t>
            </a:r>
            <a:endParaRPr kumimoji="0" lang="en-US" alt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22AED03-6D83-B88C-DCA9-5856FBCE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531" y="5693605"/>
            <a:ext cx="4062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/>
              <a:t>In the above code snippet, we are building the model with 3 convolution layers.</a:t>
            </a:r>
            <a:endParaRPr kumimoji="0" lang="en-US" alt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D066709-F3E8-CA54-0420-380C83CFE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65" y="699938"/>
            <a:ext cx="4569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u="sng" dirty="0">
                <a:latin typeface="Arial" panose="020B0604020202020204" pitchFamily="34" charset="0"/>
              </a:rPr>
              <a:t>Training and Model Building Step</a:t>
            </a:r>
            <a:endParaRPr kumimoji="0" lang="en-US" altLang="en-US" sz="20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8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89F0-58DC-D997-2675-BF41BEB6F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7D1ED9E0-278B-0249-8FAA-989B8088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24" y="6061933"/>
            <a:ext cx="4062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/>
              <a:t>In the above code snippet, we are testing the trained model with images of cat and dog.</a:t>
            </a:r>
            <a:endParaRPr kumimoji="0" lang="en-US" alt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A73C01F-50CA-913A-0B70-CFDF02873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265" y="55715"/>
            <a:ext cx="45697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u="sng" dirty="0">
                <a:latin typeface="Arial" panose="020B0604020202020204" pitchFamily="34" charset="0"/>
              </a:rPr>
              <a:t>Testing Step</a:t>
            </a:r>
            <a:endParaRPr kumimoji="0" lang="en-US" altLang="en-US" sz="20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E8CFD-FCA6-6E21-5AD5-77E4E742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41" y="576072"/>
            <a:ext cx="5937359" cy="5365614"/>
          </a:xfrm>
          <a:prstGeom prst="rect">
            <a:avLst/>
          </a:prstGeom>
        </p:spPr>
      </p:pic>
      <p:pic>
        <p:nvPicPr>
          <p:cNvPr id="4098" name="Picture 2" descr="50,000+ Free Dog &amp; Animal Images - Pixabay">
            <a:extLst>
              <a:ext uri="{FF2B5EF4-FFF2-40B4-BE49-F238E27FC236}">
                <a16:creationId xmlns:a16="http://schemas.microsoft.com/office/drawing/2014/main" id="{D377B979-8C8B-0B4B-A086-43D65D3B7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20" y="1438906"/>
            <a:ext cx="3212464" cy="214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22B05C3-1525-78BA-EDD4-B7ACBC6B8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43" y="4322637"/>
            <a:ext cx="40628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/>
              <a:t>Output –</a:t>
            </a:r>
            <a:endParaRPr kumimoji="0" lang="en-US" alt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8171E0B-3370-EDA9-7D86-B0670C39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43" y="1037877"/>
            <a:ext cx="40628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/>
              <a:t>Input – Dog image</a:t>
            </a:r>
            <a:endParaRPr kumimoji="0" lang="en-US" alt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4C53261-B1D2-3862-82CF-BA9F5BB2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44" y="4630414"/>
            <a:ext cx="40628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Prediction: dog (0.9101)</a:t>
            </a:r>
            <a:endParaRPr kumimoji="0" lang="en-US" altLang="en-US" sz="14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5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860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Black</vt:lpstr>
      <vt:lpstr>Aptos Display</vt:lpstr>
      <vt:lpstr>Arial</vt:lpstr>
      <vt:lpstr>Courier New</vt:lpstr>
      <vt:lpstr>Office Theme</vt:lpstr>
      <vt:lpstr>HW-Topic-4 Data Acquisition, Modeling and Analysis: Big Data Analytics  Submitted By – Sudhanshu Kakkar CWID – 20036779  </vt:lpstr>
      <vt:lpstr>Deep Learning</vt:lpstr>
      <vt:lpstr>Convolution Neural Network</vt:lpstr>
      <vt:lpstr>Recurrent  Neural Network</vt:lpstr>
      <vt:lpstr>CNN  Code Demo (python)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22</cp:revision>
  <dcterms:created xsi:type="dcterms:W3CDTF">2025-09-23T03:35:43Z</dcterms:created>
  <dcterms:modified xsi:type="dcterms:W3CDTF">2025-09-29T18:57:26Z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